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7.jpg" ContentType="image/jpg"/>
  <Override PartName="/ppt/media/image19.jpg" ContentType="image/jpg"/>
  <Override PartName="/ppt/media/image21.jpg" ContentType="image/jpg"/>
  <Override PartName="/ppt/media/image22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328" r:id="rId3"/>
    <p:sldId id="433" r:id="rId4"/>
    <p:sldId id="455" r:id="rId5"/>
    <p:sldId id="440" r:id="rId6"/>
    <p:sldId id="364" r:id="rId7"/>
    <p:sldId id="443" r:id="rId8"/>
    <p:sldId id="257" r:id="rId9"/>
    <p:sldId id="377" r:id="rId10"/>
    <p:sldId id="435" r:id="rId11"/>
    <p:sldId id="263" r:id="rId12"/>
    <p:sldId id="427" r:id="rId13"/>
    <p:sldId id="426" r:id="rId14"/>
    <p:sldId id="445" r:id="rId15"/>
    <p:sldId id="438" r:id="rId16"/>
    <p:sldId id="447" r:id="rId17"/>
    <p:sldId id="448" r:id="rId18"/>
    <p:sldId id="446" r:id="rId19"/>
    <p:sldId id="449" r:id="rId20"/>
    <p:sldId id="450" r:id="rId21"/>
    <p:sldId id="451" r:id="rId22"/>
    <p:sldId id="444" r:id="rId23"/>
    <p:sldId id="452" r:id="rId24"/>
    <p:sldId id="453" r:id="rId25"/>
    <p:sldId id="454" r:id="rId26"/>
    <p:sldId id="436" r:id="rId27"/>
    <p:sldId id="261" r:id="rId28"/>
    <p:sldId id="262" r:id="rId29"/>
    <p:sldId id="457" r:id="rId30"/>
    <p:sldId id="456" r:id="rId31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50" autoAdjust="0"/>
  </p:normalViewPr>
  <p:slideViewPr>
    <p:cSldViewPr>
      <p:cViewPr varScale="1">
        <p:scale>
          <a:sx n="69" d="100"/>
          <a:sy n="69" d="100"/>
        </p:scale>
        <p:origin x="1205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A9A28-C148-4B2F-91A5-8170C0665129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4CC9F-82C4-4EAE-9FC1-4413209AE9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7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183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503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36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834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8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954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E867C-0E09-48C2-BA61-60B40CB978E0}" type="slidenum">
              <a:rPr lang="it-IT" altLang="it-IT"/>
              <a:pPr eaLnBrk="1" hangingPunct="1"/>
              <a:t>12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0820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02/12/2020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0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0053" y="572515"/>
            <a:ext cx="1691893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1219" y="2842640"/>
            <a:ext cx="7076440" cy="3272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23scaterinadasienaamendola.docensnet.it/gestione_corso.htpl?id=3631&amp;sez=iscritti&amp;aula=3643" TargetMode="External"/><Relationship Id="rId3" Type="http://schemas.openxmlformats.org/officeDocument/2006/relationships/hyperlink" Target="http://www.sa23scaterinadasienaamendola.docensnet.it/gestione_corso.htpl?id=3631&amp;sez=iscritti&amp;aula=3631" TargetMode="External"/><Relationship Id="rId7" Type="http://schemas.openxmlformats.org/officeDocument/2006/relationships/hyperlink" Target="http://www.sa23scaterinadasienaamendola.docensnet.it/gestione_corso.htpl?id=3631&amp;sez=iscritti&amp;aula=3642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23scaterinadasienaamendola.docensnet.it/gestione_corso.htpl?id=3631&amp;sez=iscritti&amp;aula=3641" TargetMode="External"/><Relationship Id="rId5" Type="http://schemas.openxmlformats.org/officeDocument/2006/relationships/hyperlink" Target="http://www.sa23scaterinadasienaamendola.docensnet.it/gestione_corso.htpl?id=3631&amp;sez=iscritti&amp;aula=3640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sa23scaterinadasienaamendola.docensnet.it/gestione_corso.htpl?id=3631&amp;sez=iscritti&amp;aula=3639" TargetMode="External"/><Relationship Id="rId9" Type="http://schemas.openxmlformats.org/officeDocument/2006/relationships/hyperlink" Target="http://www.sa23scaterinadasienaamendola.docensnet.it/gestione_corso.htpl?id=3631&amp;sez=iscritti&amp;aula=364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acaterinaamendola.edu.it/" TargetMode="External"/><Relationship Id="rId2" Type="http://schemas.openxmlformats.org/officeDocument/2006/relationships/hyperlink" Target="https://www.santacaterina-amendola.it/index.php/docenti-neoassunti/3423-modelli-esemplificativi-per-rendicontare-il-percorso-firmativo-a-s-2020-202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antacaterinadasienaamendola.edu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endParaRPr lang="it-IT" altLang="it-IT" b="1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838200"/>
            <a:ext cx="7315199" cy="241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it-IT" sz="36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SCUOLA POLO DI FORMAZIONE</a:t>
            </a:r>
            <a:br>
              <a:rPr lang="it-IT" sz="36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AMBITO SA 23</a:t>
            </a:r>
            <a:br>
              <a:rPr lang="it-IT" sz="36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r>
              <a:rPr lang="it-IT" sz="2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I.I.S.S. S.CATERINA DA SIENA-AMENDOLA SALERNO</a:t>
            </a:r>
            <a:br>
              <a:rPr lang="it-IT" sz="2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3664" y="3643884"/>
            <a:ext cx="8174990" cy="1062470"/>
          </a:xfrm>
          <a:prstGeom prst="rect">
            <a:avLst/>
          </a:prstGeom>
          <a:solidFill>
            <a:srgbClr val="99FF66"/>
          </a:solidFill>
        </p:spPr>
        <p:txBody>
          <a:bodyPr vert="horz" wrap="square" lIns="0" tIns="38735" rIns="0" bIns="0" rtlCol="0">
            <a:spAutoFit/>
          </a:bodyPr>
          <a:lstStyle/>
          <a:p>
            <a:pPr marL="2143760" marR="83185" indent="-1899285" algn="ctr">
              <a:lnSpc>
                <a:spcPct val="100000"/>
              </a:lnSpc>
              <a:spcBef>
                <a:spcPts val="305"/>
              </a:spcBef>
              <a:tabLst>
                <a:tab pos="6503034" algn="l"/>
              </a:tabLst>
            </a:pPr>
            <a:r>
              <a:rPr lang="it-IT" sz="3200" dirty="0">
                <a:latin typeface="Liberation Sans Narrow"/>
                <a:cs typeface="Liberation Sans Narrow"/>
              </a:rPr>
              <a:t>PIANO </a:t>
            </a:r>
            <a:r>
              <a:rPr sz="3200" dirty="0">
                <a:latin typeface="Liberation Sans Narrow"/>
                <a:cs typeface="Liberation Sans Narrow"/>
              </a:rPr>
              <a:t>FORMAZIONE</a:t>
            </a:r>
            <a:r>
              <a:rPr sz="3200" spc="-35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DOCENTI</a:t>
            </a:r>
            <a:endParaRPr lang="it-IT" sz="3200" spc="-15" dirty="0">
              <a:latin typeface="Liberation Sans Narrow"/>
              <a:cs typeface="Liberation Sans Narrow"/>
            </a:endParaRPr>
          </a:p>
          <a:p>
            <a:pPr marL="2143760" marR="83185" indent="-1899285" algn="ctr">
              <a:lnSpc>
                <a:spcPct val="100000"/>
              </a:lnSpc>
              <a:spcBef>
                <a:spcPts val="305"/>
              </a:spcBef>
              <a:tabLst>
                <a:tab pos="6503034" algn="l"/>
              </a:tabLst>
            </a:pPr>
            <a:r>
              <a:rPr lang="it-IT" sz="3200" dirty="0">
                <a:latin typeface="Liberation Sans Narrow"/>
                <a:cs typeface="Liberation Sans Narrow"/>
              </a:rPr>
              <a:t>   </a:t>
            </a:r>
            <a:r>
              <a:rPr sz="3200" dirty="0">
                <a:latin typeface="Liberation Sans Narrow"/>
                <a:cs typeface="Liberation Sans Narrow"/>
              </a:rPr>
              <a:t>NEO</a:t>
            </a:r>
            <a:r>
              <a:rPr lang="it-IT" sz="3200" dirty="0">
                <a:latin typeface="Liberation Sans Narrow"/>
                <a:cs typeface="Liberation Sans Narrow"/>
              </a:rPr>
              <a:t> </a:t>
            </a:r>
            <a:r>
              <a:rPr sz="3200" dirty="0">
                <a:latin typeface="Liberation Sans Narrow"/>
                <a:cs typeface="Liberation Sans Narrow"/>
              </a:rPr>
              <a:t>ASSUNTI</a:t>
            </a:r>
            <a:r>
              <a:rPr lang="it-IT" sz="3200" dirty="0">
                <a:latin typeface="Liberation Sans Narrow"/>
                <a:cs typeface="Liberation Sans Narrow"/>
              </a:rPr>
              <a:t>  A.S. 2020/2021</a:t>
            </a:r>
            <a:r>
              <a:rPr sz="3200" dirty="0">
                <a:latin typeface="Liberation Sans Narrow"/>
                <a:cs typeface="Liberation Sans Narrow"/>
              </a:rPr>
              <a:t>	</a:t>
            </a:r>
          </a:p>
        </p:txBody>
      </p:sp>
      <p:pic>
        <p:nvPicPr>
          <p:cNvPr id="15" name="Immagine 14" descr="\\SVRCENTRALE\gallucci\DOCUMENTI NUOVO PC\logo istituto.jpg">
            <a:extLst>
              <a:ext uri="{FF2B5EF4-FFF2-40B4-BE49-F238E27FC236}">
                <a16:creationId xmlns:a16="http://schemas.microsoft.com/office/drawing/2014/main" id="{D907D8CE-8442-48D2-B5C8-531CBFF0C66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 bwMode="auto">
          <a:xfrm>
            <a:off x="1143000" y="5068502"/>
            <a:ext cx="1009650" cy="97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magine 15" descr="C:\Users\GALLUCCI.SECUREDOMAIN\Desktop\Emblem_of_Italy.png">
            <a:extLst>
              <a:ext uri="{FF2B5EF4-FFF2-40B4-BE49-F238E27FC236}">
                <a16:creationId xmlns:a16="http://schemas.microsoft.com/office/drawing/2014/main" id="{9C9AEC24-6BAA-43A7-95A7-105DCE454A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94" y="5175817"/>
            <a:ext cx="665480" cy="75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4A4B063-51BA-4478-92D5-059041FEED2C}"/>
              </a:ext>
            </a:extLst>
          </p:cNvPr>
          <p:cNvSpPr/>
          <p:nvPr/>
        </p:nvSpPr>
        <p:spPr>
          <a:xfrm>
            <a:off x="4419600" y="5018594"/>
            <a:ext cx="3200400" cy="102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altLang="it-IT" b="1" dirty="0"/>
              <a:t>Direttore del Corso</a:t>
            </a:r>
          </a:p>
          <a:p>
            <a:pPr algn="ctr">
              <a:spcBef>
                <a:spcPct val="0"/>
              </a:spcBef>
            </a:pPr>
            <a:endParaRPr lang="it-IT" altLang="it-IT" b="1" dirty="0"/>
          </a:p>
          <a:p>
            <a:pPr algn="ctr">
              <a:spcBef>
                <a:spcPct val="0"/>
              </a:spcBef>
            </a:pPr>
            <a:r>
              <a:rPr lang="it-IT" altLang="it-IT" b="1" dirty="0"/>
              <a:t>Dirigente Scolastico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b="1" dirty="0"/>
              <a:t>Prof.ssa Anna Rita Carrafiello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169551"/>
          </a:xfrm>
        </p:spPr>
        <p:txBody>
          <a:bodyPr/>
          <a:lstStyle/>
          <a:p>
            <a:pPr algn="ctr"/>
            <a:r>
              <a:rPr lang="it-IT" sz="3200" i="1" dirty="0"/>
              <a:t>Webinar live con interazione tra facilitatore e corsisti </a:t>
            </a:r>
            <a:br>
              <a:rPr lang="it-IT" dirty="0"/>
            </a:b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953311"/>
            <a:ext cx="11049000" cy="54474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400" dirty="0"/>
              <a:t>Questo polo formativo ha realizzato 7 aule virtuali dedicate ai docenti neoassunti nei diversi gradi d’istruzione , sulla piattaforma Teams presente sulla home page dell’Istituto: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Il webinar, sulle 3 aree tematiche del percorso in presenza,  è tenuto da tre esperti/facilitatori.</a:t>
            </a:r>
          </a:p>
          <a:p>
            <a:r>
              <a:rPr lang="it-IT" sz="2400" dirty="0"/>
              <a:t>Ogni webinar ha una durata di due ore per un totale di 4 ore a laboratorio , inclusa la presentazione iniziale degli obiettivi e una sessione finale di domande cui tutti i corsisti potranno partecipare.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68" y="98852"/>
            <a:ext cx="1404251" cy="582084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B30058E-64F4-413D-B8B9-A4C66DBC4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37091"/>
              </p:ext>
            </p:extLst>
          </p:nvPr>
        </p:nvGraphicFramePr>
        <p:xfrm>
          <a:off x="2133600" y="1745059"/>
          <a:ext cx="7611570" cy="2235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785">
                  <a:extLst>
                    <a:ext uri="{9D8B030D-6E8A-4147-A177-3AD203B41FA5}">
                      <a16:colId xmlns:a16="http://schemas.microsoft.com/office/drawing/2014/main" val="2279260317"/>
                    </a:ext>
                  </a:extLst>
                </a:gridCol>
                <a:gridCol w="3805785">
                  <a:extLst>
                    <a:ext uri="{9D8B030D-6E8A-4147-A177-3AD203B41FA5}">
                      <a16:colId xmlns:a16="http://schemas.microsoft.com/office/drawing/2014/main" val="1883885326"/>
                    </a:ext>
                  </a:extLst>
                </a:gridCol>
              </a:tblGrid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   </a:t>
                      </a:r>
                      <a:r>
                        <a:rPr lang="it-IT" sz="1200" dirty="0">
                          <a:effectLst/>
                          <a:hlinkClick r:id="rId3"/>
                        </a:rPr>
                        <a:t>Aula 1</a:t>
                      </a:r>
                      <a:r>
                        <a:rPr lang="it-IT" sz="1000" dirty="0">
                          <a:effectLst/>
                        </a:rPr>
                        <a:t>     </a:t>
                      </a:r>
                      <a:r>
                        <a:rPr lang="it-IT" sz="900" dirty="0">
                          <a:effectLst/>
                        </a:rPr>
                        <a:t>DOCENTI SCUOLA  INFANZIA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978089856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  </a:t>
                      </a:r>
                      <a:r>
                        <a:rPr lang="it-IT" sz="1200">
                          <a:effectLst/>
                          <a:hlinkClick r:id="rId4"/>
                        </a:rPr>
                        <a:t>Aula 2</a:t>
                      </a:r>
                      <a:r>
                        <a:rPr lang="it-IT" sz="1000">
                          <a:effectLst/>
                        </a:rPr>
                        <a:t>     </a:t>
                      </a:r>
                      <a:r>
                        <a:rPr lang="it-IT" sz="900">
                          <a:effectLst/>
                        </a:rPr>
                        <a:t>DOCENTI SCUOLA PRIMARIA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hlinkClick r:id="rId4" tooltip="elenco degli iscritti a quest'aula"/>
                        </a:rPr>
                        <a:t>26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70999822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  </a:t>
                      </a:r>
                      <a:r>
                        <a:rPr lang="it-IT" sz="1200">
                          <a:effectLst/>
                          <a:hlinkClick r:id="rId5"/>
                        </a:rPr>
                        <a:t>Aula 3</a:t>
                      </a:r>
                      <a:r>
                        <a:rPr lang="it-IT" sz="1000">
                          <a:effectLst/>
                        </a:rPr>
                        <a:t>     </a:t>
                      </a:r>
                      <a:r>
                        <a:rPr lang="it-IT" sz="900">
                          <a:effectLst/>
                        </a:rPr>
                        <a:t>DOCENTI SCUOLA PRIMARIA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40688890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  </a:t>
                      </a:r>
                      <a:r>
                        <a:rPr lang="it-IT" sz="1200">
                          <a:effectLst/>
                          <a:hlinkClick r:id="rId6"/>
                        </a:rPr>
                        <a:t>Aula 4</a:t>
                      </a:r>
                      <a:r>
                        <a:rPr lang="it-IT" sz="1000">
                          <a:effectLst/>
                        </a:rPr>
                        <a:t>     </a:t>
                      </a:r>
                      <a:r>
                        <a:rPr lang="it-IT" sz="900">
                          <a:effectLst/>
                        </a:rPr>
                        <a:t>DOCENTI SCUOLA SEC. 1° GRADO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907768967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  </a:t>
                      </a:r>
                      <a:r>
                        <a:rPr lang="it-IT" sz="1200">
                          <a:effectLst/>
                          <a:hlinkClick r:id="rId7"/>
                        </a:rPr>
                        <a:t>Aula 5</a:t>
                      </a:r>
                      <a:r>
                        <a:rPr lang="it-IT" sz="1000">
                          <a:effectLst/>
                        </a:rPr>
                        <a:t>     </a:t>
                      </a:r>
                      <a:r>
                        <a:rPr lang="it-IT" sz="900">
                          <a:effectLst/>
                        </a:rPr>
                        <a:t>DOCENTI SCUOLA SEC. 2° GRADO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87741473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  </a:t>
                      </a:r>
                      <a:r>
                        <a:rPr lang="it-IT" sz="1200">
                          <a:effectLst/>
                          <a:hlinkClick r:id="rId8"/>
                        </a:rPr>
                        <a:t>Aula 6</a:t>
                      </a:r>
                      <a:r>
                        <a:rPr lang="it-IT" sz="1000">
                          <a:effectLst/>
                        </a:rPr>
                        <a:t>     </a:t>
                      </a:r>
                      <a:r>
                        <a:rPr lang="it-IT" sz="900">
                          <a:effectLst/>
                        </a:rPr>
                        <a:t>DOCENTI SCUOLA SEC. 2° GRADO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hlinkClick r:id="rId8" tooltip="elenco degli iscritti a quest'aula"/>
                        </a:rPr>
                        <a:t>28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271385132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  </a:t>
                      </a:r>
                      <a:r>
                        <a:rPr lang="it-IT" sz="1200">
                          <a:effectLst/>
                          <a:hlinkClick r:id="rId9"/>
                        </a:rPr>
                        <a:t>Aula 7</a:t>
                      </a:r>
                      <a:r>
                        <a:rPr lang="it-IT" sz="1000">
                          <a:effectLst/>
                        </a:rPr>
                        <a:t>     </a:t>
                      </a:r>
                      <a:r>
                        <a:rPr lang="it-IT" sz="900">
                          <a:effectLst/>
                        </a:rPr>
                        <a:t>DOCENTI SCUOLA SEC. 2° GRADO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  </a:t>
                      </a:r>
                      <a:r>
                        <a:rPr lang="it-IT" sz="1050">
                          <a:effectLst/>
                          <a:hlinkClick r:id="rId9" tooltip="elenco degli iscritti a quest'aula"/>
                        </a:rPr>
                        <a:t>27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3542201"/>
                  </a:ext>
                </a:extLst>
              </a:tr>
              <a:tr h="2479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totale iscritti: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198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17007569"/>
                  </a:ext>
                </a:extLst>
              </a:tr>
            </a:tbl>
          </a:graphicData>
        </a:graphic>
      </p:graphicFrame>
      <p:pic>
        <p:nvPicPr>
          <p:cNvPr id="7169" name="Immagine 2" descr="http://www.sa23scaterinadasienaamendola.docensnet.it/images/vuoto.png">
            <a:extLst>
              <a:ext uri="{FF2B5EF4-FFF2-40B4-BE49-F238E27FC236}">
                <a16:creationId xmlns:a16="http://schemas.microsoft.com/office/drawing/2014/main" id="{4647E058-0314-4236-941B-997E31C7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18" y="2311335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1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821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it-IT" dirty="0"/>
              <a:t>de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286380" y="2571242"/>
            <a:ext cx="7524750" cy="552958"/>
            <a:chOff x="2286380" y="2571242"/>
            <a:chExt cx="7524750" cy="505459"/>
          </a:xfrm>
        </p:grpSpPr>
        <p:sp>
          <p:nvSpPr>
            <p:cNvPr id="4" name="object 4"/>
            <p:cNvSpPr/>
            <p:nvPr/>
          </p:nvSpPr>
          <p:spPr>
            <a:xfrm>
              <a:off x="2295143" y="2580132"/>
              <a:ext cx="7515606" cy="4960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380" y="2571242"/>
              <a:ext cx="7493508" cy="4735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98219" y="4277867"/>
            <a:ext cx="2999994" cy="20855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2495" y="210311"/>
            <a:ext cx="2530602" cy="2530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3358311-87A5-4CF0-BB57-C023180784A6}"/>
              </a:ext>
            </a:extLst>
          </p:cNvPr>
          <p:cNvSpPr/>
          <p:nvPr/>
        </p:nvSpPr>
        <p:spPr>
          <a:xfrm>
            <a:off x="4369235" y="3444098"/>
            <a:ext cx="6858000" cy="1904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ESPERTI FACILITATORI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838200" y="1447800"/>
            <a:ext cx="8549640" cy="509111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altLang="it-IT" sz="2400" dirty="0"/>
              <a:t> </a:t>
            </a:r>
            <a:r>
              <a:rPr lang="it-IT" altLang="it-IT" sz="2400" b="1" dirty="0"/>
              <a:t>instaurano</a:t>
            </a:r>
            <a:r>
              <a:rPr lang="it-IT" altLang="it-IT" sz="2400" dirty="0"/>
              <a:t> una relazione partecipata con il gruppo-classe dei docenti neoassunti;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adottano </a:t>
            </a:r>
            <a:r>
              <a:rPr lang="it-IT" altLang="it-IT" sz="2400" dirty="0"/>
              <a:t>metodologie attive e innovative, basate su attività di ricerca, strategie di analisi di caso e didattica per problemi;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sollecitano</a:t>
            </a:r>
            <a:r>
              <a:rPr lang="it-IT" altLang="it-IT" sz="2400" dirty="0"/>
              <a:t> la partecipazione dei docenti neoassunti, sollecitando il confronto sulle esperienze e su eventuali ipotesi su casi o problemi; </a:t>
            </a:r>
          </a:p>
          <a:p>
            <a:pPr marL="0" indent="0" algn="just">
              <a:buNone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invitano</a:t>
            </a:r>
            <a:r>
              <a:rPr lang="it-IT" altLang="it-IT" sz="2400" dirty="0"/>
              <a:t> il docente neoassunto all’osservazione, alla produzione documentale, alla circolarità delle pratiche;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raccolgono</a:t>
            </a:r>
            <a:r>
              <a:rPr lang="it-IT" altLang="it-IT" sz="2400" dirty="0"/>
              <a:t> e </a:t>
            </a:r>
            <a:r>
              <a:rPr lang="it-IT" altLang="it-IT" sz="2400" b="1" dirty="0"/>
              <a:t>diffondono</a:t>
            </a:r>
            <a:r>
              <a:rPr lang="it-IT" altLang="it-IT" sz="2400" dirty="0"/>
              <a:t> strumenti e produzioni.</a:t>
            </a:r>
          </a:p>
          <a:p>
            <a:pPr marL="0" indent="0" algn="just">
              <a:buNone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i="1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</p:txBody>
      </p:sp>
      <p:sp>
        <p:nvSpPr>
          <p:cNvPr id="378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A3084C-D221-41B6-92F1-485183DEA076}" type="slidenum">
              <a:rPr lang="it-IT" altLang="it-IT"/>
              <a:pPr eaLnBrk="1" hangingPunct="1"/>
              <a:t>12</a:t>
            </a:fld>
            <a:endParaRPr lang="it-IT" altLang="it-IT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371600" y="457199"/>
            <a:ext cx="86677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 sz="3200" dirty="0"/>
          </a:p>
          <a:p>
            <a:pPr algn="ctr">
              <a:defRPr/>
            </a:pPr>
            <a:endParaRPr lang="it-IT" sz="3200" dirty="0"/>
          </a:p>
          <a:p>
            <a:pPr algn="ctr">
              <a:defRPr/>
            </a:pPr>
            <a:r>
              <a:rPr lang="it-IT" sz="3200" dirty="0"/>
              <a:t>COMPITI E FUNZIONI DEGLI ESPERTI FACILITATORI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02728" y="747711"/>
            <a:ext cx="345027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196" name="Picture 4" descr="https://perionlineexperts.at/wp-content/uploads/perionlineexperts-onlineagentur-webdesign-social-media-videoproduktion-peri-group-online-videokonferenz-livekonferenz-illustration-1184x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97" y="5181600"/>
            <a:ext cx="219456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600201"/>
            <a:ext cx="9220200" cy="4572000"/>
          </a:xfrm>
        </p:spPr>
        <p:txBody>
          <a:bodyPr>
            <a:noAutofit/>
          </a:bodyPr>
          <a:lstStyle/>
          <a:p>
            <a:pPr algn="just"/>
            <a:r>
              <a:rPr lang="it-IT" sz="2250" dirty="0"/>
              <a:t>La realizzazione delle attività a distanza mediante metodologie attive e digitali, ha richiesto l’individuazione, a cura di questo Polo formativo, di esperti «facilitatori».</a:t>
            </a:r>
          </a:p>
          <a:p>
            <a:pPr algn="just"/>
            <a:r>
              <a:rPr lang="it-IT" sz="2250" dirty="0"/>
              <a:t>I 3 Esperti facilitatori sono stati scelti prioritariamente:</a:t>
            </a:r>
          </a:p>
          <a:p>
            <a:pPr marL="0" indent="0" algn="just">
              <a:buNone/>
            </a:pPr>
            <a:r>
              <a:rPr lang="it-IT" sz="2250" dirty="0"/>
              <a:t>-  sulla base delle </a:t>
            </a:r>
            <a:r>
              <a:rPr lang="it-IT" sz="2250" b="1" dirty="0"/>
              <a:t>competenze sviluppate in esperienze formative analoghe;</a:t>
            </a:r>
            <a:r>
              <a:rPr lang="it-IT" sz="2250" dirty="0"/>
              <a:t> </a:t>
            </a:r>
          </a:p>
          <a:p>
            <a:pPr marL="0" indent="0" algn="just">
              <a:buNone/>
            </a:pPr>
            <a:r>
              <a:rPr lang="it-IT" sz="2250" dirty="0"/>
              <a:t>- in relazione ai </a:t>
            </a:r>
            <a:r>
              <a:rPr lang="it-IT" sz="2250" b="1" dirty="0"/>
              <a:t>corsi di formazione di secondo livello fruiti</a:t>
            </a:r>
            <a:r>
              <a:rPr lang="it-IT" sz="2250" dirty="0"/>
              <a:t>,   afferenti ai profili di tutor e di facilitatore.</a:t>
            </a:r>
          </a:p>
          <a:p>
            <a:pPr algn="just"/>
            <a:r>
              <a:rPr lang="it-IT" sz="2250" dirty="0"/>
              <a:t>Oltre a questi elementi qualitativi (esperienza, competenze didattiche e organizzative, capacità di coinvolgimento, empatia), considerato che il percorso a distanza richiede nuove competenze, necessarie per la conduzione da remoto: gli Esperti facilitatori possiedono </a:t>
            </a:r>
            <a:r>
              <a:rPr lang="it-IT" sz="2250" b="1" dirty="0">
                <a:solidFill>
                  <a:srgbClr val="0000CC"/>
                </a:solidFill>
              </a:rPr>
              <a:t>competenze digitali, capacità di selezionare e strutturare gli ambienti virtuali da visitare, uso adeguato dei dispositivi digitali.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502728" y="747711"/>
            <a:ext cx="345027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6800" y="501648"/>
            <a:ext cx="9372600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4000" dirty="0"/>
              <a:t>GLI ESPERTI FACILITATORI</a:t>
            </a:r>
          </a:p>
        </p:txBody>
      </p:sp>
      <p:pic>
        <p:nvPicPr>
          <p:cNvPr id="9" name="Picture 4" descr="https://perionlineexperts.at/wp-content/uploads/perionlineexperts-onlineagentur-webdesign-social-media-videoproduktion-peri-group-online-videokonferenz-livekonferenz-illustration-1184x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01649"/>
            <a:ext cx="1203960" cy="86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E88C6-03F7-4826-B3D3-F3732C8A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2515"/>
            <a:ext cx="9905999" cy="69659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LABORATORIO</a:t>
            </a:r>
            <a:br>
              <a:rPr lang="it-IT" dirty="0"/>
            </a:br>
            <a:r>
              <a:rPr lang="it-IT" dirty="0"/>
              <a:t>Nuove risorse digitali e loro impatto sulla didattica</a:t>
            </a:r>
            <a:br>
              <a:rPr lang="it-IT" dirty="0"/>
            </a:br>
            <a:r>
              <a:rPr lang="it-IT" dirty="0"/>
              <a:t>Totale ore 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5F22F-FE92-41A2-A0B8-3BD22E40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18" y="3124200"/>
            <a:ext cx="10253981" cy="2708434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dirty="0"/>
              <a:t>ESPERTO FACILITATORE </a:t>
            </a:r>
          </a:p>
          <a:p>
            <a:pPr marL="0" indent="0" algn="ctr">
              <a:buNone/>
            </a:pPr>
            <a:endParaRPr lang="it-IT" sz="3200" b="1" dirty="0"/>
          </a:p>
          <a:p>
            <a:pPr marL="0" indent="0" algn="ctr">
              <a:buNone/>
            </a:pPr>
            <a:r>
              <a:rPr lang="it-IT" sz="3200" b="1" dirty="0"/>
              <a:t>PROF. DANIELE CALABRO’  </a:t>
            </a:r>
          </a:p>
          <a:p>
            <a:pPr marL="0" indent="0" algn="ctr">
              <a:buNone/>
            </a:pPr>
            <a:r>
              <a:rPr lang="it-IT" sz="2800" dirty="0"/>
              <a:t>DOCENTE DI INFORMATICA </a:t>
            </a:r>
          </a:p>
          <a:p>
            <a:pPr marL="0" indent="0" algn="ctr">
              <a:buNone/>
            </a:pPr>
            <a:r>
              <a:rPr lang="it-IT" sz="2800" dirty="0"/>
              <a:t>C/O L’ I.I.S.S. « S.CATERINA DA SIENA-AMENDOLA» SA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282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80" y="178526"/>
            <a:ext cx="9875520" cy="135636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Profilo Docente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1576197"/>
            <a:ext cx="2042271" cy="20422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4010371"/>
            <a:ext cx="2393496" cy="23904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37213" y="1467518"/>
            <a:ext cx="7628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Formatore</a:t>
            </a:r>
            <a:r>
              <a:rPr lang="it-IT" sz="2800" dirty="0"/>
              <a:t>: Prof. CALABRO’ DANIELE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26406" y="5706974"/>
            <a:ext cx="625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+mj-lt"/>
              </a:rPr>
              <a:t>daniele.calabro89@gmail.com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37213" y="2018032"/>
            <a:ext cx="775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Docente di Informatica e Sviluppatore Web – </a:t>
            </a:r>
            <a:r>
              <a:rPr lang="it-IT" sz="2400" dirty="0" err="1"/>
              <a:t>App</a:t>
            </a:r>
            <a:r>
              <a:rPr lang="it-IT" sz="2400" dirty="0"/>
              <a:t> Mobile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770811" y="2639953"/>
            <a:ext cx="8034428" cy="2906765"/>
          </a:xfrm>
        </p:spPr>
        <p:txBody>
          <a:bodyPr>
            <a:normAutofit lnSpcReduction="10000"/>
          </a:bodyPr>
          <a:lstStyle/>
          <a:p>
            <a:pPr marL="76200" lvl="0" indent="0">
              <a:spcBef>
                <a:spcPts val="0"/>
              </a:spcBef>
              <a:buSzPts val="2400"/>
              <a:buNone/>
            </a:pPr>
            <a:r>
              <a:rPr lang="it-IT" sz="2000" b="1" dirty="0">
                <a:solidFill>
                  <a:schemeClr val="tx1"/>
                </a:solidFill>
              </a:rPr>
              <a:t>TITOLI E INCARICHI LABORATIVI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Laurea in Informatica presso l’Università degli Studi di Salerno.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Abilitazione all’esercizio della libera professione presso l’albo dei Periti Industriali Laureati settore Informatica.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Sviluppatore di applicazioni web, </a:t>
            </a:r>
            <a:r>
              <a:rPr lang="it-IT" sz="2000" dirty="0" err="1">
                <a:solidFill>
                  <a:schemeClr val="tx1"/>
                </a:solidFill>
              </a:rPr>
              <a:t>App</a:t>
            </a:r>
            <a:r>
              <a:rPr lang="it-IT" sz="2000" dirty="0">
                <a:solidFill>
                  <a:schemeClr val="tx1"/>
                </a:solidFill>
              </a:rPr>
              <a:t> mobile, siti di e-commerce e software personalizzati.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Docente di Informatica presso istituti di istruzione superiore.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Formatore esperto esterno di corsi per docenti in ambito di metodologie e tecnologie digitali.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Animatore digitale e gestore della piattaforma scolastica per la DDI.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9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178526"/>
            <a:ext cx="8991600" cy="67710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Programma del corso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11480" y="1434402"/>
            <a:ext cx="11295788" cy="5189471"/>
          </a:xfrm>
        </p:spPr>
        <p:txBody>
          <a:bodyPr>
            <a:normAutofit/>
          </a:bodyPr>
          <a:lstStyle/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400" b="1" dirty="0">
                <a:solidFill>
                  <a:srgbClr val="002060"/>
                </a:solidFill>
              </a:rPr>
              <a:t>Il corso è strutturato in due lezioni da 2 ore. Nella prima lezione verranno presentate sinteticamente tutte le applicazioni che possono essere utili alla didattica per i docenti di istituti di ogni ordine e grado. Nella seconda lezione verranno approfonditi 4/5 strumenti particolarmente utili al grado dell’istituto di provenienza. </a:t>
            </a: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endParaRPr lang="it-IT" sz="2400" b="1" dirty="0">
              <a:solidFill>
                <a:srgbClr val="002060"/>
              </a:solidFill>
            </a:endParaRP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Piattaforme per la DDI e test</a:t>
            </a:r>
            <a:r>
              <a:rPr lang="it-IT" sz="2400" dirty="0">
                <a:solidFill>
                  <a:srgbClr val="002060"/>
                </a:solidFill>
              </a:rPr>
              <a:t>: Suite Microsoft </a:t>
            </a:r>
            <a:r>
              <a:rPr lang="it-IT" sz="2400" dirty="0" err="1">
                <a:solidFill>
                  <a:srgbClr val="002060"/>
                </a:solidFill>
              </a:rPr>
              <a:t>Education</a:t>
            </a:r>
            <a:r>
              <a:rPr lang="it-IT" sz="2400" dirty="0">
                <a:solidFill>
                  <a:srgbClr val="002060"/>
                </a:solidFill>
              </a:rPr>
              <a:t> 365, Suite Google for </a:t>
            </a:r>
            <a:r>
              <a:rPr lang="it-IT" sz="2400" dirty="0" err="1">
                <a:solidFill>
                  <a:srgbClr val="002060"/>
                </a:solidFill>
              </a:rPr>
              <a:t>Education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We</a:t>
            </a:r>
            <a:r>
              <a:rPr lang="it-IT" sz="2400" dirty="0">
                <a:solidFill>
                  <a:srgbClr val="002060"/>
                </a:solidFill>
              </a:rPr>
              <a:t> School, EDMODO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Lavagne Virtuali</a:t>
            </a:r>
            <a:r>
              <a:rPr lang="it-IT" sz="2400" dirty="0">
                <a:solidFill>
                  <a:srgbClr val="002060"/>
                </a:solidFill>
              </a:rPr>
              <a:t>: Google </a:t>
            </a:r>
            <a:r>
              <a:rPr lang="it-IT" sz="2400" dirty="0" err="1">
                <a:solidFill>
                  <a:srgbClr val="002060"/>
                </a:solidFill>
              </a:rPr>
              <a:t>Jamboard</a:t>
            </a:r>
            <a:r>
              <a:rPr lang="it-IT" sz="2400" dirty="0">
                <a:solidFill>
                  <a:srgbClr val="002060"/>
                </a:solidFill>
              </a:rPr>
              <a:t>, Microsoft White Board, Open </a:t>
            </a:r>
            <a:r>
              <a:rPr lang="it-IT" sz="2400" dirty="0" err="1">
                <a:solidFill>
                  <a:srgbClr val="002060"/>
                </a:solidFill>
              </a:rPr>
              <a:t>Sankorè</a:t>
            </a:r>
            <a:r>
              <a:rPr lang="it-IT" sz="2400" dirty="0">
                <a:solidFill>
                  <a:srgbClr val="002060"/>
                </a:solidFill>
              </a:rPr>
              <a:t>, Web </a:t>
            </a:r>
            <a:r>
              <a:rPr lang="it-IT" sz="2400" dirty="0" err="1">
                <a:solidFill>
                  <a:srgbClr val="002060"/>
                </a:solidFill>
              </a:rPr>
              <a:t>Whiteboard</a:t>
            </a:r>
            <a:endParaRPr lang="it-IT" sz="2400" dirty="0">
              <a:solidFill>
                <a:srgbClr val="002060"/>
              </a:solidFill>
            </a:endParaRP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Strumenti di presentazione</a:t>
            </a:r>
            <a:r>
              <a:rPr lang="it-IT" sz="2400" dirty="0">
                <a:solidFill>
                  <a:srgbClr val="002060"/>
                </a:solidFill>
              </a:rPr>
              <a:t>: PowerPoint, </a:t>
            </a:r>
            <a:r>
              <a:rPr lang="it-IT" sz="2400" dirty="0" err="1">
                <a:solidFill>
                  <a:srgbClr val="002060"/>
                </a:solidFill>
              </a:rPr>
              <a:t>Prezi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PowToon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Apowersoft</a:t>
            </a:r>
            <a:endParaRPr lang="it-IT" sz="2400" dirty="0">
              <a:solidFill>
                <a:srgbClr val="002060"/>
              </a:solidFill>
            </a:endParaRP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Strumenti di produzione</a:t>
            </a:r>
            <a:r>
              <a:rPr lang="it-IT" sz="2400" dirty="0">
                <a:solidFill>
                  <a:srgbClr val="002060"/>
                </a:solidFill>
              </a:rPr>
              <a:t>: </a:t>
            </a:r>
            <a:r>
              <a:rPr lang="it-IT" sz="2400" dirty="0" err="1">
                <a:solidFill>
                  <a:srgbClr val="002060"/>
                </a:solidFill>
              </a:rPr>
              <a:t>Mindomo</a:t>
            </a:r>
            <a:r>
              <a:rPr lang="it-IT" sz="2400" dirty="0">
                <a:solidFill>
                  <a:srgbClr val="002060"/>
                </a:solidFill>
              </a:rPr>
              <a:t>, Ed Puzzle, </a:t>
            </a:r>
            <a:r>
              <a:rPr lang="it-IT" sz="2400" dirty="0" err="1">
                <a:solidFill>
                  <a:srgbClr val="002060"/>
                </a:solidFill>
              </a:rPr>
              <a:t>PadLet</a:t>
            </a:r>
            <a:endParaRPr lang="it-IT" sz="2400" dirty="0">
              <a:solidFill>
                <a:srgbClr val="002060"/>
              </a:solidFill>
            </a:endParaRP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Apprendimento basato sul gioco</a:t>
            </a:r>
            <a:r>
              <a:rPr lang="it-IT" sz="2400" dirty="0">
                <a:solidFill>
                  <a:srgbClr val="002060"/>
                </a:solidFill>
              </a:rPr>
              <a:t>: </a:t>
            </a:r>
            <a:r>
              <a:rPr lang="it-IT" sz="2400" dirty="0" err="1">
                <a:solidFill>
                  <a:srgbClr val="002060"/>
                </a:solidFill>
              </a:rPr>
              <a:t>Learnings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App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Kahoot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Plickers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7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78526"/>
            <a:ext cx="9144000" cy="67710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Approfondimento in base al grado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11480" y="1434402"/>
            <a:ext cx="11295788" cy="5189471"/>
          </a:xfrm>
        </p:spPr>
        <p:txBody>
          <a:bodyPr>
            <a:normAutofit/>
          </a:bodyPr>
          <a:lstStyle/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002060"/>
                </a:solidFill>
              </a:rPr>
              <a:t>INFANZIA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800" dirty="0">
                <a:solidFill>
                  <a:srgbClr val="002060"/>
                </a:solidFill>
              </a:rPr>
              <a:t>Google </a:t>
            </a:r>
            <a:r>
              <a:rPr lang="it-IT" sz="2800" dirty="0" err="1">
                <a:solidFill>
                  <a:srgbClr val="002060"/>
                </a:solidFill>
              </a:rPr>
              <a:t>Meet</a:t>
            </a:r>
            <a:r>
              <a:rPr lang="it-IT" sz="2800" dirty="0">
                <a:solidFill>
                  <a:srgbClr val="002060"/>
                </a:solidFill>
              </a:rPr>
              <a:t>, Google </a:t>
            </a:r>
            <a:r>
              <a:rPr lang="it-IT" sz="2800" dirty="0" err="1">
                <a:solidFill>
                  <a:srgbClr val="002060"/>
                </a:solidFill>
              </a:rPr>
              <a:t>Jamboard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ApowerSoft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Powtoon</a:t>
            </a:r>
            <a:endParaRPr lang="it-IT" sz="2800" dirty="0">
              <a:solidFill>
                <a:srgbClr val="002060"/>
              </a:solidFill>
            </a:endParaRP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002060"/>
                </a:solidFill>
              </a:rPr>
              <a:t>PRIMARIA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800" dirty="0">
                <a:solidFill>
                  <a:srgbClr val="002060"/>
                </a:solidFill>
              </a:rPr>
              <a:t>Google </a:t>
            </a:r>
            <a:r>
              <a:rPr lang="it-IT" sz="2800" dirty="0" err="1">
                <a:solidFill>
                  <a:srgbClr val="002060"/>
                </a:solidFill>
              </a:rPr>
              <a:t>Meet</a:t>
            </a:r>
            <a:r>
              <a:rPr lang="it-IT" sz="2800" dirty="0">
                <a:solidFill>
                  <a:srgbClr val="002060"/>
                </a:solidFill>
              </a:rPr>
              <a:t>, Google </a:t>
            </a:r>
            <a:r>
              <a:rPr lang="it-IT" sz="2800" dirty="0" err="1">
                <a:solidFill>
                  <a:srgbClr val="002060"/>
                </a:solidFill>
              </a:rPr>
              <a:t>Jamboard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ApowerSoft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Powtoon</a:t>
            </a:r>
            <a:r>
              <a:rPr lang="it-IT" sz="2800" dirty="0">
                <a:solidFill>
                  <a:srgbClr val="002060"/>
                </a:solidFill>
              </a:rPr>
              <a:t> , </a:t>
            </a:r>
            <a:r>
              <a:rPr lang="it-IT" sz="2800" dirty="0" err="1">
                <a:solidFill>
                  <a:srgbClr val="002060"/>
                </a:solidFill>
              </a:rPr>
              <a:t>Kahoot</a:t>
            </a:r>
            <a:endParaRPr lang="it-IT" sz="2800" dirty="0">
              <a:solidFill>
                <a:srgbClr val="002060"/>
              </a:solidFill>
            </a:endParaRP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002060"/>
                </a:solidFill>
              </a:rPr>
              <a:t>SECONDARIA PRIMO GRADO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800" dirty="0">
                <a:solidFill>
                  <a:srgbClr val="002060"/>
                </a:solidFill>
              </a:rPr>
              <a:t>Google </a:t>
            </a:r>
            <a:r>
              <a:rPr lang="it-IT" sz="2800" dirty="0" err="1">
                <a:solidFill>
                  <a:srgbClr val="002060"/>
                </a:solidFill>
              </a:rPr>
              <a:t>Meet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ApowerSoft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Mindomo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Learnings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800" dirty="0" err="1">
                <a:solidFill>
                  <a:srgbClr val="002060"/>
                </a:solidFill>
              </a:rPr>
              <a:t>App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Kahoot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002060"/>
                </a:solidFill>
              </a:rPr>
              <a:t>SECONDARIA SECONDO GRADO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800" dirty="0">
                <a:solidFill>
                  <a:srgbClr val="002060"/>
                </a:solidFill>
              </a:rPr>
              <a:t>Google </a:t>
            </a:r>
            <a:r>
              <a:rPr lang="it-IT" sz="2800" dirty="0" err="1">
                <a:solidFill>
                  <a:srgbClr val="002060"/>
                </a:solidFill>
              </a:rPr>
              <a:t>Meet</a:t>
            </a:r>
            <a:r>
              <a:rPr lang="it-IT" sz="2800" dirty="0">
                <a:solidFill>
                  <a:srgbClr val="002060"/>
                </a:solidFill>
              </a:rPr>
              <a:t>, Google Moduli, </a:t>
            </a:r>
            <a:r>
              <a:rPr lang="it-IT" sz="2800" dirty="0" err="1">
                <a:solidFill>
                  <a:srgbClr val="002060"/>
                </a:solidFill>
              </a:rPr>
              <a:t>ApowerSoft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Mindomo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Learnings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800" dirty="0" err="1">
                <a:solidFill>
                  <a:srgbClr val="002060"/>
                </a:solidFill>
              </a:rPr>
              <a:t>App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dirty="0" err="1">
                <a:solidFill>
                  <a:srgbClr val="002060"/>
                </a:solidFill>
              </a:rPr>
              <a:t>Kahoot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E88C6-03F7-4826-B3D3-F3732C8A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72515"/>
            <a:ext cx="9372599" cy="69659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LABORATORIO </a:t>
            </a:r>
            <a:br>
              <a:rPr lang="it-IT" dirty="0"/>
            </a:br>
            <a:r>
              <a:rPr lang="it-IT" dirty="0"/>
              <a:t>Bisogni educativi speciali</a:t>
            </a:r>
            <a:br>
              <a:rPr lang="it-IT" dirty="0"/>
            </a:br>
            <a:r>
              <a:rPr lang="it-IT" dirty="0"/>
              <a:t>Totale ore 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5F22F-FE92-41A2-A0B8-3BD22E40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77" y="2514600"/>
            <a:ext cx="10515600" cy="2462213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algn="ctr"/>
            <a:r>
              <a:rPr lang="it-IT" sz="3200" b="1" dirty="0"/>
              <a:t>ESPERTO FACILITATORE </a:t>
            </a:r>
          </a:p>
          <a:p>
            <a:pPr algn="ctr"/>
            <a:endParaRPr lang="it-IT" sz="3200" b="1" dirty="0"/>
          </a:p>
          <a:p>
            <a:pPr marL="0" indent="0">
              <a:buNone/>
            </a:pPr>
            <a:r>
              <a:rPr lang="it-IT" dirty="0"/>
              <a:t>                  </a:t>
            </a:r>
            <a:r>
              <a:rPr lang="it-IT" b="1" dirty="0"/>
              <a:t>PROF.SSA ROSANGELA CUOCO  DOCENTE DI SOSTEGNO </a:t>
            </a:r>
          </a:p>
          <a:p>
            <a:pPr marL="0" indent="0">
              <a:buNone/>
            </a:pPr>
            <a:r>
              <a:rPr lang="it-IT" dirty="0"/>
              <a:t>                    C/O L’ I.I.S.S. « S.CATERINA DA SIENA-AMENDOLA» SA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753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80" y="178526"/>
            <a:ext cx="9875520" cy="135636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Profilo Docente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4010371"/>
            <a:ext cx="2393496" cy="23904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80380" y="1233084"/>
            <a:ext cx="78810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1D0AA6"/>
                </a:solidFill>
              </a:rPr>
              <a:t>Formatore</a:t>
            </a:r>
            <a:r>
              <a:rPr lang="it-IT" sz="2800" dirty="0">
                <a:solidFill>
                  <a:srgbClr val="1D0AA6"/>
                </a:solidFill>
              </a:rPr>
              <a:t>: Prof.ssa CUOCO ROSANGELA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90788" y="5933199"/>
            <a:ext cx="648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1D0AA6"/>
                </a:solidFill>
                <a:latin typeface="+mj-lt"/>
              </a:rPr>
              <a:t>rosangela.cuoco@posta.istruzione.it</a:t>
            </a:r>
            <a:endParaRPr lang="it-IT" sz="2800" dirty="0">
              <a:solidFill>
                <a:srgbClr val="1D0AA6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80380" y="1622424"/>
            <a:ext cx="829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1D0AA6"/>
                </a:solidFill>
              </a:rPr>
              <a:t>Figura di Staff e Referente/Coordinatore per l’Inclusione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414823" y="2172353"/>
            <a:ext cx="8515629" cy="3760846"/>
          </a:xfrm>
        </p:spPr>
        <p:txBody>
          <a:bodyPr>
            <a:normAutofit fontScale="25000" lnSpcReduction="20000"/>
          </a:bodyPr>
          <a:lstStyle/>
          <a:p>
            <a:pPr marL="76200" lvl="0" indent="0">
              <a:spcBef>
                <a:spcPts val="0"/>
              </a:spcBef>
              <a:buSzPts val="2400"/>
              <a:buNone/>
            </a:pPr>
            <a:r>
              <a:rPr lang="it-IT" sz="8000" b="1" dirty="0">
                <a:solidFill>
                  <a:srgbClr val="1D0AA6"/>
                </a:solidFill>
              </a:rPr>
              <a:t>TITOLI E INCARICHI LAVORATIVI</a:t>
            </a:r>
          </a:p>
          <a:p>
            <a:pPr marL="76200" lvl="0" indent="0">
              <a:spcBef>
                <a:spcPts val="0"/>
              </a:spcBef>
              <a:buSzPts val="2400"/>
              <a:buNone/>
            </a:pPr>
            <a:endParaRPr lang="it-IT" sz="5000" b="1" dirty="0">
              <a:solidFill>
                <a:srgbClr val="1D0AA6"/>
              </a:solidFill>
            </a:endParaRP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8000" dirty="0">
                <a:solidFill>
                  <a:srgbClr val="1D0AA6"/>
                </a:solidFill>
              </a:rPr>
              <a:t>Laurea in Giurisprudenza, Università degli Studi di Salerno.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8000" dirty="0">
                <a:solidFill>
                  <a:srgbClr val="1D0AA6"/>
                </a:solidFill>
              </a:rPr>
              <a:t>Abilitazione all’esercizio della Professione Forense, Consiglio dell’Ordine degli Avvocati di Salerno.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8000" dirty="0">
                <a:solidFill>
                  <a:srgbClr val="1D0AA6"/>
                </a:solidFill>
              </a:rPr>
              <a:t>Dottorato di Ricerca in Metodologia della Ricerca Educativa, Università degli Studi di Salerno.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8000" dirty="0">
                <a:solidFill>
                  <a:srgbClr val="1D0AA6"/>
                </a:solidFill>
              </a:rPr>
              <a:t>Docente specializzato presso gli istituti di istruzione superiore.</a:t>
            </a:r>
          </a:p>
          <a:p>
            <a:pPr marL="457200" indent="-381000" algn="just">
              <a:lnSpc>
                <a:spcPct val="120000"/>
              </a:lnSpc>
              <a:spcBef>
                <a:spcPts val="0"/>
              </a:spcBef>
              <a:buSzPts val="2400"/>
              <a:buFont typeface="Corbel" pitchFamily="34" charset="0"/>
              <a:buChar char="▰"/>
            </a:pPr>
            <a:r>
              <a:rPr lang="it-IT" sz="8000" dirty="0">
                <a:solidFill>
                  <a:srgbClr val="1D0AA6"/>
                </a:solidFill>
              </a:rPr>
              <a:t>Esperto formatore su tematiche dei processi di inclusione.</a:t>
            </a:r>
          </a:p>
          <a:p>
            <a:pPr marL="457200" indent="-381000" algn="just">
              <a:lnSpc>
                <a:spcPct val="120000"/>
              </a:lnSpc>
              <a:spcBef>
                <a:spcPts val="0"/>
              </a:spcBef>
              <a:buSzPts val="2400"/>
              <a:buFont typeface="Corbel" pitchFamily="34" charset="0"/>
              <a:buChar char="▰"/>
            </a:pPr>
            <a:r>
              <a:rPr lang="it-IT" sz="8000" dirty="0">
                <a:solidFill>
                  <a:srgbClr val="1D0AA6"/>
                </a:solidFill>
              </a:rPr>
              <a:t>Autore di pubblicazioni scientifiche.</a:t>
            </a:r>
          </a:p>
          <a:p>
            <a:pPr marL="457200" indent="-381000" algn="just">
              <a:lnSpc>
                <a:spcPct val="120000"/>
              </a:lnSpc>
              <a:spcBef>
                <a:spcPts val="0"/>
              </a:spcBef>
              <a:buSzPts val="2400"/>
              <a:buFont typeface="Corbel" pitchFamily="34" charset="0"/>
              <a:buChar char="▰"/>
            </a:pPr>
            <a:r>
              <a:rPr lang="it-IT" sz="8000" dirty="0">
                <a:solidFill>
                  <a:srgbClr val="1D0AA6"/>
                </a:solidFill>
              </a:rPr>
              <a:t>Cultore della materia per l'insegnamento di “Psicologia dell'handicap e della riabilitazione’’,  Università degli Studi di Salerno.</a:t>
            </a:r>
          </a:p>
          <a:p>
            <a:pPr marL="76200" indent="0" algn="just">
              <a:lnSpc>
                <a:spcPct val="120000"/>
              </a:lnSpc>
              <a:spcBef>
                <a:spcPts val="0"/>
              </a:spcBef>
              <a:buSzPts val="2400"/>
              <a:buNone/>
            </a:pPr>
            <a:endParaRPr lang="it-IT" sz="8000" dirty="0">
              <a:solidFill>
                <a:schemeClr val="tx1"/>
              </a:solidFill>
            </a:endParaRPr>
          </a:p>
          <a:p>
            <a:pPr marL="76200" lvl="0" indent="0">
              <a:spcBef>
                <a:spcPts val="0"/>
              </a:spcBef>
              <a:buSzPts val="2400"/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76200" lvl="0" indent="0">
              <a:spcBef>
                <a:spcPts val="0"/>
              </a:spcBef>
              <a:buSzPts val="2400"/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213B0C-2EF5-814F-9A63-6EDDA5DB6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2" y="1523948"/>
            <a:ext cx="2089674" cy="2246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048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180414" y="2446317"/>
            <a:ext cx="8859187" cy="368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  <a:p>
            <a:r>
              <a:rPr lang="it-IT" dirty="0"/>
              <a:t> 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86250" y="5362606"/>
            <a:ext cx="6096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28731" y="452532"/>
            <a:ext cx="4954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L’ARCHITETTURA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952499" y="3009253"/>
          <a:ext cx="10039350" cy="372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870">
                  <a:extLst>
                    <a:ext uri="{9D8B030D-6E8A-4147-A177-3AD203B41FA5}">
                      <a16:colId xmlns:a16="http://schemas.microsoft.com/office/drawing/2014/main" val="575152208"/>
                    </a:ext>
                  </a:extLst>
                </a:gridCol>
                <a:gridCol w="2007870">
                  <a:extLst>
                    <a:ext uri="{9D8B030D-6E8A-4147-A177-3AD203B41FA5}">
                      <a16:colId xmlns:a16="http://schemas.microsoft.com/office/drawing/2014/main" val="3973087732"/>
                    </a:ext>
                  </a:extLst>
                </a:gridCol>
                <a:gridCol w="2007870">
                  <a:extLst>
                    <a:ext uri="{9D8B030D-6E8A-4147-A177-3AD203B41FA5}">
                      <a16:colId xmlns:a16="http://schemas.microsoft.com/office/drawing/2014/main" val="1584362759"/>
                    </a:ext>
                  </a:extLst>
                </a:gridCol>
                <a:gridCol w="2007870">
                  <a:extLst>
                    <a:ext uri="{9D8B030D-6E8A-4147-A177-3AD203B41FA5}">
                      <a16:colId xmlns:a16="http://schemas.microsoft.com/office/drawing/2014/main" val="2905022592"/>
                    </a:ext>
                  </a:extLst>
                </a:gridCol>
                <a:gridCol w="2007870">
                  <a:extLst>
                    <a:ext uri="{9D8B030D-6E8A-4147-A177-3AD203B41FA5}">
                      <a16:colId xmlns:a16="http://schemas.microsoft.com/office/drawing/2014/main" val="3190601069"/>
                    </a:ext>
                  </a:extLst>
                </a:gridCol>
              </a:tblGrid>
              <a:tr h="2423856">
                <a:tc>
                  <a:txBody>
                    <a:bodyPr/>
                    <a:lstStyle/>
                    <a:p>
                      <a:r>
                        <a:rPr lang="it-IT" sz="2400" dirty="0"/>
                        <a:t>INCONTRO INIZIALE</a:t>
                      </a:r>
                    </a:p>
                    <a:p>
                      <a:r>
                        <a:rPr lang="it-IT" sz="2400" dirty="0"/>
                        <a:t>CON IL DIRETTORE DEL CORSO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LABORATORI</a:t>
                      </a:r>
                      <a:r>
                        <a:rPr lang="it-IT" sz="2400" baseline="0" dirty="0"/>
                        <a:t> FORMATIVI</a:t>
                      </a:r>
                    </a:p>
                    <a:p>
                      <a:r>
                        <a:rPr lang="it-IT" sz="2400" baseline="0" dirty="0"/>
                        <a:t>       N° 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FORMAZIONE</a:t>
                      </a:r>
                      <a:r>
                        <a:rPr lang="it-IT" sz="2400" baseline="0" dirty="0"/>
                        <a:t> ON LINE INDIRE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PEER TO PEER</a:t>
                      </a:r>
                    </a:p>
                    <a:p>
                      <a:r>
                        <a:rPr lang="it-IT" sz="2400" dirty="0"/>
                        <a:t>CON IL TUTOR DELLA SEDE DI SERVIZIO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INCONTRO FINALE CON IL DIRETTORE DEL CORSO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97886"/>
                  </a:ext>
                </a:extLst>
              </a:tr>
              <a:tr h="722053">
                <a:tc>
                  <a:txBody>
                    <a:bodyPr/>
                    <a:lstStyle/>
                    <a:p>
                      <a:r>
                        <a:rPr lang="it-IT" sz="2400" dirty="0"/>
                        <a:t>2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12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20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12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4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85933"/>
                  </a:ext>
                </a:extLst>
              </a:tr>
              <a:tr h="577109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 6 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71148"/>
                  </a:ext>
                </a:extLst>
              </a:tr>
            </a:tbl>
          </a:graphicData>
        </a:graphic>
      </p:graphicFrame>
      <p:cxnSp>
        <p:nvCxnSpPr>
          <p:cNvPr id="11" name="Connettore 4 10"/>
          <p:cNvCxnSpPr/>
          <p:nvPr/>
        </p:nvCxnSpPr>
        <p:spPr>
          <a:xfrm>
            <a:off x="1917693" y="5806068"/>
            <a:ext cx="1371600" cy="531946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/>
          <p:nvPr/>
        </p:nvCxnSpPr>
        <p:spPr>
          <a:xfrm rot="10800000" flipV="1">
            <a:off x="7845222" y="5756615"/>
            <a:ext cx="1676400" cy="629138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436434"/>
            <a:ext cx="1930389" cy="128612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41" y="1451837"/>
            <a:ext cx="1699138" cy="12813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95" y="1472221"/>
            <a:ext cx="1938200" cy="127768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78" y="1539769"/>
            <a:ext cx="1628775" cy="130557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06" y="1506312"/>
            <a:ext cx="1989322" cy="13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483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80" y="178526"/>
            <a:ext cx="9875520" cy="135636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Programma del corso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11480" y="1434402"/>
            <a:ext cx="11295788" cy="518947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r>
              <a:rPr lang="it-IT" sz="2400" b="1" dirty="0">
                <a:solidFill>
                  <a:srgbClr val="1D0AA6"/>
                </a:solidFill>
              </a:rPr>
              <a:t>Il corso è strutturato in due lezioni da 2 ore ciascuna. Nello specifico, la prima lezione sarà dedicata all’illustrazione degli aspetti normativi e pedagogici dell’inclusione scolastica. Nella seconda lezione sarà discusso il modello </a:t>
            </a:r>
            <a:r>
              <a:rPr lang="it-IT" sz="2400" b="1" dirty="0" err="1">
                <a:solidFill>
                  <a:srgbClr val="1D0AA6"/>
                </a:solidFill>
              </a:rPr>
              <a:t>bio</a:t>
            </a:r>
            <a:r>
              <a:rPr lang="it-IT" sz="2400" b="1" dirty="0">
                <a:solidFill>
                  <a:srgbClr val="1D0AA6"/>
                </a:solidFill>
              </a:rPr>
              <a:t>-</a:t>
            </a:r>
            <a:r>
              <a:rPr lang="it-IT" sz="2400" b="1" dirty="0" err="1">
                <a:solidFill>
                  <a:srgbClr val="1D0AA6"/>
                </a:solidFill>
              </a:rPr>
              <a:t>psico</a:t>
            </a:r>
            <a:r>
              <a:rPr lang="it-IT" sz="2400" b="1" dirty="0">
                <a:solidFill>
                  <a:srgbClr val="1D0AA6"/>
                </a:solidFill>
              </a:rPr>
              <a:t>-sociale dell’ICF, con particolare riferimento ai codici, ai qualificatori, alle barriere e ai facilitatori propri della classificazione ICF. Nel dettaglio: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2400" dirty="0">
                <a:solidFill>
                  <a:srgbClr val="1D0AA6"/>
                </a:solidFill>
              </a:rPr>
              <a:t>Gli aspetti normativi e pedagogici dell’inclusione scolastica.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2400" dirty="0">
                <a:solidFill>
                  <a:srgbClr val="1D0AA6"/>
                </a:solidFill>
              </a:rPr>
              <a:t>Individuazione degli allievi con Bisogni Educativi Speciali.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2400" dirty="0">
                <a:solidFill>
                  <a:srgbClr val="1D0AA6"/>
                </a:solidFill>
              </a:rPr>
              <a:t>Le aree fondamentali del modello </a:t>
            </a:r>
            <a:r>
              <a:rPr lang="it-IT" sz="2400" dirty="0" err="1">
                <a:solidFill>
                  <a:srgbClr val="1D0AA6"/>
                </a:solidFill>
              </a:rPr>
              <a:t>bio</a:t>
            </a:r>
            <a:r>
              <a:rPr lang="it-IT" sz="2400" dirty="0">
                <a:solidFill>
                  <a:srgbClr val="1D0AA6"/>
                </a:solidFill>
              </a:rPr>
              <a:t>-</a:t>
            </a:r>
            <a:r>
              <a:rPr lang="it-IT" sz="2400" dirty="0" err="1">
                <a:solidFill>
                  <a:srgbClr val="1D0AA6"/>
                </a:solidFill>
              </a:rPr>
              <a:t>psico</a:t>
            </a:r>
            <a:r>
              <a:rPr lang="it-IT" sz="2400" dirty="0">
                <a:solidFill>
                  <a:srgbClr val="1D0AA6"/>
                </a:solidFill>
              </a:rPr>
              <a:t>-sociale dell’ICF.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r>
              <a:rPr lang="it-IT" sz="2400" dirty="0">
                <a:solidFill>
                  <a:srgbClr val="1D0AA6"/>
                </a:solidFill>
              </a:rPr>
              <a:t>Piani didattici individualizzati e/o personalizzati per il successo formativo degli allievi con Bisogni Educativi Speciali. </a:t>
            </a: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endParaRPr lang="it-IT" sz="2400" dirty="0">
              <a:solidFill>
                <a:schemeClr val="tx1"/>
              </a:solidFill>
            </a:endParaRPr>
          </a:p>
          <a:p>
            <a:pPr marL="457200" lvl="0" indent="-381000" algn="just">
              <a:lnSpc>
                <a:spcPct val="120000"/>
              </a:lnSpc>
              <a:spcBef>
                <a:spcPts val="0"/>
              </a:spcBef>
              <a:buSzPts val="2400"/>
              <a:buChar char="▰"/>
            </a:pPr>
            <a:endParaRPr lang="it-IT" sz="2400" dirty="0">
              <a:solidFill>
                <a:schemeClr val="tx1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5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80" y="178526"/>
            <a:ext cx="9875520" cy="135636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Approfondimento in base al grado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11480" y="1434402"/>
            <a:ext cx="11295788" cy="5189471"/>
          </a:xfrm>
        </p:spPr>
        <p:txBody>
          <a:bodyPr>
            <a:normAutofit/>
          </a:bodyPr>
          <a:lstStyle/>
          <a:p>
            <a:pPr marL="76200" lvl="0" indent="0" algn="just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1D0AA6"/>
                </a:solidFill>
              </a:rPr>
              <a:t>Si analizzeranno esempi di piani educativi individualizzati (PEI) e piani educativi personalizzati (PDP), illustrandone le specificità in relazione ai diversi ordini di scuola.</a:t>
            </a:r>
          </a:p>
          <a:p>
            <a:pPr marL="76200" lvl="0" indent="0" algn="just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1D0AA6"/>
                </a:solidFill>
              </a:rPr>
              <a:t>A tal fine, sarà organizzata un’esercitazione laboratoriale asincrona finalizzata alla redazione di un PEI/PDP, strutturato in relazione al grado di appartenenza del docente o in alternativa  una progettazione di interventi e azioni per realizzare una reale </a:t>
            </a:r>
            <a:r>
              <a:rPr lang="it-IT" sz="2800" b="1" i="1" dirty="0">
                <a:solidFill>
                  <a:srgbClr val="1D0AA6"/>
                </a:solidFill>
              </a:rPr>
              <a:t>Scuola per Tutti e per Ciascuno.</a:t>
            </a:r>
          </a:p>
        </p:txBody>
      </p:sp>
    </p:spTree>
    <p:extLst>
      <p:ext uri="{BB962C8B-B14F-4D97-AF65-F5344CB8AC3E}">
        <p14:creationId xmlns:p14="http://schemas.microsoft.com/office/powerpoint/2010/main" val="361951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035B9-B230-4C04-9108-A9AC53DC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72514"/>
            <a:ext cx="9448799" cy="262788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LABORATORIO</a:t>
            </a:r>
            <a:br>
              <a:rPr lang="it-IT" sz="2400" dirty="0"/>
            </a:br>
            <a:r>
              <a:rPr lang="it-IT" sz="3600" dirty="0"/>
              <a:t>Piano per la formazione dei docenti con riferimento anche al nuovo curricolo di educazione civica, di cui alla Legge 20 agosto 2019, n.92. </a:t>
            </a:r>
            <a:br>
              <a:rPr lang="it-IT" sz="3600" dirty="0"/>
            </a:br>
            <a:r>
              <a:rPr lang="it-IT" sz="3600" dirty="0"/>
              <a:t>Totale ore 4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4CE860-B87A-48F3-809F-05DC42E9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76" y="2514600"/>
            <a:ext cx="10515600" cy="3447098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200" b="1" dirty="0"/>
              <a:t>ESPERTO FACILITATORE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/>
              <a:t>PROF.SSA LORENZA GABOLA  DOCENTE DI DIRITTO 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dirty="0"/>
              <a:t>C/O L’ I.I.S.S. « S.CATERINA DA SIENA-AMENDOLA» SA</a:t>
            </a:r>
          </a:p>
          <a:p>
            <a:pPr marL="0" indent="0">
              <a:buNone/>
            </a:pPr>
            <a:r>
              <a:rPr lang="it-IT" dirty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3727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80" y="178526"/>
            <a:ext cx="9875520" cy="135636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Profilo Docente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919" y="1467518"/>
            <a:ext cx="1992560" cy="21329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4010371"/>
            <a:ext cx="2393496" cy="23904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37213" y="1467518"/>
            <a:ext cx="7628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Formatore</a:t>
            </a:r>
            <a:r>
              <a:rPr lang="it-IT" sz="2800" dirty="0"/>
              <a:t>: Prof. GABOLA LORENZA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26406" y="5706974"/>
            <a:ext cx="625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+mj-lt"/>
              </a:rPr>
              <a:t>lorabola@tiscali.it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37213" y="2018032"/>
            <a:ext cx="775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Docente di Scienze Giuridiche ed Economiche 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770811" y="2639953"/>
            <a:ext cx="8034428" cy="2906765"/>
          </a:xfrm>
        </p:spPr>
        <p:txBody>
          <a:bodyPr>
            <a:normAutofit/>
          </a:bodyPr>
          <a:lstStyle/>
          <a:p>
            <a:pPr marL="76200" lvl="0" indent="0">
              <a:spcBef>
                <a:spcPts val="0"/>
              </a:spcBef>
              <a:buSzPts val="2400"/>
              <a:buNone/>
            </a:pPr>
            <a:r>
              <a:rPr lang="it-IT" sz="2000" b="1" dirty="0">
                <a:solidFill>
                  <a:schemeClr val="tx1"/>
                </a:solidFill>
              </a:rPr>
              <a:t>TITOLI  - INCARICHI 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Laurea in Economia e Commercio presso l’Università degli Studi di Salerno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Abilitazione all’esercizio della professione di Dottore Commercialista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Docente di Scienze Giuridico-Economiche e di Scienze Economico-Aziendali negli  istituti di istruzione superiore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Referente di Istituto per le attività di Educazione Civica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Funzione Strumentale Area 2 Monitoraggio e Orientamento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marL="457200" lvl="0" indent="-381000">
              <a:spcBef>
                <a:spcPts val="0"/>
              </a:spcBef>
              <a:buSzPts val="2400"/>
              <a:buChar char="▰"/>
            </a:pPr>
            <a:r>
              <a:rPr lang="it-IT" sz="2000" dirty="0">
                <a:solidFill>
                  <a:schemeClr val="tx1"/>
                </a:solidFill>
              </a:rPr>
              <a:t>Coordinatore Dipartimento Asse storico-sociale</a:t>
            </a:r>
          </a:p>
        </p:txBody>
      </p:sp>
    </p:spTree>
    <p:extLst>
      <p:ext uri="{BB962C8B-B14F-4D97-AF65-F5344CB8AC3E}">
        <p14:creationId xmlns:p14="http://schemas.microsoft.com/office/powerpoint/2010/main" val="18480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80" y="178526"/>
            <a:ext cx="9875520" cy="135636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Programma del corso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11480" y="1434402"/>
            <a:ext cx="11295788" cy="5189471"/>
          </a:xfrm>
        </p:spPr>
        <p:txBody>
          <a:bodyPr>
            <a:normAutofit/>
          </a:bodyPr>
          <a:lstStyle/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400" b="1" dirty="0">
                <a:solidFill>
                  <a:srgbClr val="002060"/>
                </a:solidFill>
              </a:rPr>
              <a:t>Il corso è strutturato in due lezioni da 2 ore ciascuna. </a:t>
            </a: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endParaRPr lang="it-IT" sz="2400" b="1" dirty="0">
              <a:solidFill>
                <a:srgbClr val="002060"/>
              </a:solidFill>
            </a:endParaRP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endParaRPr lang="it-IT" sz="2400" b="1" dirty="0">
              <a:solidFill>
                <a:srgbClr val="002060"/>
              </a:solidFill>
            </a:endParaRP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L’Educazione Civica nella L. 92/2019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I temi dell’Educazione Civica L. 92/2019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Le Linee Guida per l’insegnamento trasversale dell’Educazione Civica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L’organizzazione dell’insegnamento – la trasversalità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La valutazione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400" b="1" dirty="0">
                <a:solidFill>
                  <a:srgbClr val="002060"/>
                </a:solidFill>
              </a:rPr>
              <a:t>Laboratorio: progettazione integrata sui temi dell’Educazione Civica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3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80" y="178526"/>
            <a:ext cx="9875520" cy="135636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Approfondimento in base al grado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09451" y="1240973"/>
            <a:ext cx="10646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11480" y="1434402"/>
            <a:ext cx="11295788" cy="5189471"/>
          </a:xfrm>
        </p:spPr>
        <p:txBody>
          <a:bodyPr>
            <a:normAutofit/>
          </a:bodyPr>
          <a:lstStyle/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002060"/>
                </a:solidFill>
              </a:rPr>
              <a:t>INFANZIA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800" dirty="0">
                <a:solidFill>
                  <a:srgbClr val="002060"/>
                </a:solidFill>
              </a:rPr>
              <a:t>La scuola dell’infanzia nelle Linee Guida</a:t>
            </a: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002060"/>
                </a:solidFill>
              </a:rPr>
              <a:t>PRIMO CICLO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800" dirty="0">
                <a:solidFill>
                  <a:srgbClr val="002060"/>
                </a:solidFill>
              </a:rPr>
              <a:t>Allegato B - integrazioni al Profilo delle Competenze al termine del primo ciclo riferite all’insegnamento trasversale dell’Educazione Civica</a:t>
            </a: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800" b="1" dirty="0">
                <a:solidFill>
                  <a:srgbClr val="002060"/>
                </a:solidFill>
              </a:rPr>
              <a:t>SECONDO CICLO </a:t>
            </a:r>
          </a:p>
          <a:p>
            <a:pPr marL="457200" lvl="0" indent="-381000" algn="just">
              <a:spcBef>
                <a:spcPts val="0"/>
              </a:spcBef>
              <a:buSzPts val="2400"/>
              <a:buChar char="▰"/>
            </a:pPr>
            <a:r>
              <a:rPr lang="it-IT" sz="2800" dirty="0">
                <a:solidFill>
                  <a:srgbClr val="002060"/>
                </a:solidFill>
              </a:rPr>
              <a:t>Allegato C - integrazioni al Profilo educativo, culturale e professionale dello studente a conclusione del secondo ciclo , riferite all’insegnamento trasversale dell’Educazione Civica</a:t>
            </a: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76200" lvl="0" indent="0" algn="just">
              <a:spcBef>
                <a:spcPts val="0"/>
              </a:spcBef>
              <a:buSzPts val="2400"/>
              <a:buNone/>
            </a:pPr>
            <a:r>
              <a:rPr lang="it-IT" sz="2400" dirty="0">
                <a:solidFill>
                  <a:srgbClr val="002060"/>
                </a:solidFill>
              </a:rPr>
              <a:t>Per ogni classe è prevista un’esercitazione laboratoriale in modalità asincrona.</a:t>
            </a:r>
          </a:p>
        </p:txBody>
      </p:sp>
    </p:spTree>
    <p:extLst>
      <p:ext uri="{BB962C8B-B14F-4D97-AF65-F5344CB8AC3E}">
        <p14:creationId xmlns:p14="http://schemas.microsoft.com/office/powerpoint/2010/main" val="245176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846659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                               </a:t>
            </a:r>
            <a:br>
              <a:rPr lang="it-IT" b="1" dirty="0">
                <a:solidFill>
                  <a:srgbClr val="0000CC"/>
                </a:solidFill>
              </a:rPr>
            </a:br>
            <a:r>
              <a:rPr lang="it-IT" sz="3200" i="1" dirty="0"/>
              <a:t>Realizzazione di prodotti didattici</a:t>
            </a:r>
            <a:br>
              <a:rPr lang="it-IT" i="1" dirty="0"/>
            </a:b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3877" y="2159752"/>
            <a:ext cx="10922323" cy="32646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it-IT" dirty="0"/>
          </a:p>
          <a:p>
            <a:pPr algn="just"/>
            <a:r>
              <a:rPr lang="it-IT" dirty="0"/>
              <a:t> I  docenti neoassunti realizzeranno e invieranno al link dedicato almeno </a:t>
            </a:r>
            <a:r>
              <a:rPr lang="it-IT" b="1" dirty="0"/>
              <a:t>un prodotto individuale </a:t>
            </a:r>
            <a:r>
              <a:rPr lang="it-IT" dirty="0"/>
              <a:t>(project work, analisi di caso, problem solving, report tematico) relativo alla tematica trattata e all’approfondimento realizzato, sulla base dei propri interessi/ bisogni /conoscenze.</a:t>
            </a:r>
          </a:p>
          <a:p>
            <a:pPr algn="just"/>
            <a:r>
              <a:rPr lang="it-IT" dirty="0"/>
              <a:t> Questa fase garantisce la massima personalizzazione del percorso: il docente neoassunto può scegliere o integrare le proposte dell’esperto con gli approfondimenti e le esperienze personali, con oggetti didattici e risorse esterne. </a:t>
            </a:r>
          </a:p>
          <a:p>
            <a:pPr algn="just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33" y="5424405"/>
            <a:ext cx="2570690" cy="114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0" y="5424405"/>
            <a:ext cx="2323455" cy="114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0778"/>
            <a:ext cx="1684149" cy="157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26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609600"/>
            <a:ext cx="944879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it-IT" i="1" spc="-40" dirty="0">
                <a:solidFill>
                  <a:srgbClr val="252525"/>
                </a:solidFill>
              </a:rPr>
              <a:t>Validazione </a:t>
            </a:r>
            <a:r>
              <a:rPr lang="it-IT" i="1" spc="25" dirty="0">
                <a:solidFill>
                  <a:srgbClr val="252525"/>
                </a:solidFill>
              </a:rPr>
              <a:t>di </a:t>
            </a:r>
            <a:r>
              <a:rPr lang="it-IT" i="1" spc="10" dirty="0">
                <a:solidFill>
                  <a:srgbClr val="252525"/>
                </a:solidFill>
              </a:rPr>
              <a:t>prodotti</a:t>
            </a:r>
            <a:r>
              <a:rPr lang="it-IT" i="1" spc="-95" dirty="0">
                <a:solidFill>
                  <a:srgbClr val="252525"/>
                </a:solidFill>
              </a:rPr>
              <a:t> </a:t>
            </a:r>
            <a:r>
              <a:rPr lang="it-IT" i="1" spc="5" dirty="0">
                <a:solidFill>
                  <a:srgbClr val="252525"/>
                </a:solidFill>
              </a:rPr>
              <a:t>didattici</a:t>
            </a:r>
            <a:br>
              <a:rPr lang="it-IT" dirty="0"/>
            </a:b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295401" y="1828800"/>
            <a:ext cx="10287000" cy="296363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R="3044825" algn="ctr">
              <a:lnSpc>
                <a:spcPct val="100000"/>
              </a:lnSpc>
              <a:buClr>
                <a:srgbClr val="D9B146"/>
              </a:buClr>
              <a:buSzPct val="114583"/>
              <a:tabLst>
                <a:tab pos="286385" algn="l"/>
                <a:tab pos="287020" algn="l"/>
              </a:tabLst>
            </a:pPr>
            <a:r>
              <a:rPr lang="it-IT"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I prodotti didattici realizzati dai corsisti e</a:t>
            </a:r>
          </a:p>
          <a:p>
            <a:pPr marR="3044825" algn="ctr">
              <a:lnSpc>
                <a:spcPct val="100000"/>
              </a:lnSpc>
              <a:buClr>
                <a:srgbClr val="D9B146"/>
              </a:buClr>
              <a:buSzPct val="114583"/>
              <a:tabLst>
                <a:tab pos="286385" algn="l"/>
                <a:tab pos="287020" algn="l"/>
              </a:tabLst>
            </a:pPr>
            <a:r>
              <a:rPr lang="it-IT"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consegnati in un</a:t>
            </a:r>
          </a:p>
          <a:p>
            <a:pPr marR="3044825" algn="ctr">
              <a:lnSpc>
                <a:spcPct val="100000"/>
              </a:lnSpc>
              <a:buClr>
                <a:srgbClr val="D9B146"/>
              </a:buClr>
              <a:buSzPct val="114583"/>
              <a:tabLst>
                <a:tab pos="286385" algn="l"/>
                <a:tab pos="287020" algn="l"/>
              </a:tabLst>
            </a:pPr>
            <a:r>
              <a:rPr lang="it-IT"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 specifica area della piattaforma Microsoft Teams saranno validati </a:t>
            </a:r>
            <a:r>
              <a:rPr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d</a:t>
            </a:r>
            <a:r>
              <a:rPr lang="it-IT"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agli E</a:t>
            </a:r>
            <a:r>
              <a:rPr sz="3200" spc="-55" dirty="0" err="1">
                <a:solidFill>
                  <a:srgbClr val="252525"/>
                </a:solidFill>
                <a:latin typeface="Times New Roman"/>
                <a:cs typeface="Times New Roman"/>
              </a:rPr>
              <a:t>spert</a:t>
            </a:r>
            <a:r>
              <a:rPr lang="it-IT"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facilitator</a:t>
            </a:r>
            <a:r>
              <a:rPr lang="it-IT" sz="3200" dirty="0">
                <a:solidFill>
                  <a:srgbClr val="252525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it-IT" sz="3200" dirty="0">
                <a:solidFill>
                  <a:srgbClr val="252525"/>
                </a:solidFill>
                <a:latin typeface="Times New Roman"/>
                <a:cs typeface="Times New Roman"/>
              </a:rPr>
              <a:t>al fine del conseguimento del percorso formativo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2228" y="4851370"/>
            <a:ext cx="2445257" cy="1083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572515"/>
            <a:ext cx="845819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it-IT" i="1" spc="-25" dirty="0">
                <a:solidFill>
                  <a:srgbClr val="252525"/>
                </a:solidFill>
              </a:rPr>
              <a:t>Creazione </a:t>
            </a:r>
            <a:r>
              <a:rPr lang="it-IT" i="1" spc="25" dirty="0">
                <a:solidFill>
                  <a:srgbClr val="252525"/>
                </a:solidFill>
              </a:rPr>
              <a:t>di </a:t>
            </a:r>
            <a:r>
              <a:rPr lang="it-IT" i="1" spc="-85" dirty="0">
                <a:solidFill>
                  <a:srgbClr val="252525"/>
                </a:solidFill>
              </a:rPr>
              <a:t>una</a:t>
            </a:r>
            <a:r>
              <a:rPr lang="it-IT" i="1" spc="-80" dirty="0">
                <a:solidFill>
                  <a:srgbClr val="252525"/>
                </a:solidFill>
              </a:rPr>
              <a:t> </a:t>
            </a:r>
            <a:r>
              <a:rPr lang="it-IT" i="1" spc="5" dirty="0">
                <a:solidFill>
                  <a:srgbClr val="252525"/>
                </a:solidFill>
              </a:rPr>
              <a:t>Repository</a:t>
            </a:r>
            <a:br>
              <a:rPr lang="it-IT" dirty="0"/>
            </a:br>
            <a:endParaRPr spc="5" dirty="0"/>
          </a:p>
        </p:txBody>
      </p:sp>
      <p:sp>
        <p:nvSpPr>
          <p:cNvPr id="3" name="object 3"/>
          <p:cNvSpPr/>
          <p:nvPr/>
        </p:nvSpPr>
        <p:spPr>
          <a:xfrm>
            <a:off x="838200" y="2182367"/>
            <a:ext cx="10515600" cy="2467610"/>
          </a:xfrm>
          <a:custGeom>
            <a:avLst/>
            <a:gdLst/>
            <a:ahLst/>
            <a:cxnLst/>
            <a:rect l="l" t="t" r="r" b="b"/>
            <a:pathLst>
              <a:path w="10515600" h="2467610">
                <a:moveTo>
                  <a:pt x="10515600" y="0"/>
                </a:moveTo>
                <a:lnTo>
                  <a:pt x="0" y="0"/>
                </a:lnTo>
                <a:lnTo>
                  <a:pt x="0" y="2467355"/>
                </a:lnTo>
                <a:lnTo>
                  <a:pt x="10515600" y="2467355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2182367"/>
            <a:ext cx="10515600" cy="14407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500" dirty="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Clr>
                <a:srgbClr val="D9B146"/>
              </a:buClr>
              <a:buSzPct val="114583"/>
              <a:buFont typeface="Arial"/>
              <a:buChar char="•"/>
              <a:tabLst>
                <a:tab pos="377825" algn="l"/>
                <a:tab pos="378460" algn="l"/>
                <a:tab pos="770890" algn="l"/>
                <a:tab pos="1522095" algn="l"/>
                <a:tab pos="2907665" algn="l"/>
                <a:tab pos="3790315" algn="l"/>
                <a:tab pos="4128770" algn="l"/>
                <a:tab pos="5807075" algn="l"/>
                <a:tab pos="6370955" algn="l"/>
                <a:tab pos="7487920" algn="l"/>
                <a:tab pos="8131175" algn="l"/>
                <a:tab pos="9634220" algn="l"/>
                <a:tab pos="10233025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Il	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polo	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formativo	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mette	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a	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disposizione	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dei	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corsisti,	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una	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Repository	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per	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la</a:t>
            </a:r>
            <a:endParaRPr sz="2400" dirty="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condivisione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di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tutti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i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prodotti</a:t>
            </a:r>
            <a:r>
              <a:rPr sz="2400" spc="2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realizzati.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79964" y="425195"/>
            <a:ext cx="1335785" cy="1956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6E4E8-C1B3-4279-9F73-E8A5453B7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1219200"/>
          </a:xfrm>
        </p:spPr>
        <p:txBody>
          <a:bodyPr/>
          <a:lstStyle/>
          <a:p>
            <a:pPr algn="ctr"/>
            <a:r>
              <a:rPr lang="it-IT" sz="32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MODELLI ESEMPLIFICATIVI PER RENDICONTARE </a:t>
            </a:r>
            <a:br>
              <a:rPr lang="it-IT" sz="32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t-IT" sz="32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PERCORSO FIRMATIVO A.S. 2020/2021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B882DA-6C98-47D7-A7A6-1F5B60EEB53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19200" y="2057400"/>
            <a:ext cx="9677400" cy="5293757"/>
          </a:xfrm>
        </p:spPr>
        <p:txBody>
          <a:bodyPr/>
          <a:lstStyle/>
          <a:p>
            <a:r>
              <a:rPr lang="it-IT" sz="3200" dirty="0"/>
              <a:t>I modelli che seguono </a:t>
            </a:r>
            <a:r>
              <a:rPr lang="it-IT" sz="3200" b="1" dirty="0"/>
              <a:t>non sono in alcun modo vincolanti, </a:t>
            </a:r>
            <a:r>
              <a:rPr lang="it-IT" sz="3200" dirty="0"/>
              <a:t>potranno anche  essere </a:t>
            </a:r>
            <a:r>
              <a:rPr lang="it-IT" sz="3200" b="1" dirty="0"/>
              <a:t>contestualizzati e adattati ad esigenze specifiche.</a:t>
            </a:r>
          </a:p>
          <a:p>
            <a:r>
              <a:rPr lang="it-IT" sz="3200" b="1" dirty="0"/>
              <a:t> Sono una guida per documentare le attività richieste dal Piano di formazione ed inserite nel dossier finale da sottoporre al Comitato di Valutazione.</a:t>
            </a:r>
          </a:p>
          <a:p>
            <a:r>
              <a:rPr lang="it-IT" sz="3200" b="1" dirty="0"/>
              <a:t>Essi sono scaricabili dal sito </a:t>
            </a:r>
            <a:r>
              <a:rPr lang="it-IT" sz="3200" b="1" dirty="0">
                <a:hlinkClick r:id="rId3"/>
              </a:rPr>
              <a:t>www.santacaterinaamendola.edu.it</a:t>
            </a:r>
            <a:r>
              <a:rPr lang="it-IT" sz="3200" b="1" dirty="0"/>
              <a:t> nella sezione : Docenti Neoassunti</a:t>
            </a:r>
          </a:p>
          <a:p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45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0" y="685800"/>
            <a:ext cx="6030686" cy="553538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endParaRPr lang="it-IT" b="1" dirty="0">
              <a:sym typeface="Webdings" panose="05030102010509060703" pitchFamily="18" charset="2"/>
            </a:endParaRPr>
          </a:p>
          <a:p>
            <a:pPr marL="0" indent="0" algn="just">
              <a:buNone/>
            </a:pPr>
            <a:r>
              <a:rPr lang="it-IT" sz="3200" b="1" dirty="0">
                <a:sym typeface="Webdings" panose="05030102010509060703" pitchFamily="18" charset="2"/>
              </a:rPr>
              <a:t>IL </a:t>
            </a:r>
            <a:r>
              <a:rPr lang="it-IT" sz="3200" b="1" dirty="0"/>
              <a:t>direttore del corso, in questo primo incontro formativo propedeutico,</a:t>
            </a:r>
            <a:r>
              <a:rPr lang="it-IT" sz="3200" dirty="0"/>
              <a:t> realizzato per gruppi omogenei di docenti dei vari ordini e grado di scuole, aperto </a:t>
            </a:r>
            <a:r>
              <a:rPr lang="it-IT" sz="3200" b="1" dirty="0"/>
              <a:t>anche ai tutor</a:t>
            </a:r>
            <a:r>
              <a:rPr lang="it-IT" sz="3200" dirty="0"/>
              <a:t>, fornirà indicazioni sulle diverse fasi del percorso di formazione ed illustrerà i materiali didattici di supporto alla corretta gestione delle attività. </a:t>
            </a:r>
          </a:p>
        </p:txBody>
      </p:sp>
      <p:sp>
        <p:nvSpPr>
          <p:cNvPr id="2" name="Rettangolo 1"/>
          <p:cNvSpPr/>
          <p:nvPr/>
        </p:nvSpPr>
        <p:spPr>
          <a:xfrm rot="20981562">
            <a:off x="-488573" y="500284"/>
            <a:ext cx="609600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INCONTRO INIZIALE</a:t>
            </a:r>
            <a:endParaRPr lang="it-IT" sz="3200" b="1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ON LINE</a:t>
            </a:r>
            <a:endParaRPr lang="it-IT" sz="2400" b="1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9" y="2421854"/>
            <a:ext cx="2969899" cy="197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10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757F31-3353-4D46-A723-E35374A3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72513"/>
            <a:ext cx="9829799" cy="369332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MODELLI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72710D-50CC-4E26-B337-F473D47D7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18" y="1311178"/>
            <a:ext cx="10482581" cy="759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PATTO PER LO SVILUPPO PROFESSIONALE </a:t>
            </a:r>
          </a:p>
          <a:p>
            <a:r>
              <a:rPr lang="it-IT" b="1" dirty="0"/>
              <a:t>    (tra il docente neo assunto ed il Dirigente Scolastico della scuola di servizio)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PROTOCOLLO DI OSSERVAZIONE RECIPROCA PER LA REALIZZAZIONE DELLA FASE DI  PEER TO PEER</a:t>
            </a:r>
          </a:p>
          <a:p>
            <a:r>
              <a:rPr lang="it-IT" b="1" dirty="0"/>
              <a:t>    ( tra il docente neo assunto e il Tutor della scuola di servizio)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PROGRAMMAZIONE E SVILUPPO CONDIVISO</a:t>
            </a:r>
            <a:r>
              <a:rPr lang="it-IT" b="1" i="1" dirty="0"/>
              <a:t> PEER TO PEER</a:t>
            </a:r>
          </a:p>
          <a:p>
            <a:r>
              <a:rPr lang="it-IT" b="1" dirty="0"/>
              <a:t>    ( tra il docente neo assunto e il Tutor della scuola di servizio)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SCHEDA DI OSSERVAZIONE  n°…A CURA DEL DOCENTE NEOASSUNTO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SCHEDA DI OSSERVAZIONE  n°… A CURA DEL DOCENTE TUTOR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FORMAZIONE NEOASSUNTI - REGISTRO ATTIVITÀ PEER TO PEER</a:t>
            </a:r>
          </a:p>
          <a:p>
            <a:r>
              <a:rPr lang="it-IT" b="1" dirty="0"/>
              <a:t>    ( a cura del docente neo assunto e del tutor della scuola di servizio) 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b="1" dirty="0"/>
              <a:t>ATTESTAZIONE PEER TO PEER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( a cura del Dirigente scolastico della scuola di servizio)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259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67350" y="876300"/>
            <a:ext cx="5897336" cy="53448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b="1" dirty="0">
              <a:sym typeface="Webdings" panose="05030102010509060703" pitchFamily="18" charset="2"/>
            </a:endParaRPr>
          </a:p>
          <a:p>
            <a:pPr marL="0" indent="0" algn="just">
              <a:buNone/>
            </a:pPr>
            <a:r>
              <a:rPr lang="it-IT" b="1" dirty="0">
                <a:sym typeface="Webdings" panose="05030102010509060703" pitchFamily="18" charset="2"/>
              </a:rPr>
              <a:t>  </a:t>
            </a:r>
            <a:r>
              <a:rPr lang="it-IT" sz="3200" b="1" dirty="0">
                <a:sym typeface="Webdings" panose="05030102010509060703" pitchFamily="18" charset="2"/>
              </a:rPr>
              <a:t></a:t>
            </a:r>
            <a:r>
              <a:rPr lang="it-IT" sz="3200" dirty="0"/>
              <a:t>I laboratori, </a:t>
            </a:r>
            <a:r>
              <a:rPr lang="it-IT" sz="3200" b="1" dirty="0"/>
              <a:t>della durata complessiva di 12 ore, </a:t>
            </a:r>
            <a:r>
              <a:rPr lang="it-IT" sz="3200" dirty="0"/>
              <a:t>sono stati progettati sulla base delle tematiche indicate dal D.M. n. 850/2015,  dedicando una specifica attenzione agli aspetti prioritari per la corrente annualità; ogni laboratorio tematico avrà una durata di 4 ore.</a:t>
            </a:r>
          </a:p>
        </p:txBody>
      </p:sp>
      <p:sp>
        <p:nvSpPr>
          <p:cNvPr id="2" name="Rettangolo 1"/>
          <p:cNvSpPr/>
          <p:nvPr/>
        </p:nvSpPr>
        <p:spPr>
          <a:xfrm rot="20981562">
            <a:off x="-380999" y="6925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00CC"/>
                </a:solidFill>
              </a:rPr>
              <a:t>LABORATORI FORMATIVI</a:t>
            </a:r>
            <a:endParaRPr lang="it-IT" sz="2400" dirty="0">
              <a:solidFill>
                <a:srgbClr val="0000CC"/>
              </a:solidFill>
            </a:endParaRPr>
          </a:p>
          <a:p>
            <a:pPr algn="ctr"/>
            <a:r>
              <a:rPr lang="it-IT" sz="2400" b="1" dirty="0">
                <a:solidFill>
                  <a:srgbClr val="0000CC"/>
                </a:solidFill>
              </a:rPr>
              <a:t>OPPURE ON-LINE</a:t>
            </a:r>
            <a:endParaRPr lang="it-IT" sz="3200" b="1" dirty="0">
              <a:solidFill>
                <a:srgbClr val="0000CC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2" y="2182838"/>
            <a:ext cx="2309356" cy="174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50" y="4293139"/>
            <a:ext cx="2388102" cy="157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53072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0" y="842022"/>
            <a:ext cx="1699292" cy="177925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02" y="222891"/>
            <a:ext cx="9842632" cy="63261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20981562">
            <a:off x="770424" y="5376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0000CC"/>
                </a:solidFill>
              </a:rPr>
              <a:t>I PRINCIPALI</a:t>
            </a:r>
          </a:p>
          <a:p>
            <a:pPr algn="ctr"/>
            <a:r>
              <a:rPr lang="it-IT" sz="2800" b="1" dirty="0">
                <a:solidFill>
                  <a:srgbClr val="0000CC"/>
                </a:solidFill>
              </a:rPr>
              <a:t> STRUMENTI</a:t>
            </a:r>
          </a:p>
        </p:txBody>
      </p:sp>
    </p:spTree>
    <p:extLst>
      <p:ext uri="{BB962C8B-B14F-4D97-AF65-F5344CB8AC3E}">
        <p14:creationId xmlns:p14="http://schemas.microsoft.com/office/powerpoint/2010/main" val="192967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67350" y="876300"/>
            <a:ext cx="5897336" cy="4592171"/>
          </a:xfrm>
          <a:solidFill>
            <a:srgbClr val="D5D5FF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b="1" dirty="0">
              <a:sym typeface="Webdings" panose="05030102010509060703" pitchFamily="18" charset="2"/>
            </a:endParaRPr>
          </a:p>
          <a:p>
            <a:pPr marL="0" indent="0" algn="just">
              <a:buNone/>
            </a:pPr>
            <a:r>
              <a:rPr lang="it-IT" b="1" dirty="0">
                <a:sym typeface="Webdings" panose="05030102010509060703" pitchFamily="18" charset="2"/>
              </a:rPr>
              <a:t>  </a:t>
            </a:r>
            <a:r>
              <a:rPr lang="it-IT" dirty="0"/>
              <a:t>Il peer to peer, realizzato dal </a:t>
            </a:r>
            <a:r>
              <a:rPr lang="it-IT" b="1" dirty="0"/>
              <a:t>docente neoassunto</a:t>
            </a:r>
            <a:r>
              <a:rPr lang="it-IT" dirty="0"/>
              <a:t> e dal </a:t>
            </a:r>
            <a:r>
              <a:rPr lang="it-IT" b="1" dirty="0"/>
              <a:t>tutor, </a:t>
            </a:r>
            <a:r>
              <a:rPr lang="it-IT" dirty="0"/>
              <a:t>è finalizzato al miglioramento delle pratiche didattiche, alla riflessione condivisa su aspetti fondamentali dell’azione di insegnamento, al confronto e supporto su aspetti concernenti l’organizzazione scolastica nel suo complesso. </a:t>
            </a:r>
            <a:endParaRPr lang="it-IT" sz="3200" dirty="0"/>
          </a:p>
        </p:txBody>
      </p:sp>
      <p:sp>
        <p:nvSpPr>
          <p:cNvPr id="2" name="Rettangolo 1"/>
          <p:cNvSpPr/>
          <p:nvPr/>
        </p:nvSpPr>
        <p:spPr>
          <a:xfrm rot="20981562">
            <a:off x="-380999" y="56948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rgbClr val="0000CC"/>
                </a:solidFill>
              </a:rPr>
              <a:t>“PEER TO PEER”</a:t>
            </a:r>
            <a:endParaRPr lang="it-IT" sz="3200" dirty="0">
              <a:solidFill>
                <a:srgbClr val="0000CC"/>
              </a:solidFill>
            </a:endParaRPr>
          </a:p>
          <a:p>
            <a:pPr algn="ctr"/>
            <a:r>
              <a:rPr lang="it-IT" sz="3200" b="1" dirty="0">
                <a:solidFill>
                  <a:srgbClr val="0000CC"/>
                </a:solidFill>
              </a:rPr>
              <a:t>E OSSERVAZIONE IN CLASSE</a:t>
            </a:r>
            <a:endParaRPr lang="it-IT" sz="4800" b="1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75" y="2416388"/>
            <a:ext cx="3155051" cy="252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74698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51172" y="1162050"/>
            <a:ext cx="5850278" cy="4610100"/>
          </a:xfrm>
          <a:solidFill>
            <a:srgbClr val="D9F4FD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dirty="0">
                <a:sym typeface="Webdings" panose="05030102010509060703" pitchFamily="18" charset="2"/>
              </a:rPr>
              <a:t></a:t>
            </a:r>
            <a:r>
              <a:rPr lang="it-IT" sz="3200" dirty="0"/>
              <a:t>L’incontro formativo finale, organizzato in forma di </a:t>
            </a:r>
            <a:r>
              <a:rPr lang="it-IT" sz="3200" b="1" dirty="0"/>
              <a:t>evento di carattere professionale</a:t>
            </a:r>
            <a:r>
              <a:rPr lang="it-IT" sz="3200" dirty="0"/>
              <a:t>, sarà finalizzato a compiere una valutazione complessiva dell’attività svolta, anche attraverso il coinvolgimento e le </a:t>
            </a:r>
            <a:r>
              <a:rPr lang="it-IT" sz="3200" b="1" dirty="0"/>
              <a:t>testimonianze degli </a:t>
            </a:r>
            <a:r>
              <a:rPr lang="it-IT" sz="3200" dirty="0"/>
              <a:t>esperti facilitatori, dei 3 laboratori.</a:t>
            </a:r>
          </a:p>
          <a:p>
            <a:pPr marL="0" indent="0" algn="just">
              <a:buNone/>
            </a:pPr>
            <a:endParaRPr lang="it-IT" sz="3600" dirty="0"/>
          </a:p>
        </p:txBody>
      </p:sp>
      <p:sp>
        <p:nvSpPr>
          <p:cNvPr id="2" name="Rettangolo 1"/>
          <p:cNvSpPr/>
          <p:nvPr/>
        </p:nvSpPr>
        <p:spPr>
          <a:xfrm rot="20981562">
            <a:off x="-380999" y="63104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0000CC"/>
                </a:solidFill>
              </a:rPr>
              <a:t>INCONTRO FINALE</a:t>
            </a:r>
          </a:p>
          <a:p>
            <a:pPr algn="ctr"/>
            <a:r>
              <a:rPr lang="it-IT" sz="2800" b="1" dirty="0">
                <a:solidFill>
                  <a:srgbClr val="0000CC"/>
                </a:solidFill>
              </a:rPr>
              <a:t>ON-LINE</a:t>
            </a:r>
            <a:endParaRPr lang="it-IT" sz="3600" b="1" dirty="0">
              <a:solidFill>
                <a:srgbClr val="0000CC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77" y="2122821"/>
            <a:ext cx="3231199" cy="2229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06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908" y="135636"/>
            <a:ext cx="1483435" cy="106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0207" y="1411225"/>
            <a:ext cx="1439001" cy="1127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6115" y="2622060"/>
            <a:ext cx="2211705" cy="3999865"/>
            <a:chOff x="166115" y="2622060"/>
            <a:chExt cx="2211705" cy="3999865"/>
          </a:xfrm>
        </p:grpSpPr>
        <p:sp>
          <p:nvSpPr>
            <p:cNvPr id="5" name="object 5"/>
            <p:cNvSpPr/>
            <p:nvPr/>
          </p:nvSpPr>
          <p:spPr>
            <a:xfrm>
              <a:off x="211757" y="2622060"/>
              <a:ext cx="2116865" cy="1612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331" y="2781299"/>
              <a:ext cx="1620012" cy="1114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115" y="3979227"/>
              <a:ext cx="2211324" cy="16336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187" y="4174236"/>
              <a:ext cx="1641348" cy="1063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187" y="5477255"/>
              <a:ext cx="1629156" cy="11445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835782" y="734441"/>
            <a:ext cx="7395845" cy="501015"/>
            <a:chOff x="2835782" y="734441"/>
            <a:chExt cx="7395845" cy="501015"/>
          </a:xfrm>
        </p:grpSpPr>
        <p:sp>
          <p:nvSpPr>
            <p:cNvPr id="11" name="object 11"/>
            <p:cNvSpPr/>
            <p:nvPr/>
          </p:nvSpPr>
          <p:spPr>
            <a:xfrm>
              <a:off x="2848355" y="748262"/>
              <a:ext cx="7383018" cy="4869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35782" y="734441"/>
              <a:ext cx="7369810" cy="4706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064507" y="2432304"/>
            <a:ext cx="4909820" cy="4170045"/>
            <a:chOff x="4064507" y="2432304"/>
            <a:chExt cx="4909820" cy="4170045"/>
          </a:xfrm>
        </p:grpSpPr>
        <p:sp>
          <p:nvSpPr>
            <p:cNvPr id="14" name="object 14"/>
            <p:cNvSpPr/>
            <p:nvPr/>
          </p:nvSpPr>
          <p:spPr>
            <a:xfrm>
              <a:off x="4064507" y="5684516"/>
              <a:ext cx="4909567" cy="917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75176" y="2432304"/>
              <a:ext cx="4890516" cy="3258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409365"/>
          </a:xfrm>
        </p:spPr>
        <p:txBody>
          <a:bodyPr/>
          <a:lstStyle/>
          <a:p>
            <a:pPr marL="0" indent="0" algn="ctr"/>
            <a:br>
              <a:rPr lang="it-IT" sz="3200" i="1" dirty="0"/>
            </a:br>
            <a:r>
              <a:rPr lang="it-IT" sz="3200" i="1" dirty="0"/>
              <a:t>Piattaforma digitale dedicata</a:t>
            </a:r>
            <a:br>
              <a:rPr lang="it-IT" sz="3200" i="1" dirty="0"/>
            </a:br>
            <a:r>
              <a:rPr lang="it-IT" sz="3200" dirty="0"/>
              <a:t>MICROSOFT TEAMS</a:t>
            </a:r>
            <a:br>
              <a:rPr lang="it-IT" dirty="0"/>
            </a:b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12497"/>
            <a:ext cx="10515600" cy="393927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Questo polo formativo mette a disposizione dei corsisti, attraverso il sito internet della scuola: </a:t>
            </a:r>
            <a:r>
              <a:rPr lang="it-IT" dirty="0">
                <a:hlinkClick r:id="rId4"/>
              </a:rPr>
              <a:t>www.santacaterinadasienaamendola.edu.it</a:t>
            </a:r>
            <a:r>
              <a:rPr lang="it-IT" dirty="0"/>
              <a:t> , link Microsoft teams, i materiali didattici di supporto e proposte di lavoro relative ad ognuna delle tematiche trattate nel webinar.</a:t>
            </a:r>
          </a:p>
          <a:p>
            <a:r>
              <a:rPr lang="it-IT" dirty="0"/>
              <a:t>Le proposte presentano le seguenti caratteristiche: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1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riferimento a contesti reali e rilevanti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1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induzione elaborativa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1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possibilità di personalizzazione</a:t>
            </a:r>
          </a:p>
          <a:p>
            <a:endParaRPr lang="it-IT" sz="21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54339"/>
              </p:ext>
            </p:extLst>
          </p:nvPr>
        </p:nvGraphicFramePr>
        <p:xfrm>
          <a:off x="761999" y="5651770"/>
          <a:ext cx="1516251" cy="6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magine bitmap" r:id="rId5" imgW="2400480" imgH="1590840" progId="Paint.Picture">
                  <p:embed/>
                </p:oleObj>
              </mc:Choice>
              <mc:Fallback>
                <p:oleObj name="Immagine bitmap" r:id="rId5" imgW="2400480" imgH="1590840" progId="Paint.Picture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999" y="5651770"/>
                        <a:ext cx="1516251" cy="67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533399"/>
            <a:ext cx="2148840" cy="9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1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2122</Words>
  <Application>Microsoft Office PowerPoint</Application>
  <PresentationFormat>Widescreen</PresentationFormat>
  <Paragraphs>251</Paragraphs>
  <Slides>30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Corbel</vt:lpstr>
      <vt:lpstr>Liberation Sans Narrow</vt:lpstr>
      <vt:lpstr>Times New Roman</vt:lpstr>
      <vt:lpstr>Verdana</vt:lpstr>
      <vt:lpstr>Webdings</vt:lpstr>
      <vt:lpstr>Office Theme</vt:lpstr>
      <vt:lpstr>Immagine bitmap</vt:lpstr>
      <vt:lpstr>SCUOLA POLO DI FORMAZIONE AMBITO SA 23 I.I.S.S. S.CATERINA DA SIENA-AMENDOLA SALERNO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Piattaforma digitale dedicata MICROSOFT TEAMS </vt:lpstr>
      <vt:lpstr>Webinar live con interazione tra facilitatore e corsisti  </vt:lpstr>
      <vt:lpstr>Presentazione standard di PowerPoint</vt:lpstr>
      <vt:lpstr>Presentazione standard di PowerPoint</vt:lpstr>
      <vt:lpstr>Presentazione standard di PowerPoint</vt:lpstr>
      <vt:lpstr>LABORATORIO Nuove risorse digitali e loro impatto sulla didattica Totale ore 4</vt:lpstr>
      <vt:lpstr>Profilo Docente</vt:lpstr>
      <vt:lpstr>Programma del corso</vt:lpstr>
      <vt:lpstr>Approfondimento in base al grado</vt:lpstr>
      <vt:lpstr>LABORATORIO  Bisogni educativi speciali Totale ore 4</vt:lpstr>
      <vt:lpstr>Profilo Docente</vt:lpstr>
      <vt:lpstr>Programma del corso</vt:lpstr>
      <vt:lpstr>Approfondimento in base al grado</vt:lpstr>
      <vt:lpstr>LABORATORIO Piano per la formazione dei docenti con riferimento anche al nuovo curricolo di educazione civica, di cui alla Legge 20 agosto 2019, n.92.  Totale ore 4 </vt:lpstr>
      <vt:lpstr>Profilo Docente</vt:lpstr>
      <vt:lpstr>Programma del corso</vt:lpstr>
      <vt:lpstr>Approfondimento in base al grado</vt:lpstr>
      <vt:lpstr>                                Realizzazione di prodotti didattici </vt:lpstr>
      <vt:lpstr>Validazione di prodotti didattici </vt:lpstr>
      <vt:lpstr>Creazione di una Repository </vt:lpstr>
      <vt:lpstr>MODELLI ESEMPLIFICATIVI PER RENDICONTARE  IL PERCORSO FIRMATIVO A.S. 2020/2021</vt:lpstr>
      <vt:lpstr>MODELLI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CARRAFIELLO Anna Rita</cp:lastModifiedBy>
  <cp:revision>46</cp:revision>
  <dcterms:created xsi:type="dcterms:W3CDTF">2020-11-26T12:10:52Z</dcterms:created>
  <dcterms:modified xsi:type="dcterms:W3CDTF">2020-12-02T17:01:52Z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2020-11-26T00:00:00Z</vt:filetime>
  </property>
</Properties>
</file>