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</p:sldMasterIdLst>
  <p:notesMasterIdLst>
    <p:notesMasterId r:id="rId17"/>
  </p:notesMasterIdLst>
  <p:sldIdLst>
    <p:sldId id="272" r:id="rId2"/>
    <p:sldId id="265" r:id="rId3"/>
    <p:sldId id="256" r:id="rId4"/>
    <p:sldId id="25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7" r:id="rId16"/>
  </p:sldIdLst>
  <p:sldSz cx="10080625" cy="7559675"/>
  <p:notesSz cx="7559675" cy="10691813"/>
  <p:defaultTextStyle>
    <a:defPPr>
      <a:defRPr lang="it-IT"/>
    </a:defPPr>
    <a:lvl1pPr marL="0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6" autoAdjust="0"/>
  </p:normalViewPr>
  <p:slideViewPr>
    <p:cSldViewPr>
      <p:cViewPr>
        <p:scale>
          <a:sx n="58" d="100"/>
          <a:sy n="58" d="100"/>
        </p:scale>
        <p:origin x="-1632" y="-85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D6A72-DA4F-4043-8579-6D03012CFE57}" type="datetimeFigureOut">
              <a:rPr lang="fr-FR" smtClean="0"/>
              <a:t>03/01/2017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E42F-D5AC-46B0-9FB0-F802263654F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59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4E42F-D5AC-46B0-9FB0-F802263654F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90806" y="255367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3924"/>
            <a:ext cx="8568531" cy="1962239"/>
          </a:xfrm>
        </p:spPr>
        <p:txBody>
          <a:bodyPr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919833"/>
            <a:ext cx="7056438" cy="162393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3" y="283313"/>
            <a:ext cx="7200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595932"/>
            <a:ext cx="2268141" cy="494645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595931"/>
            <a:ext cx="6636411" cy="494645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3" y="301323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3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522121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666881" y="4633682"/>
            <a:ext cx="3171063" cy="78708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87619" y="4492252"/>
            <a:ext cx="6112443" cy="93712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18476" y="4505780"/>
            <a:ext cx="6028068" cy="85349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184072" y="4491023"/>
            <a:ext cx="3646840" cy="71821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3346" y="4473805"/>
            <a:ext cx="9616916" cy="1465940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2" y="2715619"/>
            <a:ext cx="8568531" cy="1679928"/>
          </a:xfrm>
        </p:spPr>
        <p:txBody>
          <a:bodyPr anchor="t">
            <a:normAutofit/>
          </a:bodyPr>
          <a:lstStyle>
            <a:lvl1pPr algn="ctr">
              <a:defRPr sz="49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425" y="1584521"/>
            <a:ext cx="7075106" cy="103595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5965" y="2953313"/>
            <a:ext cx="4213701" cy="379999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8" y="2953313"/>
            <a:ext cx="4213701" cy="379999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966" y="2952125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12" y="3779838"/>
            <a:ext cx="4211345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2952124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3779838"/>
            <a:ext cx="4213701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3346" y="787263"/>
            <a:ext cx="9616916" cy="1465940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3947831"/>
            <a:ext cx="3696229" cy="209991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20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063" y="2519891"/>
            <a:ext cx="3696229" cy="1380901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65" y="2015914"/>
            <a:ext cx="4303973" cy="4199819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18" y="373318"/>
            <a:ext cx="4203176" cy="2678552"/>
          </a:xfrm>
        </p:spPr>
        <p:txBody>
          <a:bodyPr anchor="b">
            <a:normAutofit/>
          </a:bodyPr>
          <a:lstStyle>
            <a:lvl1pPr algn="l"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99" y="3070535"/>
            <a:ext cx="4209595" cy="26692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057" y="1511935"/>
            <a:ext cx="3931444" cy="322546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272148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3346" y="1851259"/>
            <a:ext cx="9616916" cy="146594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72944"/>
            <a:ext cx="9072563" cy="138090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590" y="6889649"/>
            <a:ext cx="417456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473" y="6889649"/>
            <a:ext cx="4174564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algn="ctr"/>
            <a:r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9898" y="6889648"/>
            <a:ext cx="128083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17BA8D9F-63B8-463F-BE91-000C494DEA4A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94" y="2949207"/>
            <a:ext cx="8167173" cy="380375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49" y="251989"/>
            <a:ext cx="7200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35215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3197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992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6548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31826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7104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02382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359792" y="3347789"/>
            <a:ext cx="9071640" cy="3448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T"/>
            </a:pPr>
            <a:r>
              <a:rPr lang="it-IT" sz="3200" dirty="0"/>
              <a:t>RUE</a:t>
            </a:r>
          </a:p>
          <a:p>
            <a:pPr marL="0" indent="0" algn="l">
              <a:buNone/>
            </a:pPr>
            <a:r>
              <a:rPr lang="it-IT" sz="3200" dirty="0"/>
              <a:t>LUIGI LAZZARELLI (SA)</a:t>
            </a:r>
          </a:p>
          <a:p>
            <a:pPr marL="0" indent="0" algn="l">
              <a:buNone/>
            </a:pPr>
            <a:r>
              <a:rPr lang="it-IT" sz="3200" dirty="0"/>
              <a:t>ITALIE</a:t>
            </a:r>
          </a:p>
          <a:p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04492" y="1475581"/>
            <a:ext cx="9071640" cy="1008112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Istituto Istruzione Superiore Statale</a:t>
            </a:r>
            <a:br>
              <a:rPr lang="it-IT" sz="36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i="1" kern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S.Caterina</a:t>
            </a:r>
            <a:r>
              <a:rPr lang="it-IT" sz="3200" b="1" i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Siena - Amendola</a:t>
            </a:r>
            <a:r>
              <a:rPr lang="it-IT" sz="36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Salerno - </a:t>
            </a:r>
            <a:r>
              <a:rPr lang="it-IT" sz="3200" b="1" kern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Italie</a:t>
            </a:r>
            <a:endParaRPr lang="it-IT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916">
            <a:off x="2494154" y="3000134"/>
            <a:ext cx="6248155" cy="3696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84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614028" y="1043533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ACTIVITÉS SPORTIVES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359792" y="2627709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institut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prévoit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activités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sportives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extra-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scolaire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comme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tournoi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billard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;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Cours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volley-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ball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avec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personnel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qualifié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;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Cours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danse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rythmique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et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contemporaine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</p:txBody>
      </p:sp>
      <p:pic>
        <p:nvPicPr>
          <p:cNvPr id="5122" name="Picture 2" descr="Risultati immagini per tornei di bilia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2" y="5075981"/>
            <a:ext cx="3456383" cy="20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76099" y="899517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CERTIFICATION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476099" y="2614757"/>
            <a:ext cx="9071640" cy="33973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7966">
              <a:buClr>
                <a:schemeClr val="accent1"/>
              </a:buClr>
              <a:buSzPct val="75000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L'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école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permet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aux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étudiants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d'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obtenir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différentes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certifications</a:t>
            </a:r>
            <a:endParaRPr lang="it-IT" sz="32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NOUVEL ECDL;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TRINITY;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DELF;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GOETHE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99907" y="97152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PROJETS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935856" y="2699717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7966">
              <a:buClr>
                <a:srgbClr val="000000"/>
              </a:buClr>
              <a:buSzPct val="45000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L'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institut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offre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projets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aux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étudiants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comme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Newton-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mathématiques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&amp;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Réalité</a:t>
            </a:r>
            <a:endParaRPr lang="it-IT" sz="32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Jardin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Scolaire</a:t>
            </a:r>
            <a:endParaRPr lang="it-IT" sz="32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High School Campus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Ceramicando</a:t>
            </a:r>
            <a:endParaRPr lang="it-IT" sz="32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Mini-guide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Stages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nationaux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et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internationaux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431866" indent="-32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62059" y="97152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ERASMUS +</a:t>
            </a:r>
          </a:p>
        </p:txBody>
      </p:sp>
      <p:sp>
        <p:nvSpPr>
          <p:cNvPr id="52" name="TextShape 2"/>
          <p:cNvSpPr txBox="1"/>
          <p:nvPr/>
        </p:nvSpPr>
        <p:spPr>
          <a:xfrm>
            <a:off x="497803" y="2987749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endParaRPr lang="it-IT" sz="32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107966">
              <a:buClr>
                <a:schemeClr val="accent1"/>
              </a:buClr>
              <a:buSzPct val="75000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Notre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école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étè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destinataire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Quatre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bourses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stages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destinées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aux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étudiants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diplômés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à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juin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2016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Projet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K2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Partenariat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Stratégique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31514" y="971525"/>
            <a:ext cx="92587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CRÉDITS SCOLAIRES ET FORMATIFS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65096" y="2419733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crédit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scolaire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est un score(maximum 25)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qu'on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obtient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pendant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trois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dernières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années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et qui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doit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etre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additionné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au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score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obtenu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aux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épreuves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-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écrite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et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oral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pour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déterminer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la note finale de 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examen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qui est 100. </a:t>
            </a: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82167"/>
              </p:ext>
            </p:extLst>
          </p:nvPr>
        </p:nvGraphicFramePr>
        <p:xfrm>
          <a:off x="1727944" y="4787949"/>
          <a:ext cx="640871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1329513"/>
                <a:gridCol w="1564856"/>
                <a:gridCol w="1714143"/>
              </a:tblGrid>
              <a:tr h="31764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MOYENNE G</a:t>
                      </a:r>
                      <a:r>
                        <a:rPr kumimoji="0" lang="it-IT" sz="14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É</a:t>
                      </a:r>
                      <a:r>
                        <a:rPr lang="it-IT" sz="1400" dirty="0" smtClean="0"/>
                        <a:t>N</a:t>
                      </a:r>
                      <a:r>
                        <a:rPr kumimoji="0" lang="it-IT" sz="14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É</a:t>
                      </a:r>
                      <a:r>
                        <a:rPr lang="it-IT" sz="1400" dirty="0" smtClean="0"/>
                        <a:t>RAL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III AN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IV</a:t>
                      </a:r>
                      <a:r>
                        <a:rPr lang="it-IT" sz="1800" baseline="0" dirty="0" smtClean="0"/>
                        <a:t> AN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 AN</a:t>
                      </a:r>
                      <a:endParaRPr lang="it-IT" sz="1800" dirty="0"/>
                    </a:p>
                  </a:txBody>
                  <a:tcPr/>
                </a:tc>
              </a:tr>
              <a:tr h="32782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M=0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3-4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3-4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4-5</a:t>
                      </a:r>
                      <a:endParaRPr lang="it-IT" sz="1800" dirty="0"/>
                    </a:p>
                  </a:txBody>
                  <a:tcPr/>
                </a:tc>
              </a:tr>
              <a:tr h="32782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6&lt;M≤7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4-5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4-5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5-6</a:t>
                      </a:r>
                      <a:endParaRPr lang="it-IT" sz="1800" dirty="0"/>
                    </a:p>
                  </a:txBody>
                  <a:tcPr/>
                </a:tc>
              </a:tr>
              <a:tr h="32782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7&lt;M</a:t>
                      </a: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≤8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5-6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5-6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6-7</a:t>
                      </a:r>
                      <a:endParaRPr lang="it-IT" sz="1800" dirty="0"/>
                    </a:p>
                  </a:txBody>
                  <a:tcPr/>
                </a:tc>
              </a:tr>
              <a:tr h="32782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8&lt;M</a:t>
                      </a: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≤9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6-7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6-7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7-8</a:t>
                      </a:r>
                      <a:endParaRPr lang="it-IT" sz="1800" dirty="0"/>
                    </a:p>
                  </a:txBody>
                  <a:tcPr/>
                </a:tc>
              </a:tr>
              <a:tr h="32782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9&lt;M</a:t>
                      </a: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≤10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7-8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7-8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8-9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131918"/>
              </p:ext>
            </p:extLst>
          </p:nvPr>
        </p:nvGraphicFramePr>
        <p:xfrm>
          <a:off x="962025" y="2949575"/>
          <a:ext cx="816609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033"/>
                <a:gridCol w="2722033"/>
                <a:gridCol w="2722033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EMPLOI DU TEMPS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LUNDI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        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14:00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MARDI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 </a:t>
                      </a: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                   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14:00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MERCREDI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20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JEUDI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VENDREDI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SAMEDI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Formation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Stage </a:t>
                      </a:r>
                      <a:endParaRPr lang="it-I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2"/>
          <p:cNvSpPr txBox="1">
            <a:spLocks/>
          </p:cNvSpPr>
          <p:nvPr/>
        </p:nvSpPr>
        <p:spPr>
          <a:xfrm>
            <a:off x="261615" y="865683"/>
            <a:ext cx="9072563" cy="1380901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HEURES D'ÉCOLE</a:t>
            </a:r>
            <a:endParaRPr lang="it-IT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31918"/>
              </p:ext>
            </p:extLst>
          </p:nvPr>
        </p:nvGraphicFramePr>
        <p:xfrm>
          <a:off x="935856" y="2915741"/>
          <a:ext cx="816609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033"/>
                <a:gridCol w="2722033"/>
                <a:gridCol w="2722033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EMPLOI DU TEMPS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LUNDI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        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14:00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MARDI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 </a:t>
                      </a: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                   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14:00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MERCREDI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20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JEUDI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VENDREDI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SAMEDI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Formation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Stage </a:t>
                      </a:r>
                      <a:endParaRPr lang="it-I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359792" y="3347789"/>
            <a:ext cx="9071640" cy="3448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T"/>
            </a:pPr>
            <a:r>
              <a:rPr lang="it-IT" sz="3200" dirty="0"/>
              <a:t>RUE</a:t>
            </a:r>
          </a:p>
          <a:p>
            <a:pPr marL="0" indent="0" algn="l">
              <a:buNone/>
            </a:pPr>
            <a:r>
              <a:rPr lang="it-IT" sz="3200" dirty="0"/>
              <a:t>LUIGI LAZZARELLI (SA)</a:t>
            </a:r>
          </a:p>
          <a:p>
            <a:pPr marL="0" indent="0" algn="l">
              <a:buNone/>
            </a:pPr>
            <a:r>
              <a:rPr lang="it-IT" sz="3200" dirty="0"/>
              <a:t>ITALIE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152" y="3131765"/>
            <a:ext cx="2952328" cy="590753"/>
          </a:xfrm>
        </p:spPr>
        <p:txBody>
          <a:bodyPr>
            <a:normAutofit fontScale="90000"/>
          </a:bodyPr>
          <a:lstStyle/>
          <a:p>
            <a:pPr algn="ctr"/>
            <a:endParaRPr lang="it-IT" sz="4100" b="1" spc="-1" dirty="0">
              <a:solidFill>
                <a:srgbClr val="E9D596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11" y="2386085"/>
            <a:ext cx="4176713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destra con strisce 3"/>
          <p:cNvSpPr/>
          <p:nvPr/>
        </p:nvSpPr>
        <p:spPr>
          <a:xfrm rot="422765">
            <a:off x="4101990" y="4868876"/>
            <a:ext cx="720080" cy="7200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40184" y="1123925"/>
            <a:ext cx="9071640" cy="12621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100" b="1" spc="-1" smtClean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OÙ SOMMES-NOUS?</a:t>
            </a:r>
            <a:endParaRPr lang="it-IT" sz="4100" b="1" spc="-1" dirty="0">
              <a:solidFill>
                <a:srgbClr val="E9D596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11" y="2380230"/>
            <a:ext cx="4176713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6 -0.08312 L -0.07666 -0.06024 L -0.01983 -0.03841 L 0.054 -0.00273 L 0.07164 0.0119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4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34718" y="1043533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1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</a:t>
            </a:r>
            <a:endParaRPr lang="it-IT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719832" y="2627709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institut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assume la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dénomination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actuelle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à partir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 l’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année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2013/2014 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à la suite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du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remembrement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l'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institut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instruction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Supérieur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S. Caterina de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Sienne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"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avec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l'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institut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Technique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Économique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"G. Amendola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".</a:t>
            </a:r>
          </a:p>
          <a:p>
            <a:pPr algn="ctr"/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367903" y="1331565"/>
            <a:ext cx="6552729" cy="8640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FILIÈRES D'ÉTUDES</a:t>
            </a:r>
            <a:endParaRPr lang="it-IT" sz="4000" b="1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647823" y="2339677"/>
            <a:ext cx="9432801" cy="5040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7966">
              <a:buClr>
                <a:srgbClr val="000000"/>
              </a:buClr>
              <a:buSzPct val="45000"/>
            </a:pP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institut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présente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les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formations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suivantes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: </a:t>
            </a:r>
          </a:p>
          <a:p>
            <a:pPr marL="107966">
              <a:buClr>
                <a:srgbClr val="000000"/>
              </a:buClr>
              <a:buSzPct val="45000"/>
            </a:pP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dans le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cadre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économique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Administration 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Finance et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Commerce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Tourisme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it-IT" sz="32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107966">
              <a:buClr>
                <a:schemeClr val="accent1"/>
              </a:buClr>
              <a:buSzPct val="75000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dans 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cadre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technologique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Chimie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et 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Biotechnologie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107966">
              <a:buClr>
                <a:schemeClr val="accent1"/>
              </a:buClr>
              <a:buSzPct val="75000"/>
            </a:pP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dans 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cadre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professionnel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Services pour l'enogastronomia et l'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hospitalité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hôtelière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32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Cours</a:t>
            </a:r>
            <a:r>
              <a:rPr lang="it-IT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pour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les</a:t>
            </a:r>
            <a:r>
              <a:rPr lang="it-IT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adultes</a:t>
            </a:r>
            <a:endParaRPr lang="it-IT"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         </a:t>
            </a: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Diplômé </a:t>
            </a:r>
            <a:r>
              <a:rPr lang="fr-FR" dirty="0" smtClean="0"/>
              <a:t>a des compétences </a:t>
            </a:r>
            <a:r>
              <a:rPr lang="fr-FR" dirty="0"/>
              <a:t>générales dans le champ des </a:t>
            </a:r>
            <a:r>
              <a:rPr lang="fr-FR" dirty="0" smtClean="0"/>
              <a:t>phénomènes </a:t>
            </a:r>
            <a:r>
              <a:rPr lang="fr-FR" dirty="0"/>
              <a:t>économiques nationaux et internationaux, du </a:t>
            </a:r>
            <a:r>
              <a:rPr lang="fr-FR" dirty="0" smtClean="0"/>
              <a:t>normatif </a:t>
            </a:r>
            <a:r>
              <a:rPr lang="fr-FR" dirty="0"/>
              <a:t>et fiscal, des systèmes et procès d'entreprises, organisation, </a:t>
            </a:r>
            <a:r>
              <a:rPr lang="fr-FR" dirty="0" smtClean="0"/>
              <a:t>aménagement, administration</a:t>
            </a:r>
            <a:r>
              <a:rPr lang="fr-FR" dirty="0"/>
              <a:t>, finance et contrôle, des instruments de commercialisation, des produits </a:t>
            </a:r>
            <a:r>
              <a:rPr lang="fr-FR" dirty="0" smtClean="0"/>
              <a:t>assurance-financiers </a:t>
            </a:r>
            <a:r>
              <a:rPr lang="fr-FR" dirty="0"/>
              <a:t>et de l'économie sociale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/>
              <a:t>complète les compétences du domaine professionnel spécifique avec </a:t>
            </a:r>
            <a:r>
              <a:rPr lang="fr-FR" dirty="0" smtClean="0"/>
              <a:t>celles linguistiques </a:t>
            </a:r>
            <a:r>
              <a:rPr lang="fr-FR" dirty="0"/>
              <a:t>et informatiques </a:t>
            </a:r>
            <a:r>
              <a:rPr lang="fr-FR" dirty="0" smtClean="0"/>
              <a:t>pour </a:t>
            </a:r>
            <a:r>
              <a:rPr lang="fr-FR" dirty="0"/>
              <a:t>contribuer soit à l'innovation soit à l'amélioration </a:t>
            </a:r>
            <a:r>
              <a:rPr lang="fr-FR" dirty="0" smtClean="0"/>
              <a:t>de l'organisation de </a:t>
            </a:r>
            <a:r>
              <a:rPr lang="fr-FR" dirty="0"/>
              <a:t>l'entreprise insérée dans le contexte international.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4031" y="1259557"/>
            <a:ext cx="9072563" cy="1584176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</a:rPr>
              <a:t>ADMINISTRATION,  FINANCE  </a:t>
            </a:r>
            <a:r>
              <a:rPr lang="fr-FR" sz="4000" b="1" dirty="0">
                <a:solidFill>
                  <a:srgbClr val="FFC000"/>
                </a:solidFill>
              </a:rPr>
              <a:t>ET </a:t>
            </a:r>
            <a:r>
              <a:rPr lang="fr-FR" sz="4000" b="1" dirty="0" smtClean="0">
                <a:solidFill>
                  <a:srgbClr val="FFC000"/>
                </a:solidFill>
              </a:rPr>
              <a:t>MARKETING </a:t>
            </a:r>
            <a:endParaRPr lang="fr-F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Le Diplômé dans le Tourisme a </a:t>
            </a:r>
            <a:r>
              <a:rPr lang="fr-FR" dirty="0" smtClean="0"/>
              <a:t>des compétences </a:t>
            </a:r>
            <a:r>
              <a:rPr lang="fr-FR" dirty="0"/>
              <a:t>spécifiques dans le partage des entreprises du secteur touristique et compétences générales dans le champ des </a:t>
            </a:r>
            <a:r>
              <a:rPr lang="fr-FR" dirty="0" smtClean="0"/>
              <a:t>phénomènes </a:t>
            </a:r>
            <a:r>
              <a:rPr lang="fr-FR" dirty="0"/>
              <a:t>économiques nationaux et internationaux, du </a:t>
            </a:r>
            <a:r>
              <a:rPr lang="fr-FR" dirty="0" smtClean="0"/>
              <a:t>normatif </a:t>
            </a:r>
            <a:r>
              <a:rPr lang="fr-FR" dirty="0"/>
              <a:t>et fiscal, des systèmes d'entreprises. Il intervient dans la valorisation intégrée et soutenable du patrimoine culturel, artistique, artisanal, </a:t>
            </a:r>
            <a:r>
              <a:rPr lang="fr-FR" dirty="0" smtClean="0"/>
              <a:t>œnologique  et gastronomique, </a:t>
            </a:r>
            <a:r>
              <a:rPr lang="fr-FR" dirty="0"/>
              <a:t>paysager et </a:t>
            </a:r>
            <a:r>
              <a:rPr lang="fr-FR" dirty="0" smtClean="0"/>
              <a:t>environnemental. </a:t>
            </a:r>
          </a:p>
          <a:p>
            <a:r>
              <a:rPr lang="fr-FR" dirty="0" smtClean="0"/>
              <a:t>Il </a:t>
            </a:r>
            <a:r>
              <a:rPr lang="fr-FR" dirty="0"/>
              <a:t>complète les compétences du domaine professionnel spécifique avec </a:t>
            </a:r>
            <a:r>
              <a:rPr lang="fr-FR" dirty="0" smtClean="0"/>
              <a:t>celles linguistiques </a:t>
            </a:r>
            <a:r>
              <a:rPr lang="fr-FR" dirty="0"/>
              <a:t>et informatiques pour opérer dans le système informatif de </a:t>
            </a:r>
            <a:r>
              <a:rPr lang="fr-FR" dirty="0" smtClean="0"/>
              <a:t>l‘entreprise </a:t>
            </a:r>
            <a:r>
              <a:rPr lang="fr-FR" dirty="0"/>
              <a:t>et contribuer soit à l'innovation soit à l'amélioration </a:t>
            </a:r>
            <a:r>
              <a:rPr lang="fr-FR" dirty="0" smtClean="0"/>
              <a:t>de l'organisation de </a:t>
            </a:r>
            <a:r>
              <a:rPr lang="fr-FR" dirty="0"/>
              <a:t>l'entreprise touristique insérée dans le contexte international.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1800" y="1043533"/>
            <a:ext cx="9072563" cy="1152128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TOURISME</a:t>
            </a:r>
            <a:endParaRPr lang="fr-FR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Diplômé </a:t>
            </a:r>
            <a:r>
              <a:rPr lang="fr-FR" dirty="0" smtClean="0"/>
              <a:t>a des compétences </a:t>
            </a:r>
            <a:r>
              <a:rPr lang="fr-FR" dirty="0"/>
              <a:t>spécifiques dans le champ des matériels, des analyses chimiste biologique instrumental, dans les procès de production, en relation aux exigences des réalités territoriales, dans les cadres chimiste, commercial, biologique, pharmaceutique, </a:t>
            </a:r>
            <a:r>
              <a:rPr lang="fr-FR" dirty="0" smtClean="0"/>
              <a:t>et </a:t>
            </a:r>
            <a:r>
              <a:rPr lang="fr-FR" dirty="0"/>
              <a:t>dans le secteur de la prévention et de la gestion de situations au risque </a:t>
            </a:r>
            <a:r>
              <a:rPr lang="fr-FR" dirty="0" smtClean="0"/>
              <a:t>environnemental  </a:t>
            </a:r>
            <a:r>
              <a:rPr lang="fr-FR" dirty="0"/>
              <a:t>et sanitaire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4031" y="827509"/>
            <a:ext cx="9072563" cy="144016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Chimie, Matériels et </a:t>
            </a:r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</a:t>
            </a:r>
            <a:endParaRPr lang="fr-FR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61394" y="3072428"/>
            <a:ext cx="8167173" cy="3803753"/>
          </a:xfrm>
        </p:spPr>
        <p:txBody>
          <a:bodyPr>
            <a:normAutofit/>
          </a:bodyPr>
          <a:lstStyle/>
          <a:p>
            <a:r>
              <a:rPr lang="fr-FR" dirty="0"/>
              <a:t>Le Diplômé </a:t>
            </a:r>
            <a:r>
              <a:rPr lang="fr-FR" dirty="0" smtClean="0"/>
              <a:t>a des compétences </a:t>
            </a:r>
            <a:r>
              <a:rPr lang="fr-FR" dirty="0"/>
              <a:t>techniques, économiques et normatives spécifiques dans les </a:t>
            </a:r>
            <a:r>
              <a:rPr lang="fr-FR" dirty="0" smtClean="0"/>
              <a:t>filières </a:t>
            </a:r>
            <a:r>
              <a:rPr lang="fr-FR" dirty="0"/>
              <a:t>de </a:t>
            </a:r>
            <a:r>
              <a:rPr lang="fr-FR" dirty="0" smtClean="0"/>
              <a:t>l‘œnologie, de la gastronomie </a:t>
            </a:r>
            <a:r>
              <a:rPr lang="fr-FR" dirty="0"/>
              <a:t>et de l'hospitalité hôtelière </a:t>
            </a:r>
            <a:r>
              <a:rPr lang="fr-FR" dirty="0" smtClean="0"/>
              <a:t>où il </a:t>
            </a:r>
            <a:r>
              <a:rPr lang="fr-FR" dirty="0"/>
              <a:t>intervient </a:t>
            </a:r>
            <a:r>
              <a:rPr lang="fr-FR" dirty="0" smtClean="0"/>
              <a:t>dans </a:t>
            </a:r>
            <a:r>
              <a:rPr lang="fr-FR" dirty="0"/>
              <a:t>tout le cycle </a:t>
            </a:r>
            <a:r>
              <a:rPr lang="fr-FR" dirty="0" smtClean="0"/>
              <a:t>de l'organisation </a:t>
            </a:r>
            <a:r>
              <a:rPr lang="fr-FR" dirty="0"/>
              <a:t>et gestion des services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Il y a trois articulations: Œnologie et gastronomie, </a:t>
            </a:r>
            <a:r>
              <a:rPr lang="fr-FR" dirty="0"/>
              <a:t>Services de salle et de </a:t>
            </a:r>
            <a:r>
              <a:rPr lang="fr-FR" dirty="0" smtClean="0"/>
              <a:t>vente </a:t>
            </a:r>
            <a:r>
              <a:rPr lang="fr-FR" dirty="0"/>
              <a:t>et </a:t>
            </a:r>
            <a:r>
              <a:rPr lang="fr-FR" dirty="0" smtClean="0"/>
              <a:t>Accueil touristique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3808" y="1475581"/>
            <a:ext cx="9072563" cy="1380901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ŒNOLOGIE, GASTRONOMIE ET HOSPITALITÉ </a:t>
            </a:r>
            <a:r>
              <a:rPr lang="fr-F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HÔTELIÈRE</a:t>
            </a:r>
          </a:p>
        </p:txBody>
      </p:sp>
    </p:spTree>
    <p:extLst>
      <p:ext uri="{BB962C8B-B14F-4D97-AF65-F5344CB8AC3E}">
        <p14:creationId xmlns:p14="http://schemas.microsoft.com/office/powerpoint/2010/main" val="14585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3" y="861493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MILIEUX </a:t>
            </a:r>
            <a:r>
              <a:rPr lang="it-IT" sz="40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D'APPRENTISSAGE 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179407" y="1984716"/>
            <a:ext cx="9720832" cy="51794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Une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intervention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structurale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, en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voie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d'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achèvement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 qui </a:t>
            </a:r>
            <a:r>
              <a:rPr lang="it-IT" sz="26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voit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actuellement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la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création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</a:t>
            </a:r>
            <a:endParaRPr lang="it-IT" sz="26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26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nouveaux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laboratoires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chimie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physique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it-IT" sz="26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pièces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amples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destinées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à une grande et moderne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cuisine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et une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salle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restaurant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très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grande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avec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salle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annexe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bar, </a:t>
            </a:r>
            <a:endParaRPr lang="it-IT" sz="26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une </a:t>
            </a:r>
            <a:r>
              <a:rPr lang="it-IT" sz="26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Agence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voyages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jeune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et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dynamique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toujours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à la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recherche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nouvelles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solutions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qui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puissent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satisfaire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le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désir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chaque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voyageur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it-IT" sz="26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65166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T"/>
            </a:pP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un bureau moderne 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comptabilité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afin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gérer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toutes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opérations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commerciales.Tout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ceci est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tourné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à la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création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d'un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pôle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d'</a:t>
            </a:r>
            <a:r>
              <a:rPr lang="it-IT" sz="26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excellence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 </a:t>
            </a:r>
            <a:r>
              <a:rPr lang="it-IT" sz="26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formation</a:t>
            </a:r>
            <a:r>
              <a:rPr lang="it-IT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point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référence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pour la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recherche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didactique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et le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démarrage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professionelle</a:t>
            </a:r>
            <a:r>
              <a:rPr lang="it-IT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741</Words>
  <Application>Microsoft Office PowerPoint</Application>
  <PresentationFormat>Personalizzato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ADMINISTRATION,  FINANCE  ET MARKETING </vt:lpstr>
      <vt:lpstr>TOURISME</vt:lpstr>
      <vt:lpstr>Chimie, Matériels et Biotechnologie</vt:lpstr>
      <vt:lpstr>ŒNOLOGIE, GASTRONOMIE ET HOSPITALITÉ HÔTELIÈRE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IISS SANTA  CATERINA– AMENDOLA</dc:title>
  <dc:creator>utente</dc:creator>
  <cp:lastModifiedBy>Admin</cp:lastModifiedBy>
  <cp:revision>78</cp:revision>
  <dcterms:created xsi:type="dcterms:W3CDTF">2016-11-17T16:13:51Z</dcterms:created>
  <dcterms:modified xsi:type="dcterms:W3CDTF">2017-01-03T10:35:08Z</dcterms:modified>
  <dc:language>it-IT</dc:language>
</cp:coreProperties>
</file>