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5" r:id="rId2"/>
    <p:sldId id="272" r:id="rId3"/>
    <p:sldId id="266" r:id="rId4"/>
    <p:sldId id="261" r:id="rId5"/>
    <p:sldId id="267" r:id="rId6"/>
    <p:sldId id="257" r:id="rId7"/>
    <p:sldId id="258" r:id="rId8"/>
    <p:sldId id="259" r:id="rId9"/>
    <p:sldId id="262" r:id="rId10"/>
    <p:sldId id="260" r:id="rId11"/>
    <p:sldId id="263" r:id="rId12"/>
    <p:sldId id="268" r:id="rId13"/>
    <p:sldId id="269" r:id="rId14"/>
    <p:sldId id="270" r:id="rId15"/>
    <p:sldId id="27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811"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587D8703-E6D3-4EA5-867E-7BC7D80B2D4F}" type="datetimeFigureOut">
              <a:rPr lang="it-IT" smtClean="0"/>
              <a:pPr/>
              <a:t>08/10/2019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37111A66-88E9-4E43-8A2D-3ED795E2025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11A66-88E9-4E43-8A2D-3ED795E2025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11A66-88E9-4E43-8A2D-3ED795E2025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08/10/2019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83768" y="116632"/>
            <a:ext cx="4404742"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154744"/>
            <a:ext cx="18002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97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11A66-88E9-4E43-8A2D-3ED795E2025A}" type="slidenum">
              <a:rPr lang="it-IT" smtClean="0"/>
              <a:pPr/>
              <a:t>‹N›</a:t>
            </a:fld>
            <a:endParaRPr lang="it-IT"/>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11A66-88E9-4E43-8A2D-3ED795E2025A}"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11A66-88E9-4E43-8A2D-3ED795E2025A}" type="slidenum">
              <a:rPr lang="it-IT" smtClean="0"/>
              <a:pPr/>
              <a:t>‹N›</a:t>
            </a:fld>
            <a:endParaRPr lang="it-IT"/>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111A66-88E9-4E43-8A2D-3ED795E2025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111A66-88E9-4E43-8A2D-3ED795E2025A}" type="slidenum">
              <a:rPr lang="it-IT" smtClean="0"/>
              <a:pPr/>
              <a:t>‹N›</a:t>
            </a:fld>
            <a:endParaRPr lang="it-IT"/>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7D8703-E6D3-4EA5-867E-7BC7D80B2D4F}" type="datetimeFigureOut">
              <a:rPr lang="it-IT" smtClean="0"/>
              <a:pPr/>
              <a:t>08/10/2019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111A66-88E9-4E43-8A2D-3ED795E2025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587D8703-E6D3-4EA5-867E-7BC7D80B2D4F}" type="datetimeFigureOut">
              <a:rPr lang="it-IT" smtClean="0"/>
              <a:pPr/>
              <a:t>08/10/2019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11A66-88E9-4E43-8A2D-3ED795E2025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587D8703-E6D3-4EA5-867E-7BC7D80B2D4F}" type="datetimeFigureOut">
              <a:rPr lang="it-IT" smtClean="0"/>
              <a:pPr/>
              <a:t>08/10/2019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37111A66-88E9-4E43-8A2D-3ED795E2025A}"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87D8703-E6D3-4EA5-867E-7BC7D80B2D4F}" type="datetimeFigureOut">
              <a:rPr lang="it-IT" smtClean="0"/>
              <a:pPr/>
              <a:t>08/10/2019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7111A66-88E9-4E43-8A2D-3ED795E2025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4895850" y="692150"/>
            <a:ext cx="4248150" cy="360363"/>
          </a:xfrm>
          <a:prstGeom prst="rect">
            <a:avLst/>
          </a:prstGeom>
        </p:spPr>
        <p:txBody>
          <a:bodyPr>
            <a:noAutofit/>
          </a:bodyPr>
          <a:lstStyle/>
          <a:p>
            <a:r>
              <a:rPr lang="fr-FR" sz="1800" b="1" dirty="0" err="1" smtClean="0"/>
              <a:t>a.s</a:t>
            </a:r>
            <a:r>
              <a:rPr lang="fr-FR" sz="1800" b="1" dirty="0" smtClean="0"/>
              <a:t>. 2016-2017</a:t>
            </a:r>
            <a:endParaRPr lang="fr-FR" sz="1800" b="1" dirty="0"/>
          </a:p>
        </p:txBody>
      </p:sp>
      <p:sp>
        <p:nvSpPr>
          <p:cNvPr id="3" name="Sottotitolo 2"/>
          <p:cNvSpPr>
            <a:spLocks noGrp="1"/>
          </p:cNvSpPr>
          <p:nvPr>
            <p:ph type="subTitle" idx="4294967295"/>
          </p:nvPr>
        </p:nvSpPr>
        <p:spPr>
          <a:xfrm>
            <a:off x="952030" y="1052736"/>
            <a:ext cx="8135937" cy="2952750"/>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(2016-2017-2018)</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1115615" y="3995678"/>
            <a:ext cx="6912768" cy="2862322"/>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rPr>
              <a:t>Titre du projet</a:t>
            </a:r>
          </a:p>
          <a:p>
            <a:pPr algn="ctr"/>
            <a:r>
              <a:rPr lang="fr-FR" sz="3600" b="1" dirty="0" smtClean="0">
                <a:solidFill>
                  <a:srgbClr val="FF0000"/>
                </a:solidFill>
                <a:effectLst>
                  <a:outerShdw blurRad="38100" dist="38100" dir="2700000" algn="tl">
                    <a:srgbClr val="000000">
                      <a:alpha val="43137"/>
                    </a:srgbClr>
                  </a:outerShdw>
                </a:effectLst>
              </a:rPr>
              <a:t>Unissons nos cœurs sans frontières</a:t>
            </a:r>
          </a:p>
          <a:p>
            <a:pPr algn="ctr"/>
            <a:r>
              <a:rPr lang="fr-FR" sz="3600" b="1" dirty="0" err="1" smtClean="0">
                <a:solidFill>
                  <a:srgbClr val="FF0000"/>
                </a:solidFill>
                <a:effectLst>
                  <a:outerShdw blurRad="38100" dist="38100" dir="2700000" algn="tl">
                    <a:srgbClr val="000000">
                      <a:alpha val="43137"/>
                    </a:srgbClr>
                  </a:outerShdw>
                </a:effectLst>
              </a:rPr>
              <a:t>Let’s</a:t>
            </a:r>
            <a:r>
              <a:rPr lang="fr-FR" sz="3600" b="1" dirty="0" smtClean="0">
                <a:solidFill>
                  <a:srgbClr val="FF0000"/>
                </a:solidFill>
                <a:effectLst>
                  <a:outerShdw blurRad="38100" dist="38100" dir="2700000" algn="tl">
                    <a:srgbClr val="000000">
                      <a:alpha val="43137"/>
                    </a:srgbClr>
                  </a:outerShdw>
                </a:effectLst>
              </a:rPr>
              <a:t> </a:t>
            </a:r>
            <a:r>
              <a:rPr lang="fr-FR" sz="3600" b="1" dirty="0" err="1" smtClean="0">
                <a:solidFill>
                  <a:srgbClr val="FF0000"/>
                </a:solidFill>
                <a:effectLst>
                  <a:outerShdw blurRad="38100" dist="38100" dir="2700000" algn="tl">
                    <a:srgbClr val="000000">
                      <a:alpha val="43137"/>
                    </a:srgbClr>
                  </a:outerShdw>
                </a:effectLst>
              </a:rPr>
              <a:t>unite</a:t>
            </a:r>
            <a:r>
              <a:rPr lang="fr-FR" sz="3600" b="1" dirty="0" smtClean="0">
                <a:solidFill>
                  <a:srgbClr val="FF0000"/>
                </a:solidFill>
                <a:effectLst>
                  <a:outerShdw blurRad="38100" dist="38100" dir="2700000" algn="tl">
                    <a:srgbClr val="000000">
                      <a:alpha val="43137"/>
                    </a:srgbClr>
                  </a:outerShdw>
                </a:effectLst>
              </a:rPr>
              <a:t> </a:t>
            </a:r>
            <a:r>
              <a:rPr lang="fr-FR" sz="3600" b="1" dirty="0" err="1" smtClean="0">
                <a:solidFill>
                  <a:srgbClr val="FF0000"/>
                </a:solidFill>
                <a:effectLst>
                  <a:outerShdw blurRad="38100" dist="38100" dir="2700000" algn="tl">
                    <a:srgbClr val="000000">
                      <a:alpha val="43137"/>
                    </a:srgbClr>
                  </a:outerShdw>
                </a:effectLst>
              </a:rPr>
              <a:t>our</a:t>
            </a:r>
            <a:r>
              <a:rPr lang="fr-FR" sz="3600" b="1" dirty="0" smtClean="0">
                <a:solidFill>
                  <a:srgbClr val="FF0000"/>
                </a:solidFill>
                <a:effectLst>
                  <a:outerShdw blurRad="38100" dist="38100" dir="2700000" algn="tl">
                    <a:srgbClr val="000000">
                      <a:alpha val="43137"/>
                    </a:srgbClr>
                  </a:outerShdw>
                </a:effectLst>
              </a:rPr>
              <a:t> </a:t>
            </a:r>
            <a:r>
              <a:rPr lang="fr-FR" sz="3600" b="1" dirty="0" err="1" smtClean="0">
                <a:solidFill>
                  <a:srgbClr val="FF0000"/>
                </a:solidFill>
                <a:effectLst>
                  <a:outerShdw blurRad="38100" dist="38100" dir="2700000" algn="tl">
                    <a:srgbClr val="000000">
                      <a:alpha val="43137"/>
                    </a:srgbClr>
                  </a:outerShdw>
                </a:effectLst>
              </a:rPr>
              <a:t>hearts</a:t>
            </a:r>
            <a:r>
              <a:rPr lang="fr-FR" sz="3600" b="1" dirty="0" smtClean="0">
                <a:solidFill>
                  <a:srgbClr val="FF0000"/>
                </a:solidFill>
                <a:effectLst>
                  <a:outerShdw blurRad="38100" dist="38100" dir="2700000" algn="tl">
                    <a:srgbClr val="000000">
                      <a:alpha val="43137"/>
                    </a:srgbClr>
                  </a:outerShdw>
                </a:effectLst>
              </a:rPr>
              <a:t> </a:t>
            </a:r>
            <a:r>
              <a:rPr lang="fr-FR" sz="3600" b="1" dirty="0" err="1" smtClean="0">
                <a:solidFill>
                  <a:srgbClr val="FF0000"/>
                </a:solidFill>
                <a:effectLst>
                  <a:outerShdw blurRad="38100" dist="38100" dir="2700000" algn="tl">
                    <a:srgbClr val="000000">
                      <a:alpha val="43137"/>
                    </a:srgbClr>
                  </a:outerShdw>
                </a:effectLst>
              </a:rPr>
              <a:t>without</a:t>
            </a:r>
            <a:r>
              <a:rPr lang="fr-FR" sz="3600" b="1" dirty="0" smtClean="0">
                <a:solidFill>
                  <a:srgbClr val="FF0000"/>
                </a:solidFill>
                <a:effectLst>
                  <a:outerShdw blurRad="38100" dist="38100" dir="2700000" algn="tl">
                    <a:srgbClr val="000000">
                      <a:alpha val="43137"/>
                    </a:srgbClr>
                  </a:outerShdw>
                </a:effectLst>
              </a:rPr>
              <a:t> </a:t>
            </a:r>
            <a:r>
              <a:rPr lang="fr-FR" sz="3600" b="1" dirty="0" err="1" smtClean="0">
                <a:solidFill>
                  <a:srgbClr val="FF0000"/>
                </a:solidFill>
                <a:effectLst>
                  <a:outerShdw blurRad="38100" dist="38100" dir="2700000" algn="tl">
                    <a:srgbClr val="000000">
                      <a:alpha val="43137"/>
                    </a:srgbClr>
                  </a:outerShdw>
                </a:effectLst>
              </a:rPr>
              <a:t>borders</a:t>
            </a:r>
            <a:endParaRPr lang="fr-FR" sz="3600" b="1" dirty="0">
              <a:solidFill>
                <a:srgbClr val="FF0000"/>
              </a:solidFill>
            </a:endParaRPr>
          </a:p>
        </p:txBody>
      </p:sp>
      <p:pic>
        <p:nvPicPr>
          <p:cNvPr id="102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990" y="188640"/>
            <a:ext cx="776393"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5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24744"/>
            <a:ext cx="5554960" cy="4900000"/>
          </a:xfrm>
        </p:spPr>
        <p:txBody>
          <a:bodyPr>
            <a:normAutofit fontScale="70000" lnSpcReduction="20000"/>
          </a:bodyPr>
          <a:lstStyle/>
          <a:p>
            <a:r>
              <a:rPr lang="fr-FR" dirty="0" smtClean="0"/>
              <a:t>Au collège mes camarades de classe me vexaient en disant que je souffrais d'une maladie: Le </a:t>
            </a:r>
            <a:r>
              <a:rPr lang="fr-FR" dirty="0" err="1" smtClean="0"/>
              <a:t>Polacchiosnosi</a:t>
            </a:r>
            <a:r>
              <a:rPr lang="fr-FR" dirty="0" smtClean="0"/>
              <a:t>. </a:t>
            </a:r>
            <a:br>
              <a:rPr lang="fr-FR" dirty="0" smtClean="0"/>
            </a:br>
            <a:r>
              <a:rPr lang="fr-FR" dirty="0" smtClean="0"/>
              <a:t>Cela peut sembler une banalité mais cette chose est restée gravée dans mon esprit, et je la porterai toujours avec moi.</a:t>
            </a:r>
            <a:br>
              <a:rPr lang="fr-FR" dirty="0" smtClean="0"/>
            </a:br>
            <a:r>
              <a:rPr lang="fr-FR" dirty="0" smtClean="0"/>
              <a:t>J'étais considérée l'immigrée de la classe.</a:t>
            </a:r>
            <a:br>
              <a:rPr lang="fr-FR" dirty="0" smtClean="0"/>
            </a:br>
            <a:r>
              <a:rPr lang="fr-FR" dirty="0" smtClean="0"/>
              <a:t>Pourquoi immigrée, si j'étais née dans leur même pays?</a:t>
            </a:r>
            <a:r>
              <a:rPr lang="en-US" dirty="0"/>
              <a:t> </a:t>
            </a:r>
            <a:endParaRPr lang="en-US" dirty="0" smtClean="0"/>
          </a:p>
          <a:p>
            <a:pPr marL="109728" indent="0">
              <a:buNone/>
            </a:pPr>
            <a:r>
              <a:rPr lang="en-US" sz="4000" dirty="0" smtClean="0"/>
              <a:t>At School</a:t>
            </a:r>
            <a:endParaRPr lang="en-US" sz="4000" dirty="0"/>
          </a:p>
          <a:p>
            <a:pPr algn="just"/>
            <a:r>
              <a:rPr lang="en-US" dirty="0"/>
              <a:t>At  school,  my classmates used to tell me that I was affected   by “</a:t>
            </a:r>
            <a:r>
              <a:rPr lang="en-US" dirty="0" err="1"/>
              <a:t>Polacchite</a:t>
            </a:r>
            <a:r>
              <a:rPr lang="en-US" dirty="0"/>
              <a:t>” and they considered me a foreigner</a:t>
            </a:r>
            <a:r>
              <a:rPr lang="en-US" dirty="0" smtClean="0"/>
              <a:t>.   This </a:t>
            </a:r>
            <a:r>
              <a:rPr lang="en-US" dirty="0"/>
              <a:t>could be a banality, but </a:t>
            </a:r>
            <a:r>
              <a:rPr lang="en-US" dirty="0" smtClean="0"/>
              <a:t>it has remained </a:t>
            </a:r>
            <a:r>
              <a:rPr lang="en-US" dirty="0"/>
              <a:t>impressed in my mind, because </a:t>
            </a:r>
            <a:r>
              <a:rPr lang="en-US" dirty="0" smtClean="0"/>
              <a:t> I </a:t>
            </a:r>
            <a:r>
              <a:rPr lang="en-US" dirty="0"/>
              <a:t>was considered  the immigrant of the </a:t>
            </a:r>
            <a:r>
              <a:rPr lang="en-US" dirty="0" smtClean="0"/>
              <a:t>class  but: </a:t>
            </a:r>
            <a:r>
              <a:rPr lang="en-US" dirty="0"/>
              <a:t>“ Why am I an  immigrant, If I was born in their same country?” </a:t>
            </a:r>
          </a:p>
          <a:p>
            <a:pPr algn="just"/>
            <a:endParaRPr lang="fr-FR" dirty="0" smtClean="0"/>
          </a:p>
          <a:p>
            <a:endParaRPr lang="it-IT" dirty="0"/>
          </a:p>
        </p:txBody>
      </p:sp>
      <p:sp>
        <p:nvSpPr>
          <p:cNvPr id="2" name="Titolo 1"/>
          <p:cNvSpPr>
            <a:spLocks noGrp="1"/>
          </p:cNvSpPr>
          <p:nvPr>
            <p:ph type="title"/>
          </p:nvPr>
        </p:nvSpPr>
        <p:spPr>
          <a:xfrm>
            <a:off x="323528" y="116632"/>
            <a:ext cx="8229600" cy="1143000"/>
          </a:xfrm>
        </p:spPr>
        <p:txBody>
          <a:bodyPr/>
          <a:lstStyle/>
          <a:p>
            <a:r>
              <a:rPr lang="it-IT" dirty="0" err="1" smtClean="0"/>
              <a:t>Au</a:t>
            </a:r>
            <a:r>
              <a:rPr lang="it-IT" dirty="0" smtClean="0"/>
              <a:t> </a:t>
            </a:r>
            <a:r>
              <a:rPr lang="it-IT" dirty="0" err="1" smtClean="0"/>
              <a:t>collège</a:t>
            </a:r>
            <a:endParaRPr lang="it-IT" dirty="0"/>
          </a:p>
        </p:txBody>
      </p:sp>
      <p:pic>
        <p:nvPicPr>
          <p:cNvPr id="4" name="Picture 2" descr="Risultati immagini per scuola gif"/>
          <p:cNvPicPr>
            <a:picLocks noChangeAspect="1" noChangeArrowheads="1" noCrop="1"/>
          </p:cNvPicPr>
          <p:nvPr/>
        </p:nvPicPr>
        <p:blipFill>
          <a:blip r:embed="rId2" cstate="print"/>
          <a:srcRect/>
          <a:stretch>
            <a:fillRect/>
          </a:stretch>
        </p:blipFill>
        <p:spPr bwMode="auto">
          <a:xfrm>
            <a:off x="6084167" y="1124744"/>
            <a:ext cx="2230427" cy="39604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052736"/>
            <a:ext cx="8229600" cy="4525963"/>
          </a:xfrm>
        </p:spPr>
        <p:txBody>
          <a:bodyPr>
            <a:normAutofit fontScale="77500" lnSpcReduction="20000"/>
          </a:bodyPr>
          <a:lstStyle/>
          <a:p>
            <a:pPr marL="109728" indent="0">
              <a:buNone/>
            </a:pPr>
            <a:r>
              <a:rPr lang="fr-FR" dirty="0" smtClean="0"/>
              <a:t>Depuis 4 ans je fréquente l'institut "S. Caterina de Sienne - </a:t>
            </a:r>
            <a:r>
              <a:rPr lang="fr-FR" dirty="0" err="1" smtClean="0"/>
              <a:t>Amendola</a:t>
            </a:r>
            <a:r>
              <a:rPr lang="fr-FR" dirty="0" smtClean="0"/>
              <a:t>" et je n'ai jamais eu de problèmes d'intégration, parce que, comme moi il y a beaucoup de garçons et de filles provenant de quelque autre partie du monde, ou avec des origines différentes et toute la communauté scolaire et pour nous l’école est le lieu de </a:t>
            </a:r>
            <a:r>
              <a:rPr lang="fr-FR" dirty="0"/>
              <a:t>scolarisation, de socialisation, de communication, de transmission de la culture, </a:t>
            </a:r>
            <a:r>
              <a:rPr lang="fr-FR" dirty="0" smtClean="0"/>
              <a:t>et de l’apprentissage </a:t>
            </a:r>
            <a:r>
              <a:rPr lang="fr-FR" dirty="0"/>
              <a:t>de la langue </a:t>
            </a:r>
            <a:r>
              <a:rPr lang="fr-FR" dirty="0" smtClean="0"/>
              <a:t>italienne.</a:t>
            </a:r>
          </a:p>
          <a:p>
            <a:pPr marL="109728" indent="0">
              <a:buNone/>
            </a:pPr>
            <a:r>
              <a:rPr lang="en-US" sz="4100" dirty="0" smtClean="0"/>
              <a:t>High School</a:t>
            </a:r>
            <a:endParaRPr lang="en-US" sz="4100" dirty="0"/>
          </a:p>
          <a:p>
            <a:pPr marL="109728" indent="0">
              <a:buNone/>
            </a:pPr>
            <a:r>
              <a:rPr lang="en-US" dirty="0"/>
              <a:t>I have been  attending  “S. </a:t>
            </a:r>
            <a:r>
              <a:rPr lang="en-US" dirty="0" err="1"/>
              <a:t>Caterina</a:t>
            </a:r>
            <a:r>
              <a:rPr lang="en-US" dirty="0"/>
              <a:t>  da Siena- </a:t>
            </a:r>
            <a:r>
              <a:rPr lang="en-US" dirty="0" err="1"/>
              <a:t>Amendola</a:t>
            </a:r>
            <a:r>
              <a:rPr lang="en-US" dirty="0"/>
              <a:t>”  for four years and  I have  never had  any problems about integration. In my </a:t>
            </a:r>
            <a:r>
              <a:rPr lang="en-US" dirty="0" smtClean="0"/>
              <a:t>school,  </a:t>
            </a:r>
            <a:r>
              <a:rPr lang="en-US" dirty="0"/>
              <a:t>there are a lot of teens that just like me come from other countries</a:t>
            </a:r>
            <a:r>
              <a:rPr lang="en-US" dirty="0" smtClean="0"/>
              <a:t>.  </a:t>
            </a:r>
            <a:r>
              <a:rPr lang="en-US" dirty="0"/>
              <a:t>According to me, school  is  the place where we can educate ourselves, </a:t>
            </a:r>
            <a:r>
              <a:rPr lang="en-US" dirty="0" smtClean="0"/>
              <a:t>socialize with others, </a:t>
            </a:r>
            <a:r>
              <a:rPr lang="en-US" dirty="0"/>
              <a:t>communicate and learn the Italian language </a:t>
            </a:r>
          </a:p>
          <a:p>
            <a:pPr marL="109728" indent="0">
              <a:buNone/>
            </a:pPr>
            <a:endParaRPr lang="it-IT" dirty="0"/>
          </a:p>
        </p:txBody>
      </p:sp>
      <p:sp>
        <p:nvSpPr>
          <p:cNvPr id="2" name="Titolo 1"/>
          <p:cNvSpPr>
            <a:spLocks noGrp="1"/>
          </p:cNvSpPr>
          <p:nvPr>
            <p:ph type="title"/>
          </p:nvPr>
        </p:nvSpPr>
        <p:spPr/>
        <p:txBody>
          <a:bodyPr>
            <a:normAutofit/>
          </a:bodyPr>
          <a:lstStyle/>
          <a:p>
            <a:r>
              <a:rPr lang="fr-FR" dirty="0" smtClean="0"/>
              <a:t>Au lycée</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ente\Desktop\17427_993412530676802_5535025029366686482_n.jpg"/>
          <p:cNvPicPr>
            <a:picLocks noGrp="1" noChangeAspect="1" noChangeArrowheads="1"/>
          </p:cNvPicPr>
          <p:nvPr>
            <p:ph idx="1"/>
          </p:nvPr>
        </p:nvPicPr>
        <p:blipFill>
          <a:blip r:embed="rId2" cstate="print"/>
          <a:srcRect/>
          <a:stretch>
            <a:fillRect/>
          </a:stretch>
        </p:blipFill>
        <p:spPr bwMode="auto">
          <a:xfrm>
            <a:off x="251520" y="404664"/>
            <a:ext cx="4992555" cy="3744416"/>
          </a:xfrm>
          <a:prstGeom prst="rect">
            <a:avLst/>
          </a:prstGeom>
          <a:noFill/>
        </p:spPr>
      </p:pic>
      <p:sp>
        <p:nvSpPr>
          <p:cNvPr id="5" name="CasellaDiTesto 4"/>
          <p:cNvSpPr txBox="1"/>
          <p:nvPr/>
        </p:nvSpPr>
        <p:spPr>
          <a:xfrm>
            <a:off x="5508104" y="692696"/>
            <a:ext cx="2808312" cy="2031325"/>
          </a:xfrm>
          <a:prstGeom prst="rect">
            <a:avLst/>
          </a:prstGeom>
          <a:noFill/>
        </p:spPr>
        <p:txBody>
          <a:bodyPr wrap="square" rtlCol="0">
            <a:spAutoFit/>
          </a:bodyPr>
          <a:lstStyle/>
          <a:p>
            <a:r>
              <a:rPr lang="fr-FR" dirty="0" smtClean="0"/>
              <a:t>Voilà mes grands- parents, </a:t>
            </a:r>
            <a:r>
              <a:rPr lang="fr-FR" dirty="0" err="1" smtClean="0"/>
              <a:t>Bernatka</a:t>
            </a:r>
            <a:r>
              <a:rPr lang="fr-FR" dirty="0" smtClean="0"/>
              <a:t> et </a:t>
            </a:r>
            <a:r>
              <a:rPr lang="fr-FR" dirty="0" err="1" smtClean="0"/>
              <a:t>Leszeck</a:t>
            </a:r>
            <a:r>
              <a:rPr lang="fr-FR" dirty="0" smtClean="0"/>
              <a:t>.</a:t>
            </a:r>
          </a:p>
          <a:p>
            <a:endParaRPr lang="fr-FR" dirty="0" smtClean="0"/>
          </a:p>
          <a:p>
            <a:r>
              <a:rPr lang="fr-FR" dirty="0" err="1" smtClean="0"/>
              <a:t>Here</a:t>
            </a:r>
            <a:r>
              <a:rPr lang="fr-FR" dirty="0" smtClean="0"/>
              <a:t>  </a:t>
            </a:r>
            <a:r>
              <a:rPr lang="fr-FR" dirty="0" err="1" smtClean="0"/>
              <a:t>there</a:t>
            </a:r>
            <a:r>
              <a:rPr lang="fr-FR" dirty="0" smtClean="0"/>
              <a:t> are </a:t>
            </a:r>
            <a:r>
              <a:rPr lang="fr-FR" dirty="0" err="1" smtClean="0"/>
              <a:t>my</a:t>
            </a:r>
            <a:r>
              <a:rPr lang="fr-FR" dirty="0" smtClean="0"/>
              <a:t> </a:t>
            </a:r>
            <a:r>
              <a:rPr lang="fr-FR" dirty="0" err="1" smtClean="0"/>
              <a:t>grandparents</a:t>
            </a:r>
            <a:r>
              <a:rPr lang="fr-FR" dirty="0" smtClean="0"/>
              <a:t>, </a:t>
            </a:r>
            <a:r>
              <a:rPr lang="fr-FR" dirty="0" err="1" smtClean="0"/>
              <a:t>Bernatka</a:t>
            </a:r>
            <a:r>
              <a:rPr lang="fr-FR" dirty="0" smtClean="0"/>
              <a:t> and </a:t>
            </a:r>
            <a:r>
              <a:rPr lang="fr-FR" dirty="0" err="1" smtClean="0"/>
              <a:t>Leszeck</a:t>
            </a:r>
            <a:endParaRPr lang="it-IT" dirty="0"/>
          </a:p>
        </p:txBody>
      </p:sp>
      <p:pic>
        <p:nvPicPr>
          <p:cNvPr id="6" name="Picture 2" descr="Risultati immagini per bandiera polacca gif"/>
          <p:cNvPicPr>
            <a:picLocks noChangeAspect="1" noChangeArrowheads="1"/>
          </p:cNvPicPr>
          <p:nvPr/>
        </p:nvPicPr>
        <p:blipFill>
          <a:blip r:embed="rId3" cstate="print"/>
          <a:srcRect/>
          <a:stretch>
            <a:fillRect/>
          </a:stretch>
        </p:blipFill>
        <p:spPr bwMode="auto">
          <a:xfrm>
            <a:off x="7236296" y="4941168"/>
            <a:ext cx="1556792" cy="14127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descr="IMG_20160523_205858.jpg"/>
          <p:cNvPicPr>
            <a:picLocks noGrp="1" noChangeAspect="1"/>
          </p:cNvPicPr>
          <p:nvPr>
            <p:ph idx="1"/>
          </p:nvPr>
        </p:nvPicPr>
        <p:blipFill>
          <a:blip r:embed="rId2" cstate="print"/>
          <a:stretch>
            <a:fillRect/>
          </a:stretch>
        </p:blipFill>
        <p:spPr>
          <a:xfrm>
            <a:off x="179512" y="332657"/>
            <a:ext cx="5476609" cy="4104456"/>
          </a:xfrm>
        </p:spPr>
      </p:pic>
      <p:sp>
        <p:nvSpPr>
          <p:cNvPr id="5" name="CasellaDiTesto 4"/>
          <p:cNvSpPr txBox="1"/>
          <p:nvPr/>
        </p:nvSpPr>
        <p:spPr>
          <a:xfrm>
            <a:off x="5940152" y="548680"/>
            <a:ext cx="2376264" cy="2031325"/>
          </a:xfrm>
          <a:prstGeom prst="rect">
            <a:avLst/>
          </a:prstGeom>
          <a:noFill/>
        </p:spPr>
        <p:txBody>
          <a:bodyPr wrap="square" rtlCol="0">
            <a:spAutoFit/>
          </a:bodyPr>
          <a:lstStyle/>
          <a:p>
            <a:r>
              <a:rPr lang="it-IT" dirty="0" err="1" smtClean="0"/>
              <a:t>Mes</a:t>
            </a:r>
            <a:r>
              <a:rPr lang="it-IT" dirty="0" smtClean="0"/>
              <a:t> </a:t>
            </a:r>
            <a:r>
              <a:rPr lang="it-IT" dirty="0" err="1" smtClean="0"/>
              <a:t>grands-parents</a:t>
            </a:r>
            <a:r>
              <a:rPr lang="it-IT" dirty="0" smtClean="0"/>
              <a:t> </a:t>
            </a:r>
            <a:r>
              <a:rPr lang="it-IT" dirty="0" err="1" smtClean="0"/>
              <a:t>italiens</a:t>
            </a:r>
            <a:r>
              <a:rPr lang="it-IT" dirty="0" smtClean="0"/>
              <a:t> Vittorio e Lucia.</a:t>
            </a:r>
          </a:p>
          <a:p>
            <a:endParaRPr lang="it-IT" dirty="0" smtClean="0"/>
          </a:p>
          <a:p>
            <a:r>
              <a:rPr lang="it-IT" dirty="0" smtClean="0"/>
              <a:t>My </a:t>
            </a:r>
            <a:r>
              <a:rPr lang="it-IT" dirty="0" err="1" smtClean="0"/>
              <a:t>Italian</a:t>
            </a:r>
            <a:r>
              <a:rPr lang="it-IT" dirty="0" smtClean="0"/>
              <a:t> </a:t>
            </a:r>
            <a:r>
              <a:rPr lang="it-IT" dirty="0" err="1" smtClean="0"/>
              <a:t>grandparents</a:t>
            </a:r>
            <a:r>
              <a:rPr lang="it-IT" dirty="0" smtClean="0"/>
              <a:t> Vittorio and Lucia</a:t>
            </a:r>
            <a:endParaRPr lang="it-IT" dirty="0"/>
          </a:p>
        </p:txBody>
      </p:sp>
      <p:pic>
        <p:nvPicPr>
          <p:cNvPr id="6" name="Picture 4" descr="Risultati immagini per bandiera italiana gif"/>
          <p:cNvPicPr>
            <a:picLocks noChangeAspect="1" noChangeArrowheads="1"/>
          </p:cNvPicPr>
          <p:nvPr/>
        </p:nvPicPr>
        <p:blipFill>
          <a:blip r:embed="rId3" cstate="print"/>
          <a:srcRect/>
          <a:stretch>
            <a:fillRect/>
          </a:stretch>
        </p:blipFill>
        <p:spPr bwMode="auto">
          <a:xfrm>
            <a:off x="7308304" y="5229200"/>
            <a:ext cx="1428750" cy="13906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PC 14\Desktop\IMG_3337.JPG"/>
          <p:cNvPicPr>
            <a:picLocks noGrp="1" noChangeAspect="1" noChangeArrowheads="1"/>
          </p:cNvPicPr>
          <p:nvPr>
            <p:ph idx="1"/>
          </p:nvPr>
        </p:nvPicPr>
        <p:blipFill>
          <a:blip r:embed="rId2" cstate="print"/>
          <a:srcRect/>
          <a:stretch>
            <a:fillRect/>
          </a:stretch>
        </p:blipFill>
        <p:spPr bwMode="auto">
          <a:xfrm>
            <a:off x="1259632" y="332656"/>
            <a:ext cx="7182059" cy="4039908"/>
          </a:xfrm>
          <a:prstGeom prst="rect">
            <a:avLst/>
          </a:prstGeom>
          <a:noFill/>
        </p:spPr>
      </p:pic>
      <p:sp>
        <p:nvSpPr>
          <p:cNvPr id="5" name="CasellaDiTesto 4"/>
          <p:cNvSpPr txBox="1"/>
          <p:nvPr/>
        </p:nvSpPr>
        <p:spPr>
          <a:xfrm>
            <a:off x="1331640" y="4653136"/>
            <a:ext cx="6624736" cy="1477328"/>
          </a:xfrm>
          <a:prstGeom prst="rect">
            <a:avLst/>
          </a:prstGeom>
          <a:noFill/>
        </p:spPr>
        <p:txBody>
          <a:bodyPr wrap="square" rtlCol="0">
            <a:spAutoFit/>
          </a:bodyPr>
          <a:lstStyle/>
          <a:p>
            <a:r>
              <a:rPr lang="fr-FR" dirty="0" smtClean="0"/>
              <a:t>Ma classe pendant l'Open Day 2017, avec notre professeur de Français et notre Proviseur </a:t>
            </a:r>
          </a:p>
          <a:p>
            <a:endParaRPr lang="fr-FR" dirty="0" smtClean="0"/>
          </a:p>
          <a:p>
            <a:r>
              <a:rPr lang="fr-FR" dirty="0" err="1" smtClean="0"/>
              <a:t>My</a:t>
            </a:r>
            <a:r>
              <a:rPr lang="fr-FR" dirty="0" smtClean="0"/>
              <a:t> class, 3B TUR </a:t>
            </a:r>
            <a:r>
              <a:rPr lang="fr-FR" dirty="0" err="1" smtClean="0"/>
              <a:t>during</a:t>
            </a:r>
            <a:r>
              <a:rPr lang="fr-FR" dirty="0" smtClean="0"/>
              <a:t> the open  </a:t>
            </a:r>
            <a:r>
              <a:rPr lang="fr-FR" dirty="0" err="1" smtClean="0"/>
              <a:t>day</a:t>
            </a:r>
            <a:r>
              <a:rPr lang="fr-FR" dirty="0" smtClean="0"/>
              <a:t> (2017) </a:t>
            </a:r>
            <a:r>
              <a:rPr lang="fr-FR" dirty="0" err="1" smtClean="0"/>
              <a:t>with</a:t>
            </a:r>
            <a:r>
              <a:rPr lang="fr-FR" dirty="0" smtClean="0"/>
              <a:t> </a:t>
            </a:r>
            <a:r>
              <a:rPr lang="fr-FR" dirty="0" err="1" smtClean="0"/>
              <a:t>our</a:t>
            </a:r>
            <a:r>
              <a:rPr lang="fr-FR" dirty="0" smtClean="0"/>
              <a:t> French </a:t>
            </a:r>
            <a:r>
              <a:rPr lang="fr-FR" dirty="0" err="1" smtClean="0"/>
              <a:t>teacher</a:t>
            </a:r>
            <a:r>
              <a:rPr lang="fr-FR" dirty="0" smtClean="0"/>
              <a:t> and </a:t>
            </a:r>
            <a:r>
              <a:rPr lang="fr-FR" dirty="0" err="1" smtClean="0"/>
              <a:t>our</a:t>
            </a:r>
            <a:r>
              <a:rPr lang="fr-FR" dirty="0" smtClean="0"/>
              <a:t> </a:t>
            </a:r>
            <a:r>
              <a:rPr lang="fr-FR" dirty="0" err="1" smtClean="0"/>
              <a:t>Headmaster</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 14\Desktop\IMG_5479.JPG"/>
          <p:cNvPicPr>
            <a:picLocks noGrp="1" noChangeAspect="1" noChangeArrowheads="1"/>
          </p:cNvPicPr>
          <p:nvPr>
            <p:ph idx="1"/>
          </p:nvPr>
        </p:nvPicPr>
        <p:blipFill>
          <a:blip r:embed="rId2" cstate="print"/>
          <a:srcRect/>
          <a:stretch>
            <a:fillRect/>
          </a:stretch>
        </p:blipFill>
        <p:spPr bwMode="auto">
          <a:xfrm>
            <a:off x="285720" y="214290"/>
            <a:ext cx="3566200" cy="4798886"/>
          </a:xfrm>
          <a:prstGeom prst="rect">
            <a:avLst/>
          </a:prstGeom>
          <a:noFill/>
        </p:spPr>
      </p:pic>
      <p:pic>
        <p:nvPicPr>
          <p:cNvPr id="5" name="Picture 3" descr="C:\Users\PC 14\Desktop\IMG_4073.JPG"/>
          <p:cNvPicPr>
            <a:picLocks noChangeAspect="1" noChangeArrowheads="1"/>
          </p:cNvPicPr>
          <p:nvPr/>
        </p:nvPicPr>
        <p:blipFill>
          <a:blip r:embed="rId3" cstate="print"/>
          <a:srcRect/>
          <a:stretch>
            <a:fillRect/>
          </a:stretch>
        </p:blipFill>
        <p:spPr bwMode="auto">
          <a:xfrm>
            <a:off x="4139952" y="1340768"/>
            <a:ext cx="4737010" cy="2664568"/>
          </a:xfrm>
          <a:prstGeom prst="rect">
            <a:avLst/>
          </a:prstGeom>
          <a:noFill/>
        </p:spPr>
      </p:pic>
      <p:sp>
        <p:nvSpPr>
          <p:cNvPr id="6" name="CasellaDiTesto 5"/>
          <p:cNvSpPr txBox="1"/>
          <p:nvPr/>
        </p:nvSpPr>
        <p:spPr>
          <a:xfrm>
            <a:off x="301852" y="4570094"/>
            <a:ext cx="3312368" cy="1477328"/>
          </a:xfrm>
          <a:prstGeom prst="rect">
            <a:avLst/>
          </a:prstGeom>
          <a:noFill/>
        </p:spPr>
        <p:txBody>
          <a:bodyPr wrap="square" rtlCol="0">
            <a:spAutoFit/>
          </a:bodyPr>
          <a:lstStyle/>
          <a:p>
            <a:r>
              <a:rPr lang="fr-FR" dirty="0" smtClean="0"/>
              <a:t>Ma classe pendant l'excursion scolaire à Capri en 2016.</a:t>
            </a:r>
          </a:p>
          <a:p>
            <a:r>
              <a:rPr lang="fr-FR" dirty="0" err="1" smtClean="0"/>
              <a:t>My</a:t>
            </a:r>
            <a:r>
              <a:rPr lang="fr-FR" dirty="0" smtClean="0"/>
              <a:t> class </a:t>
            </a:r>
            <a:r>
              <a:rPr lang="fr-FR" dirty="0" err="1" smtClean="0"/>
              <a:t>during</a:t>
            </a:r>
            <a:r>
              <a:rPr lang="fr-FR" dirty="0" smtClean="0"/>
              <a:t> a </a:t>
            </a:r>
            <a:r>
              <a:rPr lang="fr-FR" dirty="0" err="1" smtClean="0"/>
              <a:t>school</a:t>
            </a:r>
            <a:r>
              <a:rPr lang="fr-FR" dirty="0" smtClean="0"/>
              <a:t> trip to Capri in 2016.</a:t>
            </a:r>
            <a:endParaRPr lang="it-IT" dirty="0"/>
          </a:p>
        </p:txBody>
      </p:sp>
      <p:sp>
        <p:nvSpPr>
          <p:cNvPr id="7" name="CasellaDiTesto 6"/>
          <p:cNvSpPr txBox="1"/>
          <p:nvPr/>
        </p:nvSpPr>
        <p:spPr>
          <a:xfrm>
            <a:off x="4283968" y="4293096"/>
            <a:ext cx="3960440" cy="1754326"/>
          </a:xfrm>
          <a:prstGeom prst="rect">
            <a:avLst/>
          </a:prstGeom>
          <a:noFill/>
        </p:spPr>
        <p:txBody>
          <a:bodyPr wrap="square" rtlCol="0">
            <a:spAutoFit/>
          </a:bodyPr>
          <a:lstStyle/>
          <a:p>
            <a:r>
              <a:rPr lang="fr-FR" dirty="0" smtClean="0"/>
              <a:t>La 3B TUR pendant l'alternance école/travail  </a:t>
            </a:r>
            <a:r>
              <a:rPr lang="fr-FR" smtClean="0"/>
              <a:t>à Noël 2017</a:t>
            </a:r>
            <a:r>
              <a:rPr lang="fr-FR" dirty="0" smtClean="0"/>
              <a:t>.</a:t>
            </a:r>
          </a:p>
          <a:p>
            <a:endParaRPr lang="fr-FR" dirty="0" smtClean="0"/>
          </a:p>
          <a:p>
            <a:r>
              <a:rPr lang="fr-FR" dirty="0" smtClean="0"/>
              <a:t>3B TUR </a:t>
            </a:r>
            <a:r>
              <a:rPr lang="fr-FR" dirty="0" err="1" smtClean="0"/>
              <a:t>during</a:t>
            </a:r>
            <a:r>
              <a:rPr lang="fr-FR" dirty="0" smtClean="0"/>
              <a:t> « </a:t>
            </a:r>
            <a:r>
              <a:rPr lang="fr-FR" dirty="0" err="1" smtClean="0"/>
              <a:t>Alternanza</a:t>
            </a:r>
            <a:r>
              <a:rPr lang="fr-FR" dirty="0" smtClean="0"/>
              <a:t> </a:t>
            </a:r>
            <a:r>
              <a:rPr lang="fr-FR" dirty="0" err="1" smtClean="0"/>
              <a:t>scuola-lavoro</a:t>
            </a:r>
            <a:r>
              <a:rPr lang="fr-FR" dirty="0" smtClean="0"/>
              <a:t> » at Christmas time 2017.</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39750" y="1700213"/>
            <a:ext cx="8135938" cy="2952750"/>
          </a:xfrm>
        </p:spPr>
        <p:txBody>
          <a:bodyPr>
            <a:noAutofit/>
          </a:bodyPr>
          <a:lstStyle/>
          <a:p>
            <a:pPr marL="0" indent="0" algn="ctr">
              <a:buFontTx/>
              <a:buNone/>
              <a:defRPr/>
            </a:pPr>
            <a:r>
              <a:rPr lang="it-IT" sz="3600"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FontTx/>
              <a:buNone/>
              <a:defRPr/>
            </a:pPr>
            <a:r>
              <a:rPr lang="it-IT" sz="3600" dirty="0" smtClean="0">
                <a:latin typeface="+mj-lt"/>
                <a:ea typeface="+mj-ea"/>
                <a:cs typeface="+mj-cs"/>
              </a:rPr>
              <a:t>KA2- Coopération en matière d’innovation et d’</a:t>
            </a:r>
            <a:r>
              <a:rPr lang="it-IT" sz="3600" dirty="0">
                <a:latin typeface="+mj-lt"/>
                <a:ea typeface="+mj-ea"/>
                <a:cs typeface="+mj-cs"/>
              </a:rPr>
              <a:t>é</a:t>
            </a:r>
            <a:r>
              <a:rPr lang="it-IT" sz="3600" dirty="0" smtClean="0">
                <a:latin typeface="+mj-lt"/>
                <a:ea typeface="+mj-ea"/>
                <a:cs typeface="+mj-cs"/>
              </a:rPr>
              <a:t>changes de bonnes pratiques</a:t>
            </a:r>
          </a:p>
          <a:p>
            <a:pPr marL="0" indent="0" algn="ctr">
              <a:buFontTx/>
              <a:buNone/>
              <a:defRPr/>
            </a:pPr>
            <a:endParaRPr lang="it-IT" dirty="0" smtClean="0">
              <a:latin typeface="+mj-lt"/>
              <a:ea typeface="+mj-ea"/>
              <a:cs typeface="+mj-cs"/>
            </a:endParaRPr>
          </a:p>
          <a:p>
            <a:pPr marL="0" indent="0" algn="ctr">
              <a:buFontTx/>
              <a:buNone/>
              <a:defRPr/>
            </a:pPr>
            <a:r>
              <a:rPr lang="it-IT" dirty="0" smtClean="0">
                <a:latin typeface="+mj-lt"/>
                <a:ea typeface="+mj-ea"/>
                <a:cs typeface="+mj-cs"/>
              </a:rPr>
              <a:t>Durée: 3 ans (2016-2019)</a:t>
            </a:r>
          </a:p>
          <a:p>
            <a:pPr marL="0" indent="0" algn="ctr">
              <a:buFontTx/>
              <a:buNone/>
              <a:defRPr/>
            </a:pPr>
            <a:endParaRPr lang="it-IT" dirty="0">
              <a:latin typeface="+mj-lt"/>
              <a:ea typeface="+mj-ea"/>
              <a:cs typeface="+mj-cs"/>
            </a:endParaRPr>
          </a:p>
          <a:p>
            <a:pPr>
              <a:defRPr/>
            </a:pPr>
            <a:endParaRPr lang="it-IT" sz="2400" dirty="0">
              <a:latin typeface="+mj-lt"/>
              <a:ea typeface="+mj-ea"/>
              <a:cs typeface="+mj-cs"/>
            </a:endParaRPr>
          </a:p>
        </p:txBody>
      </p:sp>
      <p:sp>
        <p:nvSpPr>
          <p:cNvPr id="4" name="Rettangolo 3"/>
          <p:cNvSpPr/>
          <p:nvPr/>
        </p:nvSpPr>
        <p:spPr>
          <a:xfrm>
            <a:off x="971550" y="4868863"/>
            <a:ext cx="6913563" cy="1200150"/>
          </a:xfrm>
          <a:prstGeom prst="rect">
            <a:avLst/>
          </a:prstGeom>
        </p:spPr>
        <p:txBody>
          <a:bodyPr>
            <a:spAutoFit/>
          </a:bodyPr>
          <a:lstStyle/>
          <a:p>
            <a:pPr algn="ctr">
              <a:defRPr/>
            </a:pPr>
            <a:r>
              <a:rPr lang="fr-FR" sz="3600" b="1" dirty="0">
                <a:effectLst>
                  <a:outerShdw blurRad="38100" dist="38100" dir="2700000" algn="tl">
                    <a:srgbClr val="000000">
                      <a:alpha val="43137"/>
                    </a:srgbClr>
                  </a:outerShdw>
                </a:effectLst>
              </a:rPr>
              <a:t>Titre du projet</a:t>
            </a:r>
          </a:p>
          <a:p>
            <a:pPr algn="ctr">
              <a:defRPr/>
            </a:pPr>
            <a:r>
              <a:rPr lang="fr-FR" sz="3600" b="1" dirty="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307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115888"/>
            <a:ext cx="10144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76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211960" y="4653136"/>
            <a:ext cx="4392488" cy="1569660"/>
          </a:xfrm>
          <a:prstGeom prst="rect">
            <a:avLst/>
          </a:prstGeom>
          <a:noFill/>
        </p:spPr>
        <p:txBody>
          <a:bodyPr wrap="square" rtlCol="0">
            <a:spAutoFit/>
          </a:bodyPr>
          <a:lstStyle/>
          <a:p>
            <a:r>
              <a:rPr lang="it-IT" sz="4800" dirty="0" smtClean="0">
                <a:solidFill>
                  <a:srgbClr val="3B4A1E"/>
                </a:solidFill>
                <a:latin typeface="Lucida Sans Unicode" pitchFamily="34" charset="0"/>
                <a:cs typeface="Lucida Sans Unicode" pitchFamily="34" charset="0"/>
              </a:rPr>
              <a:t>Ma double vie</a:t>
            </a:r>
          </a:p>
          <a:p>
            <a:r>
              <a:rPr lang="it-IT" sz="4800" dirty="0" smtClean="0">
                <a:solidFill>
                  <a:srgbClr val="3B4A1E"/>
                </a:solidFill>
                <a:latin typeface="Lucida Sans Unicode" pitchFamily="34" charset="0"/>
                <a:cs typeface="Lucida Sans Unicode" pitchFamily="34" charset="0"/>
              </a:rPr>
              <a:t>Ma double life</a:t>
            </a:r>
            <a:endParaRPr lang="it-IT" sz="4800" dirty="0">
              <a:solidFill>
                <a:srgbClr val="3B4A1E"/>
              </a:solidFill>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700808"/>
            <a:ext cx="3888432" cy="4886003"/>
          </a:xfrm>
        </p:spPr>
        <p:txBody>
          <a:bodyPr/>
          <a:lstStyle/>
          <a:p>
            <a:r>
              <a:rPr lang="it-IT" dirty="0" err="1" smtClean="0"/>
              <a:t>Bonjour</a:t>
            </a:r>
            <a:r>
              <a:rPr lang="it-IT" dirty="0" smtClean="0"/>
              <a:t> à tout le monde, je </a:t>
            </a:r>
            <a:r>
              <a:rPr lang="it-IT" dirty="0" err="1" smtClean="0"/>
              <a:t>suis</a:t>
            </a:r>
            <a:r>
              <a:rPr lang="it-IT" dirty="0" smtClean="0"/>
              <a:t> Martina Brunetto et je </a:t>
            </a:r>
            <a:r>
              <a:rPr lang="it-IT" dirty="0" err="1" smtClean="0"/>
              <a:t>suis</a:t>
            </a:r>
            <a:r>
              <a:rPr lang="it-IT" dirty="0" smtClean="0"/>
              <a:t> italo-polonaise.</a:t>
            </a:r>
          </a:p>
          <a:p>
            <a:endParaRPr lang="it-IT" dirty="0" smtClean="0"/>
          </a:p>
          <a:p>
            <a:r>
              <a:rPr lang="en-US" dirty="0"/>
              <a:t>Good morning </a:t>
            </a:r>
            <a:r>
              <a:rPr lang="en-US" dirty="0" smtClean="0"/>
              <a:t>everyone, </a:t>
            </a:r>
            <a:r>
              <a:rPr lang="en-US" dirty="0"/>
              <a:t>I am Martina </a:t>
            </a:r>
            <a:r>
              <a:rPr lang="en-US" dirty="0" err="1"/>
              <a:t>Brunetto</a:t>
            </a:r>
            <a:r>
              <a:rPr lang="en-US" dirty="0"/>
              <a:t> and I am Italian- Polish.</a:t>
            </a:r>
          </a:p>
          <a:p>
            <a:endParaRPr lang="en-US" dirty="0"/>
          </a:p>
        </p:txBody>
      </p:sp>
      <p:sp>
        <p:nvSpPr>
          <p:cNvPr id="2" name="Titolo 1"/>
          <p:cNvSpPr>
            <a:spLocks noGrp="1"/>
          </p:cNvSpPr>
          <p:nvPr>
            <p:ph type="title"/>
          </p:nvPr>
        </p:nvSpPr>
        <p:spPr>
          <a:xfrm rot="21288701">
            <a:off x="646382" y="369758"/>
            <a:ext cx="8229600" cy="1143000"/>
          </a:xfrm>
        </p:spPr>
        <p:txBody>
          <a:bodyPr/>
          <a:lstStyle/>
          <a:p>
            <a:r>
              <a:rPr lang="it-IT" dirty="0" err="1" smtClean="0">
                <a:solidFill>
                  <a:schemeClr val="accent3">
                    <a:lumMod val="50000"/>
                  </a:schemeClr>
                </a:solidFill>
              </a:rPr>
              <a:t>Présentation</a:t>
            </a:r>
            <a:endParaRPr lang="it-IT" dirty="0">
              <a:solidFill>
                <a:schemeClr val="accent3">
                  <a:lumMod val="50000"/>
                </a:schemeClr>
              </a:solidFill>
            </a:endParaRPr>
          </a:p>
        </p:txBody>
      </p:sp>
      <p:pic>
        <p:nvPicPr>
          <p:cNvPr id="4" name="Immagine 3" descr="Poland_240-animated-flag-gifs.gif"/>
          <p:cNvPicPr>
            <a:picLocks noChangeAspect="1"/>
          </p:cNvPicPr>
          <p:nvPr/>
        </p:nvPicPr>
        <p:blipFill>
          <a:blip r:embed="rId2" cstate="print"/>
          <a:stretch>
            <a:fillRect/>
          </a:stretch>
        </p:blipFill>
        <p:spPr>
          <a:xfrm>
            <a:off x="6272808" y="4704606"/>
            <a:ext cx="2871192" cy="2153394"/>
          </a:xfrm>
          <a:prstGeom prst="rect">
            <a:avLst/>
          </a:prstGeom>
        </p:spPr>
      </p:pic>
      <p:pic>
        <p:nvPicPr>
          <p:cNvPr id="5" name="Immagine 4" descr="Italia_gif_animata.gif"/>
          <p:cNvPicPr>
            <a:picLocks noChangeAspect="1"/>
          </p:cNvPicPr>
          <p:nvPr/>
        </p:nvPicPr>
        <p:blipFill>
          <a:blip r:embed="rId3" cstate="print"/>
          <a:stretch>
            <a:fillRect/>
          </a:stretch>
        </p:blipFill>
        <p:spPr>
          <a:xfrm>
            <a:off x="6156176" y="620688"/>
            <a:ext cx="2232248" cy="27903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76425"/>
            <a:ext cx="2088232" cy="3416320"/>
          </a:xfrm>
          <a:prstGeom prst="rect">
            <a:avLst/>
          </a:prstGeom>
          <a:noFill/>
        </p:spPr>
        <p:txBody>
          <a:bodyPr wrap="square" rtlCol="0">
            <a:spAutoFit/>
          </a:bodyPr>
          <a:lstStyle/>
          <a:p>
            <a:r>
              <a:rPr lang="it-IT" dirty="0" smtClean="0"/>
              <a:t>Ma maman </a:t>
            </a:r>
            <a:r>
              <a:rPr lang="it-IT" dirty="0" err="1" smtClean="0"/>
              <a:t>habitait</a:t>
            </a:r>
            <a:r>
              <a:rPr lang="it-IT" dirty="0" smtClean="0"/>
              <a:t> </a:t>
            </a:r>
            <a:r>
              <a:rPr lang="it-IT" dirty="0" err="1" smtClean="0"/>
              <a:t>au</a:t>
            </a:r>
            <a:r>
              <a:rPr lang="it-IT" dirty="0" smtClean="0"/>
              <a:t> Sud de la </a:t>
            </a:r>
            <a:r>
              <a:rPr lang="it-IT" dirty="0" err="1" smtClean="0"/>
              <a:t>Pologne</a:t>
            </a:r>
            <a:r>
              <a:rPr lang="it-IT" dirty="0" smtClean="0"/>
              <a:t>, </a:t>
            </a:r>
            <a:r>
              <a:rPr lang="it-IT" dirty="0" err="1" smtClean="0"/>
              <a:t>wodzisław</a:t>
            </a:r>
            <a:r>
              <a:rPr lang="it-IT" dirty="0" smtClean="0"/>
              <a:t> </a:t>
            </a:r>
            <a:r>
              <a:rPr lang="it-IT" dirty="0" err="1" smtClean="0"/>
              <a:t>śląski</a:t>
            </a:r>
            <a:r>
              <a:rPr lang="it-IT" dirty="0" smtClean="0"/>
              <a:t>, </a:t>
            </a:r>
            <a:r>
              <a:rPr lang="it-IT" dirty="0" err="1" smtClean="0"/>
              <a:t>près</a:t>
            </a:r>
            <a:r>
              <a:rPr lang="it-IT" dirty="0" smtClean="0"/>
              <a:t> de Katowice.</a:t>
            </a:r>
          </a:p>
          <a:p>
            <a:r>
              <a:rPr lang="en-US" dirty="0" smtClean="0"/>
              <a:t>My </a:t>
            </a:r>
            <a:r>
              <a:rPr lang="en-US" dirty="0"/>
              <a:t>mom lived </a:t>
            </a:r>
            <a:r>
              <a:rPr lang="en-US" dirty="0" smtClean="0"/>
              <a:t>in the </a:t>
            </a:r>
            <a:r>
              <a:rPr lang="en-US" dirty="0"/>
              <a:t>south </a:t>
            </a:r>
            <a:r>
              <a:rPr lang="en-US" dirty="0" smtClean="0"/>
              <a:t>of Poland</a:t>
            </a:r>
            <a:r>
              <a:rPr lang="en-US" dirty="0"/>
              <a:t>, </a:t>
            </a:r>
            <a:r>
              <a:rPr lang="en-US" dirty="0" err="1"/>
              <a:t>wodzislaw</a:t>
            </a:r>
            <a:r>
              <a:rPr lang="en-US" dirty="0"/>
              <a:t> </a:t>
            </a:r>
            <a:r>
              <a:rPr lang="en-US" dirty="0" err="1"/>
              <a:t>slaski</a:t>
            </a:r>
            <a:r>
              <a:rPr lang="en-US" dirty="0"/>
              <a:t>, near Katowice. </a:t>
            </a:r>
            <a:endParaRPr lang="it-IT" dirty="0" smtClean="0"/>
          </a:p>
        </p:txBody>
      </p:sp>
      <p:sp>
        <p:nvSpPr>
          <p:cNvPr id="6" name="CasellaDiTesto 5"/>
          <p:cNvSpPr txBox="1"/>
          <p:nvPr/>
        </p:nvSpPr>
        <p:spPr>
          <a:xfrm>
            <a:off x="179512" y="3573016"/>
            <a:ext cx="2160240" cy="2308324"/>
          </a:xfrm>
          <a:prstGeom prst="rect">
            <a:avLst/>
          </a:prstGeom>
          <a:noFill/>
        </p:spPr>
        <p:txBody>
          <a:bodyPr wrap="square" rtlCol="0">
            <a:spAutoFit/>
          </a:bodyPr>
          <a:lstStyle/>
          <a:p>
            <a:r>
              <a:rPr lang="it-IT" dirty="0"/>
              <a:t>L</a:t>
            </a:r>
            <a:r>
              <a:rPr lang="it-IT" dirty="0" smtClean="0"/>
              <a:t>a </a:t>
            </a:r>
            <a:r>
              <a:rPr lang="it-IT" dirty="0" err="1" smtClean="0"/>
              <a:t>famille</a:t>
            </a:r>
            <a:r>
              <a:rPr lang="it-IT" dirty="0" smtClean="0"/>
              <a:t> de ma  </a:t>
            </a:r>
            <a:r>
              <a:rPr lang="it-IT" dirty="0" err="1" smtClean="0"/>
              <a:t>grand-mère</a:t>
            </a:r>
            <a:r>
              <a:rPr lang="it-IT" dirty="0" smtClean="0"/>
              <a:t> </a:t>
            </a:r>
            <a:r>
              <a:rPr lang="it-IT" dirty="0" err="1" smtClean="0"/>
              <a:t>habite</a:t>
            </a:r>
            <a:r>
              <a:rPr lang="it-IT" dirty="0" smtClean="0"/>
              <a:t> </a:t>
            </a:r>
            <a:r>
              <a:rPr lang="it-IT" dirty="0" err="1" smtClean="0"/>
              <a:t>au</a:t>
            </a:r>
            <a:r>
              <a:rPr lang="it-IT" dirty="0" smtClean="0"/>
              <a:t> </a:t>
            </a:r>
            <a:r>
              <a:rPr lang="it-IT" dirty="0" err="1" smtClean="0"/>
              <a:t>Krosno</a:t>
            </a:r>
            <a:r>
              <a:rPr lang="it-IT" dirty="0" smtClean="0"/>
              <a:t>, </a:t>
            </a:r>
            <a:r>
              <a:rPr lang="it-IT" dirty="0" err="1" smtClean="0"/>
              <a:t>Rzeszow</a:t>
            </a:r>
            <a:r>
              <a:rPr lang="it-IT" dirty="0" smtClean="0"/>
              <a:t>.</a:t>
            </a:r>
            <a:r>
              <a:rPr lang="en-US" dirty="0"/>
              <a:t> </a:t>
            </a:r>
            <a:endParaRPr lang="en-US" dirty="0" smtClean="0"/>
          </a:p>
          <a:p>
            <a:r>
              <a:rPr lang="en-US" dirty="0" smtClean="0"/>
              <a:t>My </a:t>
            </a:r>
            <a:r>
              <a:rPr lang="en-US" dirty="0"/>
              <a:t>mother’s family </a:t>
            </a:r>
            <a:r>
              <a:rPr lang="en-US" dirty="0" smtClean="0"/>
              <a:t>lives </a:t>
            </a:r>
            <a:r>
              <a:rPr lang="en-US" dirty="0"/>
              <a:t>in </a:t>
            </a:r>
            <a:r>
              <a:rPr lang="en-US" dirty="0" err="1"/>
              <a:t>Krosno</a:t>
            </a:r>
            <a:r>
              <a:rPr lang="en-US" dirty="0"/>
              <a:t>, Rzeszow.</a:t>
            </a:r>
            <a:endParaRPr lang="it-IT" dirty="0" smtClean="0"/>
          </a:p>
          <a:p>
            <a:endParaRPr lang="it-IT" dirty="0"/>
          </a:p>
        </p:txBody>
      </p:sp>
      <p:pic>
        <p:nvPicPr>
          <p:cNvPr id="7" name="Segnaposto contenuto 8" descr="droga-wojewodzka-933.500.png"/>
          <p:cNvPicPr>
            <a:picLocks noChangeAspect="1"/>
          </p:cNvPicPr>
          <p:nvPr/>
        </p:nvPicPr>
        <p:blipFill>
          <a:blip r:embed="rId2" cstate="print"/>
          <a:stretch>
            <a:fillRect/>
          </a:stretch>
        </p:blipFill>
        <p:spPr>
          <a:xfrm>
            <a:off x="2531773" y="260648"/>
            <a:ext cx="6336705" cy="47525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39942"/>
            <a:ext cx="2520280" cy="5760640"/>
          </a:xfrm>
        </p:spPr>
        <p:txBody>
          <a:bodyPr>
            <a:normAutofit fontScale="85000" lnSpcReduction="10000"/>
          </a:bodyPr>
          <a:lstStyle/>
          <a:p>
            <a:endParaRPr lang="fr-FR" sz="2000" dirty="0" smtClean="0"/>
          </a:p>
          <a:p>
            <a:r>
              <a:rPr lang="fr-FR" sz="2000" dirty="0"/>
              <a:t>A</a:t>
            </a:r>
            <a:r>
              <a:rPr lang="fr-FR" sz="2000" dirty="0" smtClean="0"/>
              <a:t> 18 ans elle est venue en Italie, à </a:t>
            </a:r>
            <a:r>
              <a:rPr lang="fr-FR" sz="2000" dirty="0" err="1" smtClean="0"/>
              <a:t>Battipaglia</a:t>
            </a:r>
            <a:r>
              <a:rPr lang="fr-FR" sz="2000" dirty="0" smtClean="0"/>
              <a:t>, où elle  a trouvé du travail, et a connu mon père.</a:t>
            </a:r>
          </a:p>
          <a:p>
            <a:r>
              <a:rPr lang="en-US" sz="2000" dirty="0"/>
              <a:t>At eighteen years </a:t>
            </a:r>
            <a:r>
              <a:rPr lang="en-US" sz="2000" dirty="0" smtClean="0"/>
              <a:t>old, </a:t>
            </a:r>
            <a:r>
              <a:rPr lang="en-US" sz="2000" dirty="0"/>
              <a:t>she came </a:t>
            </a:r>
            <a:r>
              <a:rPr lang="en-US" sz="2000" dirty="0" smtClean="0"/>
              <a:t>to </a:t>
            </a:r>
            <a:r>
              <a:rPr lang="en-US" sz="2000" dirty="0"/>
              <a:t>Italy, </a:t>
            </a:r>
            <a:r>
              <a:rPr lang="en-US" sz="2000" dirty="0" err="1" smtClean="0"/>
              <a:t>toBattipaglia</a:t>
            </a:r>
            <a:r>
              <a:rPr lang="en-US" sz="2000" dirty="0"/>
              <a:t>, where she found job and </a:t>
            </a:r>
            <a:r>
              <a:rPr lang="en-US" sz="2000" dirty="0" smtClean="0"/>
              <a:t> </a:t>
            </a:r>
            <a:r>
              <a:rPr lang="en-US" sz="2000" dirty="0"/>
              <a:t>met my father .</a:t>
            </a:r>
          </a:p>
          <a:p>
            <a:r>
              <a:rPr lang="fr-FR" sz="2000" dirty="0" smtClean="0"/>
              <a:t>Deux ans après ils se sont mariés et se sont établis </a:t>
            </a:r>
            <a:r>
              <a:rPr lang="fr-FR" sz="2000" dirty="0"/>
              <a:t>à</a:t>
            </a:r>
            <a:r>
              <a:rPr lang="fr-FR" sz="2000" dirty="0" smtClean="0"/>
              <a:t> </a:t>
            </a:r>
            <a:r>
              <a:rPr lang="fr-FR" sz="2000" dirty="0" err="1" smtClean="0"/>
              <a:t>Montecorvino</a:t>
            </a:r>
            <a:r>
              <a:rPr lang="fr-FR" sz="2000" dirty="0" smtClean="0"/>
              <a:t> </a:t>
            </a:r>
            <a:r>
              <a:rPr lang="fr-FR" sz="2000" dirty="0" err="1" smtClean="0"/>
              <a:t>Rovella</a:t>
            </a:r>
            <a:r>
              <a:rPr lang="fr-FR" sz="2000" dirty="0" smtClean="0"/>
              <a:t>.</a:t>
            </a:r>
            <a:r>
              <a:rPr lang="en-US" sz="2000" dirty="0"/>
              <a:t> </a:t>
            </a:r>
            <a:endParaRPr lang="en-US" sz="2000" dirty="0" smtClean="0"/>
          </a:p>
          <a:p>
            <a:r>
              <a:rPr lang="en-US" sz="2000" dirty="0" smtClean="0"/>
              <a:t>Two </a:t>
            </a:r>
            <a:r>
              <a:rPr lang="en-US" sz="2000" dirty="0"/>
              <a:t>years later </a:t>
            </a:r>
            <a:r>
              <a:rPr lang="en-US" sz="2000" dirty="0" smtClean="0"/>
              <a:t>they got </a:t>
            </a:r>
            <a:r>
              <a:rPr lang="en-US" sz="2000" dirty="0"/>
              <a:t>married and they settled in </a:t>
            </a:r>
            <a:r>
              <a:rPr lang="en-US" sz="2000" dirty="0" err="1"/>
              <a:t>Montecorvino</a:t>
            </a:r>
            <a:r>
              <a:rPr lang="en-US" sz="2000" dirty="0"/>
              <a:t> </a:t>
            </a:r>
            <a:r>
              <a:rPr lang="en-US" sz="2000" dirty="0" err="1"/>
              <a:t>Rovella</a:t>
            </a:r>
            <a:r>
              <a:rPr lang="en-US" sz="2000" dirty="0"/>
              <a:t>.</a:t>
            </a:r>
            <a:endParaRPr lang="fr-FR" sz="2000" dirty="0" smtClean="0"/>
          </a:p>
          <a:p>
            <a:endParaRPr lang="it-IT" sz="2000" dirty="0"/>
          </a:p>
        </p:txBody>
      </p:sp>
      <p:pic>
        <p:nvPicPr>
          <p:cNvPr id="4" name="Immagine 3" descr="carte.png"/>
          <p:cNvPicPr>
            <a:picLocks noChangeAspect="1"/>
          </p:cNvPicPr>
          <p:nvPr/>
        </p:nvPicPr>
        <p:blipFill>
          <a:blip r:embed="rId2" cstate="print"/>
          <a:stretch>
            <a:fillRect/>
          </a:stretch>
        </p:blipFill>
        <p:spPr>
          <a:xfrm>
            <a:off x="3357554" y="642918"/>
            <a:ext cx="5427584" cy="43022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052736"/>
            <a:ext cx="7643192" cy="4896544"/>
          </a:xfrm>
        </p:spPr>
        <p:txBody>
          <a:bodyPr>
            <a:normAutofit fontScale="77500" lnSpcReduction="20000"/>
          </a:bodyPr>
          <a:lstStyle/>
          <a:p>
            <a:pPr marL="109728" indent="0">
              <a:buNone/>
            </a:pPr>
            <a:r>
              <a:rPr lang="fr-FR" dirty="0" smtClean="0"/>
              <a:t>Pendant mon enfance ma grand-mère </a:t>
            </a:r>
            <a:r>
              <a:rPr lang="fr-FR" dirty="0" err="1" smtClean="0"/>
              <a:t>Bernatka</a:t>
            </a:r>
            <a:r>
              <a:rPr lang="fr-FR" dirty="0" smtClean="0"/>
              <a:t>, mère de maman m'a aidée à apprendre la langue, en effet mes étés je les  passais en Pologne, soit pour connaître le pays d'origine, soit pour apprendre la langue. Les élèves d'école de ma grand-mère m'ont beaucoup aidée pendant les années. Maintenant je connais assez bien la langue, même si je n'ai pas encore appris à écrire en polonais.</a:t>
            </a:r>
          </a:p>
          <a:p>
            <a:pPr marL="109728" indent="0">
              <a:buNone/>
            </a:pPr>
            <a:endParaRPr lang="fr-FR" dirty="0" smtClean="0"/>
          </a:p>
          <a:p>
            <a:pPr marL="109728" indent="0">
              <a:buNone/>
            </a:pPr>
            <a:r>
              <a:rPr lang="fr-FR" sz="5200" dirty="0" err="1" smtClean="0">
                <a:latin typeface="+mj-lt"/>
              </a:rPr>
              <a:t>My</a:t>
            </a:r>
            <a:r>
              <a:rPr lang="fr-FR" sz="5200" dirty="0" smtClean="0">
                <a:latin typeface="+mj-lt"/>
              </a:rPr>
              <a:t> </a:t>
            </a:r>
            <a:r>
              <a:rPr lang="it-IT" sz="5200" dirty="0" smtClean="0">
                <a:latin typeface="+mj-lt"/>
              </a:rPr>
              <a:t>life</a:t>
            </a:r>
            <a:endParaRPr lang="en-US" sz="5200" dirty="0">
              <a:latin typeface="+mj-lt"/>
            </a:endParaRPr>
          </a:p>
          <a:p>
            <a:pPr marL="109728" indent="0">
              <a:buNone/>
            </a:pPr>
            <a:r>
              <a:rPr lang="en-US" dirty="0"/>
              <a:t>During my childhood, I used to spent my summers  in Poland to know my original country and to learn the </a:t>
            </a:r>
            <a:r>
              <a:rPr lang="en-US" dirty="0" smtClean="0"/>
              <a:t>language, </a:t>
            </a:r>
            <a:r>
              <a:rPr lang="en-US" dirty="0"/>
              <a:t>so my grandmother, my mother’s  mom, helped me to learn the language.  The students of the school, where my grandmother taught, also  helped me a lot.  At the moment,  I speak Polish very well, but  I haven’t learnt to write it yet. </a:t>
            </a:r>
          </a:p>
          <a:p>
            <a:pPr marL="109728" indent="0">
              <a:buNone/>
            </a:pPr>
            <a:endParaRPr lang="en-US" dirty="0"/>
          </a:p>
          <a:p>
            <a:pPr marL="109728" indent="0">
              <a:buNone/>
            </a:pPr>
            <a:endParaRPr lang="it-IT" dirty="0"/>
          </a:p>
        </p:txBody>
      </p:sp>
      <p:sp>
        <p:nvSpPr>
          <p:cNvPr id="2" name="Titolo 1"/>
          <p:cNvSpPr>
            <a:spLocks noGrp="1"/>
          </p:cNvSpPr>
          <p:nvPr>
            <p:ph type="title"/>
          </p:nvPr>
        </p:nvSpPr>
        <p:spPr>
          <a:xfrm>
            <a:off x="539552" y="31514"/>
            <a:ext cx="8229600" cy="1143000"/>
          </a:xfrm>
        </p:spPr>
        <p:txBody>
          <a:bodyPr/>
          <a:lstStyle/>
          <a:p>
            <a:r>
              <a:rPr lang="it-IT" dirty="0" smtClean="0"/>
              <a:t>Ma vie</a:t>
            </a:r>
            <a:endParaRPr lang="it-IT" dirty="0"/>
          </a:p>
        </p:txBody>
      </p:sp>
      <p:pic>
        <p:nvPicPr>
          <p:cNvPr id="4" name="Picture 2" descr="Immagine correlata"/>
          <p:cNvPicPr>
            <a:picLocks noChangeAspect="1" noChangeArrowheads="1" noCrop="1"/>
          </p:cNvPicPr>
          <p:nvPr/>
        </p:nvPicPr>
        <p:blipFill>
          <a:blip r:embed="rId2" cstate="print"/>
          <a:srcRect/>
          <a:stretch>
            <a:fillRect/>
          </a:stretch>
        </p:blipFill>
        <p:spPr bwMode="auto">
          <a:xfrm rot="1523808">
            <a:off x="5652120" y="476672"/>
            <a:ext cx="2777318" cy="7920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484784"/>
            <a:ext cx="8229600" cy="5030019"/>
          </a:xfrm>
        </p:spPr>
        <p:txBody>
          <a:bodyPr>
            <a:normAutofit fontScale="85000" lnSpcReduction="10000"/>
          </a:bodyPr>
          <a:lstStyle/>
          <a:p>
            <a:r>
              <a:rPr lang="fr-FR" dirty="0" smtClean="0"/>
              <a:t>Depuis mon enfance j'ai toujours eu cette 'double‘ vie, alors que j’étais en Italie avec mes grands-parents et mes parents, tout à coup je me retrouvais en Pologne, et c'était une chose assez étrange, parce que je voyageais toujours </a:t>
            </a:r>
            <a:r>
              <a:rPr lang="fr-FR" dirty="0"/>
              <a:t>toute seule, </a:t>
            </a:r>
            <a:r>
              <a:rPr lang="fr-FR" dirty="0" smtClean="0"/>
              <a:t>je ne comprenais rien, mais la situation me plaisait.</a:t>
            </a:r>
            <a:r>
              <a:rPr lang="en-US" dirty="0"/>
              <a:t> </a:t>
            </a:r>
            <a:endParaRPr lang="en-US" dirty="0" smtClean="0"/>
          </a:p>
          <a:p>
            <a:pPr marL="109728" indent="0">
              <a:buNone/>
            </a:pPr>
            <a:r>
              <a:rPr lang="en-US" sz="3800" dirty="0" smtClean="0">
                <a:effectLst>
                  <a:outerShdw blurRad="38100" dist="38100" dir="2700000" algn="tl">
                    <a:srgbClr val="000000">
                      <a:alpha val="43137"/>
                    </a:srgbClr>
                  </a:outerShdw>
                </a:effectLst>
              </a:rPr>
              <a:t>My Travels</a:t>
            </a:r>
            <a:endParaRPr lang="en-US" sz="3800" dirty="0">
              <a:effectLst>
                <a:outerShdw blurRad="38100" dist="38100" dir="2700000" algn="tl">
                  <a:srgbClr val="000000">
                    <a:alpha val="43137"/>
                  </a:srgbClr>
                </a:outerShdw>
              </a:effectLst>
            </a:endParaRPr>
          </a:p>
          <a:p>
            <a:r>
              <a:rPr lang="en-US" dirty="0"/>
              <a:t>Since  my childhood, I have always had this “double life”, although I have been living  in Italy with my grandparents and my parents,   I have often gone  back to Poland. I enjoyed these trips, but I had some problems </a:t>
            </a:r>
            <a:r>
              <a:rPr lang="en-US" dirty="0" smtClean="0"/>
              <a:t>connected  </a:t>
            </a:r>
            <a:r>
              <a:rPr lang="en-US" dirty="0"/>
              <a:t>with the </a:t>
            </a:r>
            <a:r>
              <a:rPr lang="en-US" dirty="0" smtClean="0"/>
              <a:t>language. As </a:t>
            </a:r>
            <a:r>
              <a:rPr lang="en-US" dirty="0"/>
              <a:t>I always travelled </a:t>
            </a:r>
            <a:r>
              <a:rPr lang="en-US" dirty="0" smtClean="0"/>
              <a:t>alone,  </a:t>
            </a:r>
            <a:r>
              <a:rPr lang="en-US" dirty="0"/>
              <a:t>I didn’t understand  </a:t>
            </a:r>
            <a:r>
              <a:rPr lang="en-US" dirty="0" smtClean="0"/>
              <a:t>much, </a:t>
            </a:r>
            <a:r>
              <a:rPr lang="en-US" dirty="0" err="1" smtClean="0"/>
              <a:t>neverthless</a:t>
            </a:r>
            <a:r>
              <a:rPr lang="en-US" dirty="0" smtClean="0"/>
              <a:t>  </a:t>
            </a:r>
            <a:r>
              <a:rPr lang="en-US" dirty="0"/>
              <a:t>I liked </a:t>
            </a:r>
            <a:r>
              <a:rPr lang="en-US" dirty="0" smtClean="0"/>
              <a:t>to go there . </a:t>
            </a:r>
            <a:endParaRPr lang="fr-FR" dirty="0" smtClean="0"/>
          </a:p>
          <a:p>
            <a:endParaRPr lang="it-IT" dirty="0"/>
          </a:p>
        </p:txBody>
      </p:sp>
      <p:sp>
        <p:nvSpPr>
          <p:cNvPr id="2" name="Titolo 1"/>
          <p:cNvSpPr>
            <a:spLocks noGrp="1"/>
          </p:cNvSpPr>
          <p:nvPr>
            <p:ph type="title"/>
          </p:nvPr>
        </p:nvSpPr>
        <p:spPr>
          <a:xfrm>
            <a:off x="323528" y="472634"/>
            <a:ext cx="8229600" cy="1143000"/>
          </a:xfrm>
        </p:spPr>
        <p:txBody>
          <a:bodyPr>
            <a:normAutofit/>
          </a:bodyPr>
          <a:lstStyle/>
          <a:p>
            <a:r>
              <a:rPr lang="it-IT" sz="4000" dirty="0" err="1" smtClean="0"/>
              <a:t>Mes</a:t>
            </a:r>
            <a:r>
              <a:rPr lang="it-IT" sz="4000" dirty="0" smtClean="0"/>
              <a:t> </a:t>
            </a:r>
            <a:r>
              <a:rPr lang="it-IT" sz="4000" dirty="0" err="1" smtClean="0"/>
              <a:t>voyages</a:t>
            </a:r>
            <a:endParaRPr lang="it-IT" sz="4000" dirty="0"/>
          </a:p>
        </p:txBody>
      </p:sp>
      <p:pic>
        <p:nvPicPr>
          <p:cNvPr id="4" name="Picture 2" descr="Risultati immagini per aereo gif"/>
          <p:cNvPicPr>
            <a:picLocks noChangeAspect="1" noChangeArrowheads="1" noCrop="1"/>
          </p:cNvPicPr>
          <p:nvPr/>
        </p:nvPicPr>
        <p:blipFill>
          <a:blip r:embed="rId2" cstate="print"/>
          <a:srcRect/>
          <a:stretch>
            <a:fillRect/>
          </a:stretch>
        </p:blipFill>
        <p:spPr bwMode="auto">
          <a:xfrm>
            <a:off x="6516216" y="332657"/>
            <a:ext cx="1800199" cy="11398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96752"/>
            <a:ext cx="6840760" cy="4539960"/>
          </a:xfrm>
        </p:spPr>
        <p:txBody>
          <a:bodyPr>
            <a:normAutofit fontScale="62500" lnSpcReduction="20000"/>
          </a:bodyPr>
          <a:lstStyle/>
          <a:p>
            <a:r>
              <a:rPr lang="fr-FR" dirty="0" smtClean="0"/>
              <a:t>Ayant moitié de la famille de l'autre côté de l‘Europe, j'ai toujours eu un rapport meilleur avec mes parents Italiens en effet chaque fois que je vais en Pologne, ils sont toujours très proches.</a:t>
            </a:r>
            <a:br>
              <a:rPr lang="fr-FR" dirty="0" smtClean="0"/>
            </a:br>
            <a:r>
              <a:rPr lang="fr-FR" dirty="0" smtClean="0"/>
              <a:t>Mon grand-père, dès qu'il a su que cet été mes </a:t>
            </a:r>
            <a:r>
              <a:rPr lang="fr-FR" dirty="0"/>
              <a:t>grands-parents de la Pologne </a:t>
            </a:r>
            <a:r>
              <a:rPr lang="fr-FR" dirty="0" smtClean="0"/>
              <a:t>seraient venus, il s'est préoccupé à tel point qu’il m’a demandé: « Martina, mais maintenant que les autres grands-parents viennent, tu nous aimeras encore? »</a:t>
            </a:r>
          </a:p>
          <a:p>
            <a:endParaRPr lang="fr-FR" dirty="0" smtClean="0"/>
          </a:p>
          <a:p>
            <a:pPr marL="109728" indent="0">
              <a:buNone/>
            </a:pPr>
            <a:r>
              <a:rPr lang="en-US" sz="5100" dirty="0" smtClean="0">
                <a:effectLst>
                  <a:outerShdw blurRad="38100" dist="38100" dir="2700000" algn="tl">
                    <a:srgbClr val="000000">
                      <a:alpha val="43137"/>
                    </a:srgbClr>
                  </a:outerShdw>
                </a:effectLst>
              </a:rPr>
              <a:t>My Family</a:t>
            </a:r>
            <a:endParaRPr lang="en-US" sz="5100" dirty="0">
              <a:effectLst>
                <a:outerShdw blurRad="38100" dist="38100" dir="2700000" algn="tl">
                  <a:srgbClr val="000000">
                    <a:alpha val="43137"/>
                  </a:srgbClr>
                </a:outerShdw>
              </a:effectLst>
            </a:endParaRPr>
          </a:p>
          <a:p>
            <a:r>
              <a:rPr lang="en-US" dirty="0"/>
              <a:t>Having a part of my family on the other side of Europe, I  have  always had better relationships  with my Italian relatives, even if  every time that  I go to Poland, they are very kind  to me. When my Italian  grandfather  knew that my Polish grandparents would have come to Italy, he worried so much that he asked me: “Martina, now that they are  arriving  here, will you still love us?” </a:t>
            </a:r>
            <a:endParaRPr lang="fr-FR" dirty="0" smtClean="0"/>
          </a:p>
          <a:p>
            <a:endParaRPr lang="it-IT" dirty="0"/>
          </a:p>
        </p:txBody>
      </p:sp>
      <p:sp>
        <p:nvSpPr>
          <p:cNvPr id="2" name="Titolo 1"/>
          <p:cNvSpPr>
            <a:spLocks noGrp="1"/>
          </p:cNvSpPr>
          <p:nvPr>
            <p:ph type="title"/>
          </p:nvPr>
        </p:nvSpPr>
        <p:spPr>
          <a:xfrm>
            <a:off x="395536" y="4337"/>
            <a:ext cx="8229600" cy="1143000"/>
          </a:xfrm>
        </p:spPr>
        <p:txBody>
          <a:bodyPr/>
          <a:lstStyle/>
          <a:p>
            <a:r>
              <a:rPr lang="it-IT" dirty="0" smtClean="0"/>
              <a:t>Ma </a:t>
            </a:r>
            <a:r>
              <a:rPr lang="it-IT" dirty="0" err="1" smtClean="0"/>
              <a:t>famille</a:t>
            </a:r>
            <a:endParaRPr lang="it-IT" dirty="0"/>
          </a:p>
        </p:txBody>
      </p:sp>
      <p:pic>
        <p:nvPicPr>
          <p:cNvPr id="4" name="Picture 2" descr="Risultati immagini per famiglia gif animata"/>
          <p:cNvPicPr>
            <a:picLocks noChangeAspect="1" noChangeArrowheads="1" noCrop="1"/>
          </p:cNvPicPr>
          <p:nvPr/>
        </p:nvPicPr>
        <p:blipFill>
          <a:blip r:embed="rId2" cstate="print"/>
          <a:srcRect/>
          <a:stretch>
            <a:fillRect/>
          </a:stretch>
        </p:blipFill>
        <p:spPr bwMode="auto">
          <a:xfrm>
            <a:off x="6588224" y="136908"/>
            <a:ext cx="2088232" cy="13234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825</Words>
  <Application>Microsoft Office PowerPoint</Application>
  <PresentationFormat>Presentazione su schermo (4:3)</PresentationFormat>
  <Paragraphs>65</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Viale</vt:lpstr>
      <vt:lpstr>a.s. 2016-2017</vt:lpstr>
      <vt:lpstr>Presentazione standard di PowerPoint</vt:lpstr>
      <vt:lpstr>Presentazione standard di PowerPoint</vt:lpstr>
      <vt:lpstr>Présentation</vt:lpstr>
      <vt:lpstr>Presentazione standard di PowerPoint</vt:lpstr>
      <vt:lpstr>Presentazione standard di PowerPoint</vt:lpstr>
      <vt:lpstr>Ma vie</vt:lpstr>
      <vt:lpstr>Mes voyages</vt:lpstr>
      <vt:lpstr>Ma famille</vt:lpstr>
      <vt:lpstr>Au collège</vt:lpstr>
      <vt:lpstr>Au lycée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dc:title>
  <dc:creator>GIUSY</dc:creator>
  <cp:lastModifiedBy>Anna</cp:lastModifiedBy>
  <cp:revision>74</cp:revision>
  <dcterms:created xsi:type="dcterms:W3CDTF">2017-07-18T10:34:13Z</dcterms:created>
  <dcterms:modified xsi:type="dcterms:W3CDTF">2019-10-08T15:47:14Z</dcterms:modified>
</cp:coreProperties>
</file>