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9" r:id="rId7"/>
    <p:sldId id="260" r:id="rId8"/>
    <p:sldId id="261" r:id="rId9"/>
    <p:sldId id="267" r:id="rId10"/>
    <p:sldId id="268" r:id="rId11"/>
    <p:sldId id="271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>
        <p:scale>
          <a:sx n="72" d="100"/>
          <a:sy n="72" d="100"/>
        </p:scale>
        <p:origin x="-96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6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0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3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6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0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0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9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7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5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6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5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8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3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33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39EB0-F6BC-4B6E-971D-7FD5197A1D9F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9731BE-B664-458D-B2EF-BD29ADCB4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90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1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8393" y="370335"/>
            <a:ext cx="8994700" cy="1960742"/>
          </a:xfrm>
        </p:spPr>
        <p:txBody>
          <a:bodyPr>
            <a:normAutofit/>
          </a:bodyPr>
          <a:lstStyle/>
          <a:p>
            <a:r>
              <a:rPr lang="fr-FR" sz="1800" dirty="0"/>
              <a:t>Le Centre Historique de Florence peut être perçu comme un centre d'importance sociale et urbaine singulière, </a:t>
            </a:r>
            <a:r>
              <a:rPr lang="fr-FR" sz="1800" dirty="0" smtClean="0"/>
              <a:t>résultat </a:t>
            </a:r>
            <a:r>
              <a:rPr lang="fr-FR" sz="1800" dirty="0"/>
              <a:t>d'une créativité persistante et durable qu'il intéresse musées, églises, immeubles et </a:t>
            </a:r>
            <a:r>
              <a:rPr lang="fr-FR" sz="1800" dirty="0" smtClean="0"/>
              <a:t>œuvres </a:t>
            </a:r>
            <a:r>
              <a:rPr lang="fr-FR" sz="1800" dirty="0"/>
              <a:t>d'art </a:t>
            </a:r>
            <a:r>
              <a:rPr lang="fr-FR" sz="1800" dirty="0" smtClean="0"/>
              <a:t>de la valeur incommensurable</a:t>
            </a:r>
            <a:r>
              <a:rPr lang="fr-FR" sz="1800" dirty="0"/>
              <a:t>.</a:t>
            </a:r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43" y="2053282"/>
            <a:ext cx="4368561" cy="339305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910">
            <a:off x="396350" y="2137893"/>
            <a:ext cx="3805170" cy="24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09221" y="1602174"/>
            <a:ext cx="10573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smtClean="0"/>
              <a:t>Friedrich </a:t>
            </a:r>
            <a:r>
              <a:rPr lang="fr-FR" dirty="0"/>
              <a:t>Nietzsche.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5443470" y="10459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"Si je devais chercher un mot qu'il remplace "musique" je pourrais penser à Venise" seulement.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07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gallery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VENISE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Venise est </a:t>
            </a:r>
            <a:r>
              <a:rPr lang="fr-FR" dirty="0"/>
              <a:t>un </a:t>
            </a:r>
            <a:r>
              <a:rPr lang="fr-FR" dirty="0" smtClean="0"/>
              <a:t>chef-d'œuvre </a:t>
            </a:r>
            <a:r>
              <a:rPr lang="fr-FR" dirty="0"/>
              <a:t>du génie humain créateur</a:t>
            </a:r>
            <a:r>
              <a:rPr lang="fr-FR" dirty="0" smtClean="0"/>
              <a:t>.</a:t>
            </a:r>
          </a:p>
          <a:p>
            <a:r>
              <a:rPr lang="fr-FR" dirty="0" smtClean="0"/>
              <a:t>C’est un </a:t>
            </a:r>
            <a:r>
              <a:rPr lang="fr-FR" dirty="0"/>
              <a:t>exemple exceptionnel </a:t>
            </a:r>
            <a:r>
              <a:rPr lang="fr-FR" dirty="0" smtClean="0"/>
              <a:t>de </a:t>
            </a:r>
            <a:r>
              <a:rPr lang="fr-FR" dirty="0"/>
              <a:t>construction et de complexe architectural, technologique et </a:t>
            </a:r>
            <a:r>
              <a:rPr lang="fr-FR" dirty="0" smtClean="0"/>
              <a:t>paysager comme témoignage </a:t>
            </a:r>
            <a:r>
              <a:rPr lang="fr-FR" dirty="0"/>
              <a:t>d'importantes étapes de l'histoire humaine.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7" y="259557"/>
            <a:ext cx="714375" cy="11906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56" y="669925"/>
            <a:ext cx="1190625" cy="600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42" y="4273929"/>
            <a:ext cx="7009058" cy="24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0365" y="2559834"/>
            <a:ext cx="8596668" cy="3880773"/>
          </a:xfrm>
        </p:spPr>
        <p:txBody>
          <a:bodyPr/>
          <a:lstStyle/>
          <a:p>
            <a:r>
              <a:rPr lang="fr-FR" dirty="0"/>
              <a:t>Venise possède une série </a:t>
            </a:r>
            <a:r>
              <a:rPr lang="fr-FR" dirty="0" smtClean="0"/>
              <a:t>incomparable </a:t>
            </a:r>
            <a:r>
              <a:rPr lang="fr-FR" dirty="0"/>
              <a:t>de complexes architecturaux qui rappellent l'apogée de la splendeur de la </a:t>
            </a:r>
            <a:r>
              <a:rPr lang="fr-FR" dirty="0" smtClean="0"/>
              <a:t>République, des </a:t>
            </a:r>
            <a:r>
              <a:rPr lang="fr-FR" dirty="0"/>
              <a:t>grands monuments comme Place Saint Marco et </a:t>
            </a:r>
            <a:r>
              <a:rPr lang="fr-FR" dirty="0" smtClean="0"/>
              <a:t>la Piazza, </a:t>
            </a:r>
            <a:r>
              <a:rPr lang="fr-FR" dirty="0"/>
              <a:t>la Basilique, </a:t>
            </a:r>
            <a:r>
              <a:rPr lang="fr-FR" dirty="0" smtClean="0"/>
              <a:t>le Palais </a:t>
            </a:r>
            <a:r>
              <a:rPr lang="fr-FR" dirty="0"/>
              <a:t>Ducal, la Bibliothèque </a:t>
            </a:r>
            <a:r>
              <a:rPr lang="fr-FR" dirty="0" err="1"/>
              <a:t>Marciana</a:t>
            </a:r>
            <a:r>
              <a:rPr lang="fr-FR" dirty="0"/>
              <a:t>, le Musée Courir, les Procuratie Vieilles, </a:t>
            </a:r>
            <a:r>
              <a:rPr lang="fr-FR" dirty="0" smtClean="0"/>
              <a:t>et des  </a:t>
            </a:r>
            <a:r>
              <a:rPr lang="fr-FR" dirty="0"/>
              <a:t>résidences </a:t>
            </a:r>
            <a:r>
              <a:rPr lang="fr-FR" dirty="0" smtClean="0"/>
              <a:t>plus </a:t>
            </a:r>
            <a:r>
              <a:rPr lang="fr-FR" dirty="0" smtClean="0"/>
              <a:t>réservés </a:t>
            </a:r>
            <a:r>
              <a:rPr lang="fr-FR" dirty="0"/>
              <a:t>dans les </a:t>
            </a:r>
            <a:r>
              <a:rPr lang="fr-FR" dirty="0" smtClean="0"/>
              <a:t>cours </a:t>
            </a:r>
            <a:r>
              <a:rPr lang="fr-FR" dirty="0"/>
              <a:t>et dans les champs </a:t>
            </a:r>
            <a:r>
              <a:rPr lang="fr-FR" dirty="0" smtClean="0"/>
              <a:t>et dans six quartiers.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16" y="379183"/>
            <a:ext cx="2712955" cy="1987468"/>
          </a:xfrm>
          <a:prstGeom prst="rect">
            <a:avLst/>
          </a:prstGeom>
        </p:spPr>
      </p:pic>
      <p:cxnSp>
        <p:nvCxnSpPr>
          <p:cNvPr id="8" name="Connettore 7 7"/>
          <p:cNvCxnSpPr/>
          <p:nvPr/>
        </p:nvCxnSpPr>
        <p:spPr>
          <a:xfrm>
            <a:off x="3859272" y="1061606"/>
            <a:ext cx="1099097" cy="87360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7 11"/>
          <p:cNvCxnSpPr/>
          <p:nvPr/>
        </p:nvCxnSpPr>
        <p:spPr>
          <a:xfrm>
            <a:off x="3859271" y="4971244"/>
            <a:ext cx="824296" cy="824249"/>
          </a:xfrm>
          <a:prstGeom prst="curvedConnector3">
            <a:avLst>
              <a:gd name="adj1" fmla="val 40626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7 16"/>
          <p:cNvCxnSpPr/>
          <p:nvPr/>
        </p:nvCxnSpPr>
        <p:spPr>
          <a:xfrm rot="10800000" flipV="1">
            <a:off x="5499280" y="5383368"/>
            <a:ext cx="891686" cy="8913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Immagin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60" y="4615839"/>
            <a:ext cx="2694666" cy="2017951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966" y="4501911"/>
            <a:ext cx="2908044" cy="1938696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4842459" y="1749774"/>
            <a:ext cx="288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92D050"/>
                </a:solidFill>
              </a:rPr>
              <a:t>Bibliothèque</a:t>
            </a:r>
            <a:r>
              <a:rPr lang="it-IT" dirty="0">
                <a:solidFill>
                  <a:srgbClr val="92D050"/>
                </a:solidFill>
              </a:rPr>
              <a:t> Marciana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271419" y="5748718"/>
            <a:ext cx="160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92D050"/>
                </a:solidFill>
              </a:rPr>
              <a:t>la </a:t>
            </a:r>
            <a:r>
              <a:rPr lang="it-IT" dirty="0" err="1">
                <a:solidFill>
                  <a:srgbClr val="92D050"/>
                </a:solidFill>
              </a:rPr>
              <a:t>Basilique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271419" y="6230563"/>
            <a:ext cx="211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92D050"/>
                </a:solidFill>
              </a:rPr>
              <a:t>Palais</a:t>
            </a:r>
            <a:r>
              <a:rPr lang="it-IT" dirty="0" smtClean="0">
                <a:solidFill>
                  <a:srgbClr val="92D050"/>
                </a:solidFill>
              </a:rPr>
              <a:t>  </a:t>
            </a:r>
            <a:r>
              <a:rPr lang="it-IT" dirty="0" err="1">
                <a:solidFill>
                  <a:srgbClr val="92D050"/>
                </a:solidFill>
              </a:rPr>
              <a:t>Ducal</a:t>
            </a:r>
            <a:endParaRPr lang="it-IT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gallery dir="l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 la lagune de Venise </a:t>
            </a:r>
            <a:r>
              <a:rPr lang="fr-FR" dirty="0" smtClean="0"/>
              <a:t>font partie deux centres habités Murano et </a:t>
            </a:r>
            <a:r>
              <a:rPr lang="fr-FR" dirty="0" err="1"/>
              <a:t>Burano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Murano est </a:t>
            </a:r>
            <a:r>
              <a:rPr lang="fr-FR" dirty="0"/>
              <a:t>composé de 7 </a:t>
            </a:r>
            <a:r>
              <a:rPr lang="fr-FR" dirty="0" smtClean="0"/>
              <a:t>îles, </a:t>
            </a:r>
            <a:r>
              <a:rPr lang="fr-FR" dirty="0" smtClean="0"/>
              <a:t>célèbres </a:t>
            </a:r>
            <a:r>
              <a:rPr lang="fr-FR" dirty="0"/>
              <a:t>pour le </a:t>
            </a:r>
            <a:r>
              <a:rPr lang="fr-FR" dirty="0" smtClean="0"/>
              <a:t>verre</a:t>
            </a:r>
          </a:p>
          <a:p>
            <a:r>
              <a:rPr lang="fr-FR" dirty="0" err="1" smtClean="0"/>
              <a:t>Burano</a:t>
            </a:r>
            <a:r>
              <a:rPr lang="fr-FR" dirty="0" smtClean="0"/>
              <a:t> composé </a:t>
            </a:r>
            <a:r>
              <a:rPr lang="fr-FR" dirty="0"/>
              <a:t>de </a:t>
            </a:r>
            <a:r>
              <a:rPr lang="fr-FR" dirty="0" smtClean="0"/>
              <a:t>4 Îles</a:t>
            </a:r>
            <a:r>
              <a:rPr lang="fr-FR" smtClean="0"/>
              <a:t>, </a:t>
            </a:r>
            <a:r>
              <a:rPr lang="fr-FR" smtClean="0"/>
              <a:t>célèbres  </a:t>
            </a:r>
            <a:r>
              <a:rPr lang="fr-FR" dirty="0" smtClean="0"/>
              <a:t>pour la </a:t>
            </a:r>
            <a:r>
              <a:rPr lang="fr-FR" dirty="0"/>
              <a:t>dentelle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07" y="309109"/>
            <a:ext cx="3212870" cy="1603387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3760631" y="1110802"/>
            <a:ext cx="2962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132" y="309108"/>
            <a:ext cx="3212870" cy="16033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07" y="4382032"/>
            <a:ext cx="3090940" cy="2060627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3638281" y="5412345"/>
            <a:ext cx="3206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916" y="4454805"/>
            <a:ext cx="3414086" cy="191508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645070" y="802089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</a:rPr>
              <a:t>Murano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134118" y="5043013"/>
            <a:ext cx="114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134118" y="5129010"/>
            <a:ext cx="13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92D050"/>
                </a:solidFill>
              </a:rPr>
              <a:t>Burano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63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it-IT" sz="6600" dirty="0" smtClean="0"/>
              <a:t>LA RENAISSANCE</a:t>
            </a:r>
            <a:endParaRPr lang="it-IT" sz="6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ctr"/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5768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dirty="0"/>
              <a:t>QU'EST-CE QUE </a:t>
            </a:r>
            <a:r>
              <a:rPr lang="fr-FR" dirty="0" smtClean="0"/>
              <a:t>LA </a:t>
            </a:r>
            <a:r>
              <a:rPr lang="fr-FR" dirty="0"/>
              <a:t>RENAISSANCE?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D’habitude, quand on parle </a:t>
            </a:r>
            <a:r>
              <a:rPr lang="fr-FR" dirty="0"/>
              <a:t>de l'Italie, </a:t>
            </a:r>
            <a:r>
              <a:rPr lang="fr-FR" dirty="0" smtClean="0"/>
              <a:t>on évoque une </a:t>
            </a:r>
            <a:r>
              <a:rPr lang="fr-FR" dirty="0"/>
              <a:t>période historique bien précise dans </a:t>
            </a:r>
            <a:r>
              <a:rPr lang="fr-FR" dirty="0" smtClean="0"/>
              <a:t>laquelle </a:t>
            </a:r>
            <a:r>
              <a:rPr lang="fr-FR" dirty="0"/>
              <a:t>l'Italie </a:t>
            </a:r>
            <a:r>
              <a:rPr lang="fr-FR" dirty="0" smtClean="0"/>
              <a:t>était au </a:t>
            </a:r>
            <a:r>
              <a:rPr lang="fr-FR" dirty="0"/>
              <a:t>centre du </a:t>
            </a:r>
            <a:r>
              <a:rPr lang="fr-FR" dirty="0" smtClean="0"/>
              <a:t>monde: </a:t>
            </a:r>
            <a:r>
              <a:rPr lang="fr-FR" dirty="0"/>
              <a:t>l</a:t>
            </a:r>
            <a:r>
              <a:rPr lang="fr-FR" dirty="0" smtClean="0"/>
              <a:t>a Renaissance.</a:t>
            </a:r>
          </a:p>
          <a:p>
            <a:pPr lvl="1"/>
            <a:r>
              <a:rPr lang="fr-FR" sz="1800" dirty="0" smtClean="0"/>
              <a:t>La Renaissance est </a:t>
            </a:r>
            <a:r>
              <a:rPr lang="fr-FR" sz="1800" dirty="0"/>
              <a:t>une période historique qui se développa </a:t>
            </a:r>
            <a:r>
              <a:rPr lang="fr-FR" sz="1800" dirty="0" smtClean="0"/>
              <a:t>en Italie </a:t>
            </a:r>
            <a:r>
              <a:rPr lang="fr-FR" sz="1800" dirty="0" smtClean="0"/>
              <a:t>aux alentours </a:t>
            </a:r>
            <a:r>
              <a:rPr lang="fr-FR" sz="1800" dirty="0" smtClean="0"/>
              <a:t>de 1490.</a:t>
            </a:r>
            <a:endParaRPr lang="fr-FR" sz="1800" dirty="0" smtClean="0"/>
          </a:p>
          <a:p>
            <a:pPr lvl="1"/>
            <a:r>
              <a:rPr lang="fr-FR" sz="1800" dirty="0"/>
              <a:t>C'est </a:t>
            </a:r>
            <a:r>
              <a:rPr lang="fr-FR" sz="1800" dirty="0" smtClean="0"/>
              <a:t>pendant la </a:t>
            </a:r>
            <a:r>
              <a:rPr lang="fr-FR" sz="1800" dirty="0"/>
              <a:t>période de la </a:t>
            </a:r>
            <a:r>
              <a:rPr lang="fr-FR" sz="1800" dirty="0" smtClean="0"/>
              <a:t>Renaissance</a:t>
            </a:r>
            <a:r>
              <a:rPr lang="fr-FR" sz="1800" dirty="0"/>
              <a:t>, où on tente de sortir de la période sombre du </a:t>
            </a:r>
            <a:r>
              <a:rPr lang="fr-FR" sz="1800" dirty="0"/>
              <a:t>M</a:t>
            </a:r>
            <a:r>
              <a:rPr lang="fr-FR" sz="1800" dirty="0" smtClean="0"/>
              <a:t>oyen </a:t>
            </a:r>
            <a:r>
              <a:rPr lang="fr-FR" sz="1800" dirty="0" smtClean="0"/>
              <a:t>A</a:t>
            </a:r>
            <a:r>
              <a:rPr lang="fr-FR" sz="1800" dirty="0" smtClean="0"/>
              <a:t>ge.</a:t>
            </a:r>
            <a:endParaRPr lang="fr-FR" sz="1800" dirty="0" smtClean="0"/>
          </a:p>
          <a:p>
            <a:pPr lvl="1"/>
            <a:r>
              <a:rPr lang="fr-FR" sz="1800" dirty="0"/>
              <a:t>C'est </a:t>
            </a:r>
            <a:r>
              <a:rPr lang="fr-FR" sz="1800" dirty="0" smtClean="0"/>
              <a:t>l’époque des </a:t>
            </a:r>
            <a:r>
              <a:rPr lang="fr-FR" sz="1800" dirty="0"/>
              <a:t>grands artistes comme Michel-Ange, Raffaello, Brunelleschi, Donatello, De </a:t>
            </a:r>
            <a:r>
              <a:rPr lang="fr-FR" sz="1800" dirty="0" smtClean="0"/>
              <a:t>Vinci et de nombreux </a:t>
            </a:r>
            <a:r>
              <a:rPr lang="fr-FR" sz="1800" dirty="0"/>
              <a:t>autres</a:t>
            </a:r>
            <a:r>
              <a:rPr lang="fr-FR" sz="1800" dirty="0" smtClean="0"/>
              <a:t>.</a:t>
            </a:r>
          </a:p>
          <a:p>
            <a:pPr lvl="1"/>
            <a:r>
              <a:rPr lang="fr-FR" sz="1800" dirty="0" smtClean="0"/>
              <a:t>Plusieurs </a:t>
            </a:r>
            <a:r>
              <a:rPr lang="fr-FR" sz="1800" dirty="0"/>
              <a:t>sont les </a:t>
            </a:r>
            <a:r>
              <a:rPr lang="fr-FR" sz="1800" dirty="0" smtClean="0"/>
              <a:t>villes fondamentales de </a:t>
            </a:r>
            <a:r>
              <a:rPr lang="fr-FR" sz="1800" dirty="0"/>
              <a:t>la Renaissance en Italie mais deux </a:t>
            </a:r>
            <a:r>
              <a:rPr lang="fr-FR" sz="1800" dirty="0" smtClean="0"/>
              <a:t>sont représentatives et importantes</a:t>
            </a:r>
            <a:r>
              <a:rPr lang="fr-FR" sz="1800" dirty="0"/>
              <a:t>, et par la suite nous les découvrirons.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5266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CARACTÉRISTIQUES DE LA RENAISSANCE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Les caractéristiques </a:t>
            </a:r>
            <a:r>
              <a:rPr lang="fr-FR" dirty="0" smtClean="0"/>
              <a:t>de la Renaissance sont </a:t>
            </a:r>
            <a:r>
              <a:rPr lang="fr-FR" dirty="0"/>
              <a:t>trois </a:t>
            </a:r>
            <a:r>
              <a:rPr lang="fr-FR" dirty="0" smtClean="0"/>
              <a:t>: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Redécouverte des </a:t>
            </a:r>
            <a:r>
              <a:rPr lang="fr-FR" sz="1800" dirty="0"/>
              <a:t>c</a:t>
            </a:r>
            <a:r>
              <a:rPr lang="fr-FR" sz="1800" dirty="0" smtClean="0"/>
              <a:t>lassiques comme il est arrivé pendant l'humanisme</a:t>
            </a:r>
            <a:r>
              <a:rPr lang="fr-FR" sz="1800" dirty="0"/>
              <a:t>, mais cette fois ils </a:t>
            </a:r>
            <a:r>
              <a:rPr lang="fr-FR" sz="1800" dirty="0" smtClean="0"/>
              <a:t>ont été étudiés </a:t>
            </a:r>
            <a:r>
              <a:rPr lang="fr-FR" sz="1800" dirty="0"/>
              <a:t>pour être </a:t>
            </a:r>
            <a:r>
              <a:rPr lang="fr-FR" sz="1800" dirty="0" smtClean="0"/>
              <a:t>dépassés;</a:t>
            </a:r>
          </a:p>
          <a:p>
            <a:pPr lvl="1"/>
            <a:r>
              <a:rPr lang="fr-FR" sz="1800" dirty="0"/>
              <a:t>R</a:t>
            </a:r>
            <a:r>
              <a:rPr lang="fr-FR" sz="1800" dirty="0" smtClean="0"/>
              <a:t>enaissance </a:t>
            </a:r>
            <a:r>
              <a:rPr lang="fr-FR" sz="1800" dirty="0"/>
              <a:t>des arts et </a:t>
            </a:r>
            <a:r>
              <a:rPr lang="fr-FR" sz="1800" dirty="0" smtClean="0"/>
              <a:t>des </a:t>
            </a:r>
            <a:r>
              <a:rPr lang="fr-FR" sz="1800" dirty="0"/>
              <a:t>lettres</a:t>
            </a:r>
            <a:r>
              <a:rPr lang="fr-FR" sz="1800" dirty="0" smtClean="0"/>
              <a:t>;</a:t>
            </a:r>
          </a:p>
          <a:p>
            <a:pPr lvl="1"/>
            <a:r>
              <a:rPr lang="fr-FR" sz="1800" dirty="0"/>
              <a:t>Découvertes géographiques;</a:t>
            </a:r>
          </a:p>
        </p:txBody>
      </p:sp>
    </p:spTree>
    <p:extLst>
      <p:ext uri="{BB962C8B-B14F-4D97-AF65-F5344CB8AC3E}">
        <p14:creationId xmlns:p14="http://schemas.microsoft.com/office/powerpoint/2010/main" val="28009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dirty="0"/>
              <a:t>LES VILLES DE LA RENAISSANCE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principal centre </a:t>
            </a:r>
            <a:r>
              <a:rPr lang="fr-FR" dirty="0" smtClean="0"/>
              <a:t>de la Renaissance italienne </a:t>
            </a:r>
            <a:r>
              <a:rPr lang="fr-FR" dirty="0"/>
              <a:t>fut Florence, mais </a:t>
            </a:r>
            <a:r>
              <a:rPr lang="fr-FR" dirty="0" smtClean="0"/>
              <a:t>elle</a:t>
            </a:r>
            <a:r>
              <a:rPr lang="fr-FR" dirty="0"/>
              <a:t> </a:t>
            </a:r>
            <a:r>
              <a:rPr lang="fr-FR" dirty="0" smtClean="0"/>
              <a:t>se </a:t>
            </a:r>
            <a:r>
              <a:rPr lang="fr-FR" dirty="0"/>
              <a:t>développa successivement aussi à </a:t>
            </a:r>
            <a:r>
              <a:rPr lang="fr-FR" dirty="0" smtClean="0"/>
              <a:t>Venise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10" y="3255062"/>
            <a:ext cx="2634400" cy="3016489"/>
          </a:xfrm>
          <a:prstGeom prst="rect">
            <a:avLst/>
          </a:prstGeom>
        </p:spPr>
      </p:pic>
      <p:cxnSp>
        <p:nvCxnSpPr>
          <p:cNvPr id="6" name="Connettore 7 5"/>
          <p:cNvCxnSpPr/>
          <p:nvPr/>
        </p:nvCxnSpPr>
        <p:spPr>
          <a:xfrm flipV="1">
            <a:off x="2150772" y="3734873"/>
            <a:ext cx="811369" cy="51515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962141" y="3550207"/>
            <a:ext cx="160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</a:rPr>
              <a:t>Florence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69" y="3255062"/>
            <a:ext cx="2495550" cy="2857500"/>
          </a:xfrm>
          <a:prstGeom prst="rect">
            <a:avLst/>
          </a:prstGeom>
        </p:spPr>
      </p:pic>
      <p:cxnSp>
        <p:nvCxnSpPr>
          <p:cNvPr id="12" name="Connettore 7 11"/>
          <p:cNvCxnSpPr/>
          <p:nvPr/>
        </p:nvCxnSpPr>
        <p:spPr>
          <a:xfrm>
            <a:off x="6581104" y="3734873"/>
            <a:ext cx="631065" cy="51515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212169" y="4065362"/>
            <a:ext cx="151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92D050"/>
                </a:solidFill>
              </a:rPr>
              <a:t>Venise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99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64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9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FLORENCE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Florence </a:t>
            </a:r>
            <a:r>
              <a:rPr lang="it-IT" dirty="0"/>
              <a:t>a </a:t>
            </a:r>
            <a:r>
              <a:rPr lang="it-IT" dirty="0" err="1"/>
              <a:t>été</a:t>
            </a:r>
            <a:r>
              <a:rPr lang="it-IT" dirty="0"/>
              <a:t> une </a:t>
            </a:r>
            <a:r>
              <a:rPr lang="it-IT" dirty="0" err="1"/>
              <a:t>des</a:t>
            </a:r>
            <a:r>
              <a:rPr lang="it-IT" dirty="0"/>
              <a:t> plus </a:t>
            </a:r>
            <a:r>
              <a:rPr lang="it-IT" dirty="0" err="1" smtClean="0"/>
              <a:t>importantes</a:t>
            </a:r>
            <a:r>
              <a:rPr lang="it-IT" dirty="0" smtClean="0"/>
              <a:t> </a:t>
            </a:r>
            <a:r>
              <a:rPr lang="it-IT" dirty="0" err="1" smtClean="0"/>
              <a:t>seigneuries</a:t>
            </a:r>
            <a:r>
              <a:rPr lang="it-IT" dirty="0" smtClean="0"/>
              <a:t> </a:t>
            </a:r>
            <a:r>
              <a:rPr lang="it-IT" dirty="0" err="1" smtClean="0"/>
              <a:t>italiennes</a:t>
            </a:r>
            <a:r>
              <a:rPr lang="it-IT" dirty="0"/>
              <a:t>, </a:t>
            </a:r>
            <a:r>
              <a:rPr lang="it-IT" dirty="0" err="1"/>
              <a:t>grâce</a:t>
            </a:r>
            <a:r>
              <a:rPr lang="it-IT" dirty="0"/>
              <a:t> à la </a:t>
            </a:r>
            <a:r>
              <a:rPr lang="it-IT" dirty="0" err="1"/>
              <a:t>famille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 smtClean="0"/>
              <a:t>Médecis</a:t>
            </a:r>
            <a:r>
              <a:rPr lang="it-IT" dirty="0" smtClean="0"/>
              <a:t>, </a:t>
            </a:r>
            <a:r>
              <a:rPr lang="it-IT" dirty="0" err="1" smtClean="0"/>
              <a:t>riches</a:t>
            </a:r>
            <a:r>
              <a:rPr lang="it-IT" dirty="0" smtClean="0"/>
              <a:t> </a:t>
            </a:r>
            <a:r>
              <a:rPr lang="it-IT" dirty="0" err="1" smtClean="0"/>
              <a:t>banquiers</a:t>
            </a:r>
            <a:r>
              <a:rPr lang="it-IT" dirty="0"/>
              <a:t>. Florence est </a:t>
            </a:r>
            <a:r>
              <a:rPr lang="it-IT" dirty="0" err="1"/>
              <a:t>définie</a:t>
            </a:r>
            <a:r>
              <a:rPr lang="it-IT" dirty="0"/>
              <a:t> le berceau de la </a:t>
            </a:r>
            <a:r>
              <a:rPr lang="it-IT" dirty="0" err="1"/>
              <a:t>Renaissance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err="1"/>
              <a:t>atteignant</a:t>
            </a:r>
            <a:r>
              <a:rPr lang="it-IT" dirty="0"/>
              <a:t> </a:t>
            </a:r>
            <a:r>
              <a:rPr lang="it-IT" dirty="0" err="1"/>
              <a:t>ainsi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meilleurs</a:t>
            </a:r>
            <a:r>
              <a:rPr lang="it-IT" dirty="0"/>
              <a:t> </a:t>
            </a:r>
            <a:r>
              <a:rPr lang="it-IT" dirty="0" err="1"/>
              <a:t>niveaux</a:t>
            </a:r>
            <a:r>
              <a:rPr lang="it-IT" dirty="0"/>
              <a:t> de </a:t>
            </a:r>
            <a:r>
              <a:rPr lang="it-IT" dirty="0" err="1"/>
              <a:t>développement</a:t>
            </a:r>
            <a:r>
              <a:rPr lang="it-IT" dirty="0"/>
              <a:t> </a:t>
            </a:r>
            <a:r>
              <a:rPr lang="it-IT" dirty="0" err="1"/>
              <a:t>économique</a:t>
            </a:r>
            <a:r>
              <a:rPr lang="it-IT" dirty="0"/>
              <a:t> et </a:t>
            </a:r>
            <a:r>
              <a:rPr lang="it-IT" dirty="0" err="1"/>
              <a:t>culturel</a:t>
            </a:r>
            <a:r>
              <a:rPr lang="it-IT" dirty="0" smtClean="0"/>
              <a:t>.</a:t>
            </a:r>
            <a:endParaRPr lang="it-IT" dirty="0"/>
          </a:p>
          <a:p>
            <a:r>
              <a:rPr lang="fr-FR" dirty="0"/>
              <a:t>L'histoire de la ville est encore plus évidente dans les </a:t>
            </a:r>
            <a:r>
              <a:rPr lang="fr-FR" dirty="0" smtClean="0"/>
              <a:t>œuvres </a:t>
            </a:r>
            <a:r>
              <a:rPr lang="fr-FR" dirty="0"/>
              <a:t>d'art de grands </a:t>
            </a:r>
            <a:r>
              <a:rPr lang="fr-FR" dirty="0" smtClean="0"/>
              <a:t>artistes </a:t>
            </a:r>
            <a:r>
              <a:rPr lang="fr-FR" dirty="0"/>
              <a:t>comme Giotto, Brunelleschi, Botticelli et Michel-Ange</a:t>
            </a:r>
            <a:r>
              <a:rPr lang="fr-FR" dirty="0" smtClean="0"/>
              <a:t>.</a:t>
            </a:r>
          </a:p>
          <a:p>
            <a:r>
              <a:rPr lang="fr-FR" dirty="0"/>
              <a:t>Du XIV au XVII siècle Florence exerça un pouvoir économique et </a:t>
            </a:r>
            <a:r>
              <a:rPr lang="fr-FR" dirty="0" smtClean="0"/>
              <a:t>politique très </a:t>
            </a:r>
            <a:r>
              <a:rPr lang="fr-FR" dirty="0"/>
              <a:t>fort en Europe.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1" y="559595"/>
            <a:ext cx="762000" cy="990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59" y="218891"/>
            <a:ext cx="819283" cy="16720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6" y="5108261"/>
            <a:ext cx="3601792" cy="150074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53" y="4953158"/>
            <a:ext cx="2794247" cy="16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Pendant cette </a:t>
            </a:r>
            <a:r>
              <a:rPr lang="fr-FR" dirty="0" smtClean="0"/>
              <a:t>période des </a:t>
            </a:r>
            <a:r>
              <a:rPr lang="fr-FR" dirty="0"/>
              <a:t>bâtiments prestigieux ont été construits </a:t>
            </a:r>
            <a:r>
              <a:rPr lang="fr-FR" dirty="0" smtClean="0"/>
              <a:t>qui </a:t>
            </a:r>
            <a:r>
              <a:rPr lang="fr-FR" dirty="0"/>
              <a:t>témoignent la splendeur de ses </a:t>
            </a:r>
            <a:r>
              <a:rPr lang="fr-FR" dirty="0" smtClean="0"/>
              <a:t>banquiers: les Palais de </a:t>
            </a:r>
            <a:r>
              <a:rPr lang="fr-FR" dirty="0" err="1" smtClean="0"/>
              <a:t>Rucellai</a:t>
            </a:r>
            <a:r>
              <a:rPr lang="fr-FR" dirty="0"/>
              <a:t>, </a:t>
            </a:r>
            <a:r>
              <a:rPr lang="fr-FR" dirty="0" smtClean="0"/>
              <a:t>Étrangle</a:t>
            </a:r>
            <a:r>
              <a:rPr lang="fr-FR" dirty="0"/>
              <a:t>, </a:t>
            </a:r>
            <a:r>
              <a:rPr lang="fr-FR" dirty="0" smtClean="0"/>
              <a:t>Gondi</a:t>
            </a:r>
            <a:r>
              <a:rPr lang="fr-FR" dirty="0"/>
              <a:t>, </a:t>
            </a:r>
            <a:r>
              <a:rPr lang="fr-FR" dirty="0" err="1" smtClean="0"/>
              <a:t>Médecis-Riccardi</a:t>
            </a:r>
            <a:r>
              <a:rPr lang="fr-FR" dirty="0"/>
              <a:t>, </a:t>
            </a:r>
            <a:r>
              <a:rPr lang="fr-FR" dirty="0" err="1" smtClean="0"/>
              <a:t>Pandolfini</a:t>
            </a:r>
            <a:r>
              <a:rPr lang="fr-FR" dirty="0"/>
              <a:t>, </a:t>
            </a:r>
            <a:r>
              <a:rPr lang="fr-FR" dirty="0" smtClean="0"/>
              <a:t>Pitti </a:t>
            </a:r>
            <a:r>
              <a:rPr lang="fr-FR" dirty="0"/>
              <a:t>et le Jardin de </a:t>
            </a:r>
            <a:r>
              <a:rPr lang="fr-FR" dirty="0" err="1"/>
              <a:t>Boboli</a:t>
            </a:r>
            <a:r>
              <a:rPr lang="fr-FR" dirty="0"/>
              <a:t>, sans oublier la Sacristie de Saint Lorenzo, les Chapelles funèbres des </a:t>
            </a:r>
            <a:r>
              <a:rPr lang="fr-FR" dirty="0" smtClean="0"/>
              <a:t>Médicis et la Bibliothèque </a:t>
            </a:r>
            <a:r>
              <a:rPr lang="fr-FR" dirty="0" err="1" smtClean="0"/>
              <a:t>Laurenziana</a:t>
            </a:r>
            <a:r>
              <a:rPr lang="fr-FR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12" y="4469929"/>
            <a:ext cx="2703490" cy="19112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73" y="454864"/>
            <a:ext cx="2847975" cy="1600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96" y="478966"/>
            <a:ext cx="1963291" cy="14705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29" y="4857146"/>
            <a:ext cx="2028825" cy="1524000"/>
          </a:xfrm>
          <a:prstGeom prst="rect">
            <a:avLst/>
          </a:prstGeom>
        </p:spPr>
      </p:pic>
      <p:cxnSp>
        <p:nvCxnSpPr>
          <p:cNvPr id="9" name="Connettore 7 8"/>
          <p:cNvCxnSpPr/>
          <p:nvPr/>
        </p:nvCxnSpPr>
        <p:spPr>
          <a:xfrm>
            <a:off x="2798164" y="748573"/>
            <a:ext cx="527007" cy="51167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222739" y="1075581"/>
            <a:ext cx="191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92D050"/>
                </a:solidFill>
              </a:rPr>
              <a:t>Palais</a:t>
            </a:r>
            <a:r>
              <a:rPr lang="it-IT" dirty="0" smtClean="0">
                <a:solidFill>
                  <a:srgbClr val="92D050"/>
                </a:solidFill>
              </a:rPr>
              <a:t> </a:t>
            </a:r>
          </a:p>
          <a:p>
            <a:r>
              <a:rPr lang="it-IT" dirty="0" err="1" smtClean="0">
                <a:solidFill>
                  <a:srgbClr val="92D050"/>
                </a:solidFill>
              </a:rPr>
              <a:t>Médicis</a:t>
            </a:r>
            <a:r>
              <a:rPr lang="it-IT" dirty="0" smtClean="0">
                <a:solidFill>
                  <a:srgbClr val="92D050"/>
                </a:solidFill>
              </a:rPr>
              <a:t>-Riccardi</a:t>
            </a:r>
            <a:endParaRPr lang="it-IT" dirty="0">
              <a:solidFill>
                <a:srgbClr val="92D050"/>
              </a:solidFill>
            </a:endParaRPr>
          </a:p>
        </p:txBody>
      </p:sp>
      <p:cxnSp>
        <p:nvCxnSpPr>
          <p:cNvPr id="26" name="Connettore 7 25"/>
          <p:cNvCxnSpPr/>
          <p:nvPr/>
        </p:nvCxnSpPr>
        <p:spPr>
          <a:xfrm rot="5400000">
            <a:off x="6226947" y="777321"/>
            <a:ext cx="527993" cy="43786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177737" y="1261755"/>
            <a:ext cx="184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92D050"/>
                </a:solidFill>
              </a:rPr>
              <a:t>Palais</a:t>
            </a:r>
            <a:r>
              <a:rPr lang="it-IT" dirty="0" smtClean="0">
                <a:solidFill>
                  <a:srgbClr val="92D050"/>
                </a:solidFill>
              </a:rPr>
              <a:t> Pitti </a:t>
            </a:r>
            <a:endParaRPr lang="it-IT" dirty="0">
              <a:solidFill>
                <a:srgbClr val="92D050"/>
              </a:solidFill>
            </a:endParaRPr>
          </a:p>
        </p:txBody>
      </p:sp>
      <p:cxnSp>
        <p:nvCxnSpPr>
          <p:cNvPr id="32" name="Connettore 7 31"/>
          <p:cNvCxnSpPr/>
          <p:nvPr/>
        </p:nvCxnSpPr>
        <p:spPr>
          <a:xfrm rot="5400000">
            <a:off x="5784341" y="5150992"/>
            <a:ext cx="861718" cy="7106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5138670" y="5964092"/>
            <a:ext cx="188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92D050"/>
                </a:solidFill>
              </a:rPr>
              <a:t>Bibliothèque</a:t>
            </a:r>
            <a:r>
              <a:rPr lang="it-IT" dirty="0">
                <a:solidFill>
                  <a:srgbClr val="92D050"/>
                </a:solidFill>
              </a:rPr>
              <a:t> Laurenziana </a:t>
            </a:r>
          </a:p>
        </p:txBody>
      </p:sp>
      <p:cxnSp>
        <p:nvCxnSpPr>
          <p:cNvPr id="38" name="Connettore 7 37"/>
          <p:cNvCxnSpPr/>
          <p:nvPr/>
        </p:nvCxnSpPr>
        <p:spPr>
          <a:xfrm rot="16200000" flipH="1">
            <a:off x="3358283" y="5400625"/>
            <a:ext cx="709508" cy="571966"/>
          </a:xfrm>
          <a:prstGeom prst="curved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3387987" y="6041362"/>
            <a:ext cx="175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92D050"/>
                </a:solidFill>
              </a:rPr>
              <a:t>Palais</a:t>
            </a:r>
            <a:r>
              <a:rPr lang="it-IT" dirty="0" smtClean="0">
                <a:solidFill>
                  <a:srgbClr val="92D050"/>
                </a:solidFill>
              </a:rPr>
              <a:t> </a:t>
            </a:r>
            <a:r>
              <a:rPr lang="it-IT" dirty="0" err="1">
                <a:solidFill>
                  <a:srgbClr val="92D050"/>
                </a:solidFill>
              </a:rPr>
              <a:t>Étrangle</a:t>
            </a:r>
            <a:endParaRPr lang="it-IT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 b="16454"/>
          <a:stretch>
            <a:fillRect/>
          </a:stretch>
        </p:blipFill>
        <p:spPr>
          <a:xfrm rot="21220912">
            <a:off x="664454" y="506568"/>
            <a:ext cx="4942157" cy="221087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7334" y="3181082"/>
            <a:ext cx="8596667" cy="1082996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/>
              <a:t>Florence a eu une influence immense dans le développement de l'architecture et des beaux-arts, </a:t>
            </a:r>
            <a:r>
              <a:rPr lang="fr-FR" sz="1800" dirty="0" smtClean="0"/>
              <a:t>d’abord </a:t>
            </a:r>
            <a:r>
              <a:rPr lang="fr-FR" sz="1800" dirty="0"/>
              <a:t>en Italie et puis en Europe. </a:t>
            </a:r>
            <a:r>
              <a:rPr lang="fr-FR" sz="1800" dirty="0" smtClean="0"/>
              <a:t>C‘est justement </a:t>
            </a:r>
            <a:r>
              <a:rPr lang="fr-FR" sz="1800" dirty="0"/>
              <a:t>dans le contexte florentin </a:t>
            </a:r>
            <a:r>
              <a:rPr lang="fr-FR" sz="1800" dirty="0" smtClean="0"/>
              <a:t>qu’est née la Renaissance . </a:t>
            </a:r>
            <a:r>
              <a:rPr lang="fr-FR" sz="1800" dirty="0"/>
              <a:t>A</a:t>
            </a:r>
            <a:r>
              <a:rPr lang="fr-FR" sz="1800" dirty="0" smtClean="0"/>
              <a:t>insi ce </a:t>
            </a:r>
            <a:r>
              <a:rPr lang="fr-FR" sz="1800" dirty="0"/>
              <a:t>patrimoine confère à Florence </a:t>
            </a:r>
            <a:r>
              <a:rPr lang="fr-FR" sz="1800" dirty="0" smtClean="0"/>
              <a:t>des qualités </a:t>
            </a:r>
            <a:r>
              <a:rPr lang="fr-FR" sz="1800" dirty="0"/>
              <a:t>historiques et esthétiques exceptionnelles.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94" y="527764"/>
            <a:ext cx="2891307" cy="21684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462493"/>
            <a:ext cx="3029015" cy="170648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43" y="4462493"/>
            <a:ext cx="4904704" cy="212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453</TotalTime>
  <Words>577</Words>
  <Application>Microsoft Office PowerPoint</Application>
  <PresentationFormat>Personalizzato</PresentationFormat>
  <Paragraphs>43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Sfaccettatura</vt:lpstr>
      <vt:lpstr>Presentazione standard di PowerPoint</vt:lpstr>
      <vt:lpstr>LA RENAISSANCE</vt:lpstr>
      <vt:lpstr>QU'EST-CE QUE LA RENAISSANCE?</vt:lpstr>
      <vt:lpstr>CARACTÉRISTIQUES DE LA RENAISSANCE</vt:lpstr>
      <vt:lpstr>LES VILLES DE LA RENAISSANCE</vt:lpstr>
      <vt:lpstr>Presentazione standard di PowerPoint</vt:lpstr>
      <vt:lpstr>FLORENCE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VENISE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RENAISSANCE</dc:title>
  <dc:creator>Martina De Sio</dc:creator>
  <cp:lastModifiedBy>Anna</cp:lastModifiedBy>
  <cp:revision>45</cp:revision>
  <dcterms:created xsi:type="dcterms:W3CDTF">2017-07-18T08:53:38Z</dcterms:created>
  <dcterms:modified xsi:type="dcterms:W3CDTF">2019-10-10T21:00:57Z</dcterms:modified>
</cp:coreProperties>
</file>