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1" r:id="rId4"/>
    <p:sldId id="272" r:id="rId5"/>
    <p:sldId id="257" r:id="rId6"/>
    <p:sldId id="259" r:id="rId7"/>
    <p:sldId id="258" r:id="rId8"/>
    <p:sldId id="273" r:id="rId9"/>
    <p:sldId id="274" r:id="rId10"/>
    <p:sldId id="262" r:id="rId11"/>
    <p:sldId id="260" r:id="rId12"/>
    <p:sldId id="261" r:id="rId13"/>
    <p:sldId id="275" r:id="rId14"/>
    <p:sldId id="276" r:id="rId15"/>
    <p:sldId id="277" r:id="rId16"/>
    <p:sldId id="263" r:id="rId17"/>
    <p:sldId id="264" r:id="rId18"/>
    <p:sldId id="278" r:id="rId19"/>
    <p:sldId id="279" r:id="rId20"/>
    <p:sldId id="280" r:id="rId21"/>
    <p:sldId id="281" r:id="rId22"/>
    <p:sldId id="286" r:id="rId23"/>
    <p:sldId id="287" r:id="rId24"/>
    <p:sldId id="282" r:id="rId25"/>
    <p:sldId id="283" r:id="rId26"/>
    <p:sldId id="267" r:id="rId27"/>
    <p:sldId id="268" r:id="rId28"/>
    <p:sldId id="288" r:id="rId29"/>
    <p:sldId id="269" r:id="rId30"/>
    <p:sldId id="270"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AE2"/>
    <a:srgbClr val="260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5" d="100"/>
          <a:sy n="65" d="100"/>
        </p:scale>
        <p:origin x="-302"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2F762C7-299B-43C4-A194-851A475E378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3E43AB7E-535E-4C52-B10F-0FF98103E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75C35E4B-1731-41B1-9510-0F953DC90AA6}"/>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5" name="Segnaposto piè di pagina 4">
            <a:extLst>
              <a:ext uri="{FF2B5EF4-FFF2-40B4-BE49-F238E27FC236}">
                <a16:creationId xmlns:a16="http://schemas.microsoft.com/office/drawing/2014/main" xmlns="" id="{E852D6B3-027E-413B-B420-0D450DE709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68C444B-50EC-4A6C-9AE8-D2EB43A5FD71}"/>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424146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87CC70-B3AC-421A-A605-EC4F70AFF1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18D0EEF-76F3-4629-82F7-B7370869F1D8}"/>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0C2EA7D-DDD6-4BCC-BD28-C3F5E885DFAA}"/>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5" name="Segnaposto piè di pagina 4">
            <a:extLst>
              <a:ext uri="{FF2B5EF4-FFF2-40B4-BE49-F238E27FC236}">
                <a16:creationId xmlns:a16="http://schemas.microsoft.com/office/drawing/2014/main" xmlns="" id="{9CE1A1D9-58BF-416F-97BF-D9789B9985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E40EAC3-4632-43B9-AE1E-EF5D36DFD7BD}"/>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379559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8282A85A-027E-4324-828B-ABA5AEBEFEC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475B833-96C5-40FD-B575-4C333CDF43F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7018357-7ADC-4A3B-ABCC-E44CD32B02FF}"/>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5" name="Segnaposto piè di pagina 4">
            <a:extLst>
              <a:ext uri="{FF2B5EF4-FFF2-40B4-BE49-F238E27FC236}">
                <a16:creationId xmlns:a16="http://schemas.microsoft.com/office/drawing/2014/main" xmlns="" id="{A13A1CE1-99F4-4B0C-98A1-68FC4A75D3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6B3DB4A-BDF0-41A2-8957-A756A9F2581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258753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pPr/>
              <a:t>29/10/2018</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9E59A1E0-DB34-44E7-830A-F231523EB1EE}"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1691" y="116633"/>
            <a:ext cx="5872989" cy="5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3393" y="154745"/>
            <a:ext cx="24003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97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AB7107-1C4E-43D7-BEAA-910B9C4D9E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FC716DB-F449-4D72-9303-0849CA8622F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C8CEAB1-C98C-40C1-9C52-A7507D434320}"/>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5" name="Segnaposto piè di pagina 4">
            <a:extLst>
              <a:ext uri="{FF2B5EF4-FFF2-40B4-BE49-F238E27FC236}">
                <a16:creationId xmlns:a16="http://schemas.microsoft.com/office/drawing/2014/main" xmlns="" id="{473E749A-6106-4B34-992F-88EAACD2A4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56AC212-64A0-473C-B2D0-0E98712095D9}"/>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132228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C85F27-6AF8-4F87-A4EE-7893133673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1412915-77CA-467E-95B1-860DD7A1B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3B919822-4343-4E72-9E6F-FBF9692FCE9E}"/>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5" name="Segnaposto piè di pagina 4">
            <a:extLst>
              <a:ext uri="{FF2B5EF4-FFF2-40B4-BE49-F238E27FC236}">
                <a16:creationId xmlns:a16="http://schemas.microsoft.com/office/drawing/2014/main" xmlns="" id="{48467AEB-5691-4731-B29D-180255CB0D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F32C337-9CE5-42D0-8E46-4C260431CFDC}"/>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352472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306511-2235-4BA0-945F-750E8806858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468D310-7FF3-4FCD-8DFF-2527C7DA03DE}"/>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2617A875-0886-4B9A-A807-31496D32C2A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8D1B69D0-8BB7-44FE-A679-73D64F5EB8A4}"/>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6" name="Segnaposto piè di pagina 5">
            <a:extLst>
              <a:ext uri="{FF2B5EF4-FFF2-40B4-BE49-F238E27FC236}">
                <a16:creationId xmlns:a16="http://schemas.microsoft.com/office/drawing/2014/main" xmlns="" id="{785D6F64-F2B6-4408-B6E6-B809AE0BC66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D34886B-BFF7-44E1-865D-A3895C5F6FE4}"/>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4193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7A2ACD-6AE7-44B2-9503-B9D97407578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19EAF23-E54D-4C17-9DF0-F849B3115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0D014DD4-5BB3-44E3-ADE9-BE1C92E96C08}"/>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295E3672-5457-46ED-A001-5FF7E1C55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965B87DB-D645-4436-AA10-4F668902356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B4B5A873-AF57-411B-A454-7D17610563D6}"/>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8" name="Segnaposto piè di pagina 7">
            <a:extLst>
              <a:ext uri="{FF2B5EF4-FFF2-40B4-BE49-F238E27FC236}">
                <a16:creationId xmlns:a16="http://schemas.microsoft.com/office/drawing/2014/main" xmlns="" id="{584BA799-EA7D-4C1C-B169-443E2799A63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788AB35-2BD2-4DE4-B019-B4B32D12B68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31188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036AFE3-7CDF-49E4-A98C-7BBC26817F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4603BC50-EDC9-4A88-896A-A927EBC4C5DB}"/>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4" name="Segnaposto piè di pagina 3">
            <a:extLst>
              <a:ext uri="{FF2B5EF4-FFF2-40B4-BE49-F238E27FC236}">
                <a16:creationId xmlns:a16="http://schemas.microsoft.com/office/drawing/2014/main" xmlns="" id="{4BA8D4EE-C6C3-4C83-B780-9DFD19B8CF3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883987F9-3C66-4DA1-80F3-38E124CC94D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85301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39FABE6-A6FA-4137-8889-1C892C8BAA06}"/>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3" name="Segnaposto piè di pagina 2">
            <a:extLst>
              <a:ext uri="{FF2B5EF4-FFF2-40B4-BE49-F238E27FC236}">
                <a16:creationId xmlns:a16="http://schemas.microsoft.com/office/drawing/2014/main" xmlns="" id="{BE1D0A3D-74C8-40CC-82B4-9335384087E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E277E747-CE4E-4ACF-8939-E2CA1396CBBD}"/>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2548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CBAB66-9FA9-44E7-8B67-0FD2F1A494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69C5041-C719-4243-A7D9-5B8FC769A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A4F3BCAF-75D8-4186-91E4-03AE2D8BB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91884770-4F4E-43A9-B142-0A391264B47B}"/>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6" name="Segnaposto piè di pagina 5">
            <a:extLst>
              <a:ext uri="{FF2B5EF4-FFF2-40B4-BE49-F238E27FC236}">
                <a16:creationId xmlns:a16="http://schemas.microsoft.com/office/drawing/2014/main" xmlns="" id="{B2965A67-036F-4C95-B3D4-A5E6142D2D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4257A04-7305-4150-95A2-AB925A769AC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279581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EAEE3B-C6DC-4E4E-842B-94633DFE3E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5C4DBB83-D254-4147-9F4B-3F414760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7F65F1B-D885-4917-A0FA-FDFAB2AAC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FFC1397E-1EDF-4C61-A5C7-A0D9BAFDA3DC}"/>
              </a:ext>
            </a:extLst>
          </p:cNvPr>
          <p:cNvSpPr>
            <a:spLocks noGrp="1"/>
          </p:cNvSpPr>
          <p:nvPr>
            <p:ph type="dt" sz="half" idx="10"/>
          </p:nvPr>
        </p:nvSpPr>
        <p:spPr/>
        <p:txBody>
          <a:bodyPr/>
          <a:lstStyle/>
          <a:p>
            <a:fld id="{9BF8B318-48D0-445E-BCF4-A0E1A5F9713D}" type="datetimeFigureOut">
              <a:rPr lang="it-IT" smtClean="0"/>
              <a:pPr/>
              <a:t>29/10/2018</a:t>
            </a:fld>
            <a:endParaRPr lang="it-IT"/>
          </a:p>
        </p:txBody>
      </p:sp>
      <p:sp>
        <p:nvSpPr>
          <p:cNvPr id="6" name="Segnaposto piè di pagina 5">
            <a:extLst>
              <a:ext uri="{FF2B5EF4-FFF2-40B4-BE49-F238E27FC236}">
                <a16:creationId xmlns:a16="http://schemas.microsoft.com/office/drawing/2014/main" xmlns="" id="{50A8D898-F01D-4C1F-A418-FBC8A7DAAF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8AAADEB-3B44-409D-B51A-AD39A8E59A2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67106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BF774E6-354E-43A5-9BC3-7AABE9843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071BD83-F3C8-44F6-BC27-161B9FB77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9D9E1A6-E3C8-4C7D-A297-CB7B33CC2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8B318-48D0-445E-BCF4-A0E1A5F9713D}" type="datetimeFigureOut">
              <a:rPr lang="it-IT" smtClean="0"/>
              <a:pPr/>
              <a:t>29/10/2018</a:t>
            </a:fld>
            <a:endParaRPr lang="it-IT"/>
          </a:p>
        </p:txBody>
      </p:sp>
      <p:sp>
        <p:nvSpPr>
          <p:cNvPr id="5" name="Segnaposto piè di pagina 4">
            <a:extLst>
              <a:ext uri="{FF2B5EF4-FFF2-40B4-BE49-F238E27FC236}">
                <a16:creationId xmlns:a16="http://schemas.microsoft.com/office/drawing/2014/main" xmlns="" id="{F35F1978-5BCD-4873-80CA-A74436429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D45BC7AC-5064-4E10-AB9E-7256FC43F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F1EDD-800A-49A7-997C-B2DD3CF1BD65}" type="slidenum">
              <a:rPr lang="it-IT" smtClean="0"/>
              <a:pPr/>
              <a:t>‹N›</a:t>
            </a:fld>
            <a:endParaRPr lang="it-IT"/>
          </a:p>
        </p:txBody>
      </p:sp>
    </p:spTree>
    <p:extLst>
      <p:ext uri="{BB962C8B-B14F-4D97-AF65-F5344CB8AC3E}">
        <p14:creationId xmlns:p14="http://schemas.microsoft.com/office/powerpoint/2010/main" val="1335903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en.wikipedia.org/wiki/Ferragosto#cite_note-5"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3503712" y="692696"/>
            <a:ext cx="5664629" cy="360040"/>
          </a:xfrm>
          <a:prstGeom prst="rect">
            <a:avLst/>
          </a:prstGeom>
        </p:spPr>
        <p:txBody>
          <a:bodyPr>
            <a:noAutofit/>
          </a:bodyPr>
          <a:lstStyle/>
          <a:p>
            <a:endParaRPr lang="fr-FR" sz="1800" b="1" dirty="0"/>
          </a:p>
        </p:txBody>
      </p:sp>
      <p:sp>
        <p:nvSpPr>
          <p:cNvPr id="3" name="Sottotitolo 2"/>
          <p:cNvSpPr>
            <a:spLocks noGrp="1"/>
          </p:cNvSpPr>
          <p:nvPr>
            <p:ph type="subTitle" idx="4294967295"/>
          </p:nvPr>
        </p:nvSpPr>
        <p:spPr>
          <a:xfrm>
            <a:off x="719403" y="1700808"/>
            <a:ext cx="10849205" cy="2952328"/>
          </a:xfrm>
          <a:prstGeom prst="rect">
            <a:avLst/>
          </a:prstGeom>
        </p:spPr>
        <p:txBody>
          <a:bodyPr>
            <a:noAutofit/>
          </a:bodyPr>
          <a:lstStyle/>
          <a:p>
            <a:pPr marL="0" indent="0" algn="ctr">
              <a:buNone/>
            </a:pPr>
            <a:r>
              <a:rPr lang="it-IT" sz="36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a:solidFill>
                  <a:schemeClr val="tx1"/>
                </a:solidFill>
                <a:latin typeface="+mj-lt"/>
                <a:ea typeface="+mj-ea"/>
                <a:cs typeface="+mj-cs"/>
              </a:rPr>
              <a:t>KA2- </a:t>
            </a:r>
            <a:r>
              <a:rPr lang="it-IT" sz="3600" dirty="0" err="1">
                <a:solidFill>
                  <a:schemeClr val="tx1"/>
                </a:solidFill>
                <a:latin typeface="+mj-lt"/>
                <a:ea typeface="+mj-ea"/>
                <a:cs typeface="+mj-cs"/>
              </a:rPr>
              <a:t>Coopération</a:t>
            </a:r>
            <a:r>
              <a:rPr lang="it-IT" sz="3600" dirty="0">
                <a:solidFill>
                  <a:schemeClr val="tx1"/>
                </a:solidFill>
                <a:latin typeface="+mj-lt"/>
                <a:ea typeface="+mj-ea"/>
                <a:cs typeface="+mj-cs"/>
              </a:rPr>
              <a:t> en </a:t>
            </a:r>
            <a:r>
              <a:rPr lang="it-IT" sz="3600" dirty="0" err="1">
                <a:solidFill>
                  <a:schemeClr val="tx1"/>
                </a:solidFill>
                <a:latin typeface="+mj-lt"/>
                <a:ea typeface="+mj-ea"/>
                <a:cs typeface="+mj-cs"/>
              </a:rPr>
              <a:t>matière</a:t>
            </a:r>
            <a:r>
              <a:rPr lang="it-IT" sz="3600" dirty="0">
                <a:solidFill>
                  <a:schemeClr val="tx1"/>
                </a:solidFill>
                <a:latin typeface="+mj-lt"/>
                <a:ea typeface="+mj-ea"/>
                <a:cs typeface="+mj-cs"/>
              </a:rPr>
              <a:t> d’</a:t>
            </a:r>
            <a:r>
              <a:rPr lang="it-IT" sz="3600" dirty="0" err="1">
                <a:solidFill>
                  <a:schemeClr val="tx1"/>
                </a:solidFill>
                <a:latin typeface="+mj-lt"/>
                <a:ea typeface="+mj-ea"/>
                <a:cs typeface="+mj-cs"/>
              </a:rPr>
              <a:t>innovation</a:t>
            </a:r>
            <a:r>
              <a:rPr lang="it-IT" sz="3600" dirty="0">
                <a:solidFill>
                  <a:schemeClr val="tx1"/>
                </a:solidFill>
                <a:latin typeface="+mj-lt"/>
                <a:ea typeface="+mj-ea"/>
                <a:cs typeface="+mj-cs"/>
              </a:rPr>
              <a:t> et d’</a:t>
            </a:r>
            <a:r>
              <a:rPr lang="it-IT" sz="3600" dirty="0" err="1">
                <a:latin typeface="+mj-lt"/>
                <a:ea typeface="+mj-ea"/>
                <a:cs typeface="+mj-cs"/>
              </a:rPr>
              <a:t>é</a:t>
            </a:r>
            <a:r>
              <a:rPr lang="it-IT" sz="3600" dirty="0" err="1">
                <a:solidFill>
                  <a:schemeClr val="tx1"/>
                </a:solidFill>
                <a:latin typeface="+mj-lt"/>
                <a:ea typeface="+mj-ea"/>
                <a:cs typeface="+mj-cs"/>
              </a:rPr>
              <a:t>changes</a:t>
            </a:r>
            <a:r>
              <a:rPr lang="it-IT" sz="3600" dirty="0">
                <a:solidFill>
                  <a:schemeClr val="tx1"/>
                </a:solidFill>
                <a:latin typeface="+mj-lt"/>
                <a:ea typeface="+mj-ea"/>
                <a:cs typeface="+mj-cs"/>
              </a:rPr>
              <a:t> de </a:t>
            </a:r>
            <a:r>
              <a:rPr lang="it-IT" sz="3600" dirty="0" err="1">
                <a:solidFill>
                  <a:schemeClr val="tx1"/>
                </a:solidFill>
                <a:latin typeface="+mj-lt"/>
                <a:ea typeface="+mj-ea"/>
                <a:cs typeface="+mj-cs"/>
              </a:rPr>
              <a:t>bonnes</a:t>
            </a:r>
            <a:r>
              <a:rPr lang="it-IT" sz="3600" dirty="0">
                <a:solidFill>
                  <a:schemeClr val="tx1"/>
                </a:solidFill>
                <a:latin typeface="+mj-lt"/>
                <a:ea typeface="+mj-ea"/>
                <a:cs typeface="+mj-cs"/>
              </a:rPr>
              <a:t> </a:t>
            </a:r>
            <a:r>
              <a:rPr lang="it-IT" sz="3600" dirty="0" err="1">
                <a:solidFill>
                  <a:schemeClr val="tx1"/>
                </a:solidFill>
                <a:latin typeface="+mj-lt"/>
                <a:ea typeface="+mj-ea"/>
                <a:cs typeface="+mj-cs"/>
              </a:rPr>
              <a:t>pratiques</a:t>
            </a:r>
            <a:endParaRPr lang="it-IT" sz="3600" dirty="0">
              <a:solidFill>
                <a:schemeClr val="tx1"/>
              </a:solidFill>
              <a:latin typeface="+mj-lt"/>
              <a:ea typeface="+mj-ea"/>
              <a:cs typeface="+mj-cs"/>
            </a:endParaRPr>
          </a:p>
          <a:p>
            <a:pPr marL="0" indent="0">
              <a:buNone/>
            </a:pPr>
            <a:endParaRPr lang="it-IT" sz="1200" dirty="0">
              <a:solidFill>
                <a:schemeClr val="tx1"/>
              </a:solidFill>
              <a:latin typeface="+mj-lt"/>
              <a:ea typeface="+mj-ea"/>
              <a:cs typeface="+mj-cs"/>
            </a:endParaRPr>
          </a:p>
          <a:p>
            <a:pPr marL="0" indent="0" algn="ctr">
              <a:buNone/>
            </a:pPr>
            <a:r>
              <a:rPr lang="it-IT" dirty="0" err="1">
                <a:solidFill>
                  <a:schemeClr val="tx1"/>
                </a:solidFill>
                <a:latin typeface="+mj-lt"/>
                <a:ea typeface="+mj-ea"/>
                <a:cs typeface="+mj-cs"/>
              </a:rPr>
              <a:t>Durée</a:t>
            </a:r>
            <a:r>
              <a:rPr lang="it-IT" dirty="0">
                <a:solidFill>
                  <a:schemeClr val="tx1"/>
                </a:solidFill>
                <a:latin typeface="+mj-lt"/>
                <a:ea typeface="+mj-ea"/>
                <a:cs typeface="+mj-cs"/>
              </a:rPr>
              <a:t>: 3 </a:t>
            </a:r>
            <a:r>
              <a:rPr lang="it-IT" dirty="0" err="1">
                <a:solidFill>
                  <a:schemeClr val="tx1"/>
                </a:solidFill>
                <a:latin typeface="+mj-lt"/>
                <a:ea typeface="+mj-ea"/>
                <a:cs typeface="+mj-cs"/>
              </a:rPr>
              <a:t>ans</a:t>
            </a:r>
            <a:r>
              <a:rPr lang="it-IT" dirty="0">
                <a:solidFill>
                  <a:schemeClr val="tx1"/>
                </a:solidFill>
                <a:latin typeface="+mj-lt"/>
                <a:ea typeface="+mj-ea"/>
                <a:cs typeface="+mj-cs"/>
              </a:rPr>
              <a:t> (2016-2019)</a:t>
            </a:r>
          </a:p>
          <a:p>
            <a:endParaRPr lang="it-IT" sz="2400" dirty="0">
              <a:solidFill>
                <a:schemeClr val="tx1"/>
              </a:solidFill>
              <a:latin typeface="+mj-lt"/>
              <a:ea typeface="+mj-ea"/>
              <a:cs typeface="+mj-cs"/>
            </a:endParaRPr>
          </a:p>
        </p:txBody>
      </p:sp>
      <p:sp>
        <p:nvSpPr>
          <p:cNvPr id="4" name="Rettangolo 3"/>
          <p:cNvSpPr/>
          <p:nvPr/>
        </p:nvSpPr>
        <p:spPr>
          <a:xfrm>
            <a:off x="1007435" y="4869161"/>
            <a:ext cx="9217024" cy="1200329"/>
          </a:xfrm>
          <a:prstGeom prst="rect">
            <a:avLst/>
          </a:prstGeom>
        </p:spPr>
        <p:txBody>
          <a:bodyPr wrap="square">
            <a:spAutoFit/>
          </a:bodyPr>
          <a:lstStyle/>
          <a:p>
            <a:pPr algn="ctr"/>
            <a:r>
              <a:rPr lang="fr-FR" sz="3600" b="1" dirty="0">
                <a:effectLst>
                  <a:outerShdw blurRad="38100" dist="38100" dir="2700000" algn="tl">
                    <a:srgbClr val="000000">
                      <a:alpha val="43137"/>
                    </a:srgbClr>
                  </a:outerShdw>
                </a:effectLst>
              </a:rPr>
              <a:t>Titre du projet</a:t>
            </a:r>
          </a:p>
          <a:p>
            <a:pPr algn="ctr"/>
            <a:r>
              <a:rPr lang="fr-FR" sz="3600" b="1" dirty="0">
                <a:solidFill>
                  <a:srgbClr val="FF0000"/>
                </a:solidFill>
                <a:effectLst>
                  <a:outerShdw blurRad="38100" dist="38100" dir="2700000" algn="tl">
                    <a:srgbClr val="000000">
                      <a:alpha val="43137"/>
                    </a:srgbClr>
                  </a:outerShdw>
                </a:effectLst>
              </a:rPr>
              <a:t>Unissons nos cœurs sans frontières</a:t>
            </a:r>
            <a:endParaRPr lang="fr-FR" sz="3600" b="1" dirty="0">
              <a:solidFill>
                <a:srgbClr val="FF0000"/>
              </a:solidFill>
            </a:endParaRPr>
          </a:p>
        </p:txBody>
      </p:sp>
      <p:pic>
        <p:nvPicPr>
          <p:cNvPr id="1026" name="Picture 2" descr="M:\ARCHIVI_recuperati\ANNA_ ARCHIVI_sett_16\_2016-2017\ERASMUS+\LOGO du projet e pag iniziale\Unissons nos coeursB Gi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8395" y="188640"/>
            <a:ext cx="1419235"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5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isultati immagini per carnevale italia">
            <a:extLst>
              <a:ext uri="{FF2B5EF4-FFF2-40B4-BE49-F238E27FC236}">
                <a16:creationId xmlns:a16="http://schemas.microsoft.com/office/drawing/2014/main" xmlns="" id="{4606A1DA-9F94-4E2E-8FBE-7CE0D3EDAD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xmlns="" id="{11CE67E8-3DFF-471B-8852-302642C38B67}"/>
              </a:ext>
            </a:extLst>
          </p:cNvPr>
          <p:cNvSpPr/>
          <p:nvPr/>
        </p:nvSpPr>
        <p:spPr>
          <a:xfrm>
            <a:off x="591502" y="2167524"/>
            <a:ext cx="11008996" cy="2123658"/>
          </a:xfrm>
          <a:prstGeom prst="rect">
            <a:avLst/>
          </a:prstGeom>
          <a:noFill/>
        </p:spPr>
        <p:txBody>
          <a:bodyPr wrap="square" lIns="91440" tIns="45720" rIns="91440" bIns="45720">
            <a:spAutoFit/>
          </a:bodyPr>
          <a:lstStyle/>
          <a:p>
            <a:pPr algn="ctr"/>
            <a:r>
              <a:rPr lang="fr-FR" sz="6600" b="1" dirty="0" err="1" smtClean="0">
                <a:ln w="12700">
                  <a:solidFill>
                    <a:schemeClr val="bg1"/>
                  </a:solidFill>
                  <a:prstDash val="solid"/>
                </a:ln>
                <a:solidFill>
                  <a:schemeClr val="accent1"/>
                </a:solidFill>
                <a:effectLst>
                  <a:glow rad="228600">
                    <a:schemeClr val="accent2">
                      <a:satMod val="175000"/>
                      <a:alpha val="40000"/>
                    </a:schemeClr>
                  </a:glow>
                </a:effectLst>
              </a:rPr>
              <a:t>February</a:t>
            </a:r>
            <a:endParaRPr lang="fr-FR" sz="6600" b="1" dirty="0">
              <a:ln w="12700">
                <a:solidFill>
                  <a:schemeClr val="bg1"/>
                </a:solidFill>
                <a:prstDash val="solid"/>
              </a:ln>
              <a:solidFill>
                <a:schemeClr val="accent1"/>
              </a:solidFill>
              <a:effectLst>
                <a:glow rad="228600">
                  <a:schemeClr val="accent2">
                    <a:satMod val="175000"/>
                    <a:alpha val="40000"/>
                  </a:schemeClr>
                </a:glow>
              </a:effectLst>
            </a:endParaRPr>
          </a:p>
          <a:p>
            <a:pPr algn="ctr"/>
            <a:r>
              <a:rPr lang="fr-FR" sz="6600" b="1" dirty="0" smtClean="0">
                <a:ln w="12700">
                  <a:solidFill>
                    <a:schemeClr val="bg1"/>
                  </a:solidFill>
                  <a:prstDash val="solid"/>
                </a:ln>
                <a:solidFill>
                  <a:schemeClr val="accent1"/>
                </a:solidFill>
                <a:effectLst>
                  <a:glow rad="228600">
                    <a:schemeClr val="accent2">
                      <a:satMod val="175000"/>
                      <a:alpha val="40000"/>
                    </a:schemeClr>
                  </a:glow>
                </a:effectLst>
              </a:rPr>
              <a:t> </a:t>
            </a:r>
            <a:r>
              <a:rPr lang="fr-FR" sz="6600" b="1" dirty="0">
                <a:ln w="12700">
                  <a:solidFill>
                    <a:schemeClr val="bg1"/>
                  </a:solidFill>
                  <a:prstDash val="solid"/>
                </a:ln>
                <a:solidFill>
                  <a:schemeClr val="accent1"/>
                </a:solidFill>
                <a:effectLst>
                  <a:glow rad="228600">
                    <a:schemeClr val="accent2">
                      <a:satMod val="175000"/>
                      <a:alpha val="40000"/>
                    </a:schemeClr>
                  </a:glow>
                </a:effectLst>
              </a:rPr>
              <a:t>Carnival</a:t>
            </a:r>
            <a:endParaRPr lang="it-IT" sz="6600" b="1" dirty="0">
              <a:ln w="12700">
                <a:solidFill>
                  <a:schemeClr val="bg1"/>
                </a:solidFill>
                <a:prstDash val="solid"/>
              </a:ln>
              <a:solidFill>
                <a:schemeClr val="accent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9493057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EFE076C-D595-48B1-BF04-26A54DB4E92C}"/>
              </a:ext>
            </a:extLst>
          </p:cNvPr>
          <p:cNvSpPr>
            <a:spLocks noGrp="1"/>
          </p:cNvSpPr>
          <p:nvPr>
            <p:ph idx="1"/>
          </p:nvPr>
        </p:nvSpPr>
        <p:spPr>
          <a:xfrm>
            <a:off x="188844" y="421969"/>
            <a:ext cx="6940826" cy="4787210"/>
          </a:xfrm>
        </p:spPr>
        <p:txBody>
          <a:bodyPr>
            <a:normAutofit lnSpcReduction="10000"/>
          </a:bodyPr>
          <a:lstStyle/>
          <a:p>
            <a:pPr marL="0" indent="0">
              <a:buNone/>
            </a:pPr>
            <a:r>
              <a:rPr lang="en-US" dirty="0"/>
              <a:t>February in Italy means </a:t>
            </a:r>
            <a:r>
              <a:rPr lang="en-US" dirty="0" smtClean="0"/>
              <a:t>that </a:t>
            </a:r>
            <a:r>
              <a:rPr lang="en-US" dirty="0"/>
              <a:t>every </a:t>
            </a:r>
            <a:r>
              <a:rPr lang="en-US" dirty="0" smtClean="0"/>
              <a:t>place </a:t>
            </a:r>
            <a:r>
              <a:rPr lang="en-US" dirty="0"/>
              <a:t>on the Peninsula is invaded with masks, confetti, </a:t>
            </a:r>
            <a:r>
              <a:rPr lang="en-US" dirty="0" err="1" smtClean="0"/>
              <a:t>colours</a:t>
            </a:r>
            <a:r>
              <a:rPr lang="en-US" dirty="0" smtClean="0"/>
              <a:t> </a:t>
            </a:r>
            <a:r>
              <a:rPr lang="en-US" dirty="0"/>
              <a:t>and lights </a:t>
            </a:r>
            <a:r>
              <a:rPr lang="en-US" dirty="0" smtClean="0"/>
              <a:t>that create </a:t>
            </a:r>
            <a:r>
              <a:rPr lang="en-US" dirty="0"/>
              <a:t>a very exciting and unique atmosphere: </a:t>
            </a:r>
            <a:r>
              <a:rPr lang="en-US" b="1" dirty="0"/>
              <a:t>it’s Carnival</a:t>
            </a:r>
            <a:r>
              <a:rPr lang="en-US" dirty="0"/>
              <a:t>! It is a party with ancient roots, and today has become a folkloristic rite in which traditions and fun work together to bring enormous life to this unique celebration. </a:t>
            </a:r>
            <a:endParaRPr lang="fr-FR" dirty="0">
              <a:latin typeface="Adobe Garamond Pro Bold"/>
            </a:endParaRPr>
          </a:p>
          <a:p>
            <a:pPr marL="0" indent="0">
              <a:buNone/>
            </a:pPr>
            <a:r>
              <a:rPr lang="en-US" dirty="0"/>
              <a:t>The most famous </a:t>
            </a:r>
            <a:r>
              <a:rPr lang="en-US" b="1" dirty="0"/>
              <a:t>carnivals of Italy</a:t>
            </a:r>
            <a:r>
              <a:rPr lang="en-US" dirty="0"/>
              <a:t> are those held in </a:t>
            </a:r>
            <a:r>
              <a:rPr lang="en-US" b="1" dirty="0"/>
              <a:t>Venice, Viareggio, Ivrea, Cento,  Satriano, and Acireale</a:t>
            </a:r>
            <a:r>
              <a:rPr lang="en-US" dirty="0"/>
              <a:t>.</a:t>
            </a:r>
            <a:endParaRPr lang="it-IT" dirty="0">
              <a:latin typeface="Adobe Garamond Pro Bold" panose="02020702060506020403" pitchFamily="18" charset="0"/>
            </a:endParaRPr>
          </a:p>
        </p:txBody>
      </p:sp>
      <p:pic>
        <p:nvPicPr>
          <p:cNvPr id="4098" name="Picture 2" descr="Risultati immagini per carnevale italia">
            <a:extLst>
              <a:ext uri="{FF2B5EF4-FFF2-40B4-BE49-F238E27FC236}">
                <a16:creationId xmlns:a16="http://schemas.microsoft.com/office/drawing/2014/main" xmlns="" id="{33CEB943-E6C2-4502-B9F7-5BCE0BC63D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018">
            <a:off x="7281589" y="460282"/>
            <a:ext cx="3830423" cy="16884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sultati immagini per carnevale italia">
            <a:extLst>
              <a:ext uri="{FF2B5EF4-FFF2-40B4-BE49-F238E27FC236}">
                <a16:creationId xmlns:a16="http://schemas.microsoft.com/office/drawing/2014/main" xmlns="" id="{21BDB294-D084-4BE5-84CC-454D5EF3BF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32799">
            <a:off x="8925273" y="2443163"/>
            <a:ext cx="28956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carnevale italia">
            <a:extLst>
              <a:ext uri="{FF2B5EF4-FFF2-40B4-BE49-F238E27FC236}">
                <a16:creationId xmlns:a16="http://schemas.microsoft.com/office/drawing/2014/main" xmlns="" id="{0CD8AE82-D7A2-43A5-9214-FC9F628FA1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2441" y="4511302"/>
            <a:ext cx="3500632" cy="21878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carnevale italia">
            <a:extLst>
              <a:ext uri="{FF2B5EF4-FFF2-40B4-BE49-F238E27FC236}">
                <a16:creationId xmlns:a16="http://schemas.microsoft.com/office/drawing/2014/main" xmlns="" id="{658772C5-2685-4F02-8BA9-AFBB0A5492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835" y="4923873"/>
            <a:ext cx="28956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carnevale italia">
            <a:extLst>
              <a:ext uri="{FF2B5EF4-FFF2-40B4-BE49-F238E27FC236}">
                <a16:creationId xmlns:a16="http://schemas.microsoft.com/office/drawing/2014/main" xmlns="" id="{B5FE53B3-173E-4E0C-B19E-496C460B47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88649">
            <a:off x="3545325" y="5073101"/>
            <a:ext cx="28956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96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8786DF2-9294-42B5-9425-D5C99E4F9333}"/>
              </a:ext>
            </a:extLst>
          </p:cNvPr>
          <p:cNvSpPr>
            <a:spLocks noGrp="1"/>
          </p:cNvSpPr>
          <p:nvPr>
            <p:ph idx="1"/>
          </p:nvPr>
        </p:nvSpPr>
        <p:spPr>
          <a:xfrm>
            <a:off x="0" y="158358"/>
            <a:ext cx="7615702" cy="6242442"/>
          </a:xfrm>
        </p:spPr>
        <p:txBody>
          <a:bodyPr>
            <a:noAutofit/>
          </a:bodyPr>
          <a:lstStyle/>
          <a:p>
            <a:pPr marL="0" indent="0">
              <a:buNone/>
            </a:pPr>
            <a:r>
              <a:rPr lang="en-US" sz="2600" dirty="0"/>
              <a:t>Nowadays, many traditions have vanished or changed, but fried pastries are still common in </a:t>
            </a:r>
            <a:r>
              <a:rPr lang="en-US" sz="2600" b="1" dirty="0"/>
              <a:t>Fat Tuesday</a:t>
            </a:r>
            <a:r>
              <a:rPr lang="en-US" sz="2600" dirty="0"/>
              <a:t> cookery. Spoonfuls of dough fried in oil take the shape of small balls in </a:t>
            </a:r>
            <a:r>
              <a:rPr lang="en-US" sz="2600" b="1" i="1" dirty="0"/>
              <a:t>Frittelle</a:t>
            </a:r>
            <a:r>
              <a:rPr lang="en-US" sz="2600" dirty="0"/>
              <a:t> or</a:t>
            </a:r>
            <a:r>
              <a:rPr lang="en-US" sz="2600" b="1" dirty="0"/>
              <a:t> </a:t>
            </a:r>
            <a:r>
              <a:rPr lang="en-US" sz="2600" b="1" i="1" dirty="0" err="1"/>
              <a:t>Castagnole</a:t>
            </a:r>
            <a:r>
              <a:rPr lang="en-US" sz="2600" dirty="0"/>
              <a:t>. </a:t>
            </a:r>
            <a:br>
              <a:rPr lang="en-US" sz="2600" dirty="0"/>
            </a:br>
            <a:endParaRPr lang="en-US" sz="2600" dirty="0" smtClean="0"/>
          </a:p>
          <a:p>
            <a:pPr marL="0" indent="0">
              <a:buNone/>
            </a:pPr>
            <a:r>
              <a:rPr lang="en-US" sz="2600" dirty="0" smtClean="0"/>
              <a:t>However</a:t>
            </a:r>
            <a:r>
              <a:rPr lang="en-US" sz="2600" dirty="0"/>
              <a:t>, the most famous carnival fritters are ribbons of sweet pasta fried and covered with sugar or honey. These fritters are familiar all over Italy, where they assume many different names—including</a:t>
            </a:r>
            <a:r>
              <a:rPr lang="en-US" sz="2600" b="1" dirty="0"/>
              <a:t> </a:t>
            </a:r>
            <a:r>
              <a:rPr lang="en-US" sz="2600" b="1" i="1" dirty="0"/>
              <a:t>Frappe</a:t>
            </a:r>
            <a:r>
              <a:rPr lang="en-US" sz="2600" i="1" dirty="0"/>
              <a:t>, </a:t>
            </a:r>
            <a:r>
              <a:rPr lang="en-US" sz="2600" i="1" dirty="0" err="1"/>
              <a:t>Frappole</a:t>
            </a:r>
            <a:r>
              <a:rPr lang="en-US" sz="2600" i="1" dirty="0"/>
              <a:t>, </a:t>
            </a:r>
            <a:r>
              <a:rPr lang="en-US" sz="2600" i="1" dirty="0" err="1"/>
              <a:t>Sfrappole</a:t>
            </a:r>
            <a:r>
              <a:rPr lang="en-US" sz="2600" i="1" dirty="0"/>
              <a:t>, </a:t>
            </a:r>
            <a:r>
              <a:rPr lang="en-US" sz="2600" i="1" dirty="0" err="1"/>
              <a:t>Flappe</a:t>
            </a:r>
            <a:r>
              <a:rPr lang="en-US" sz="2600" dirty="0"/>
              <a:t> in central Italy, </a:t>
            </a:r>
            <a:r>
              <a:rPr lang="en-US" sz="2600" i="1" dirty="0"/>
              <a:t>Cenci</a:t>
            </a:r>
            <a:r>
              <a:rPr lang="en-US" sz="2600" dirty="0"/>
              <a:t> (“tatters”) or </a:t>
            </a:r>
            <a:r>
              <a:rPr lang="en-US" sz="2600" b="1" i="1" dirty="0" err="1"/>
              <a:t>Donzelli</a:t>
            </a:r>
            <a:r>
              <a:rPr lang="en-US" sz="2600" dirty="0"/>
              <a:t> (“young ladies”) in </a:t>
            </a:r>
            <a:r>
              <a:rPr lang="en-US" sz="2600" b="1" dirty="0"/>
              <a:t>Tuscany</a:t>
            </a:r>
            <a:r>
              <a:rPr lang="en-US" sz="2600" dirty="0"/>
              <a:t>, </a:t>
            </a:r>
            <a:r>
              <a:rPr lang="en-US" sz="2600" b="1" i="1" dirty="0" err="1"/>
              <a:t>Crostoli</a:t>
            </a:r>
            <a:r>
              <a:rPr lang="en-US" sz="2600" dirty="0"/>
              <a:t> (“crusts”) or </a:t>
            </a:r>
            <a:r>
              <a:rPr lang="en-US" sz="2600" b="1" i="1" dirty="0" err="1"/>
              <a:t>Galani</a:t>
            </a:r>
            <a:r>
              <a:rPr lang="en-US" sz="2600" dirty="0"/>
              <a:t> in </a:t>
            </a:r>
            <a:r>
              <a:rPr lang="en-US" sz="2600" b="1" dirty="0"/>
              <a:t>Veneto</a:t>
            </a:r>
            <a:r>
              <a:rPr lang="en-US" sz="2600" dirty="0"/>
              <a:t>, </a:t>
            </a:r>
            <a:r>
              <a:rPr lang="en-US" sz="2600" b="1" i="1" dirty="0" err="1"/>
              <a:t>Lattughe</a:t>
            </a:r>
            <a:r>
              <a:rPr lang="en-US" sz="2600" dirty="0"/>
              <a:t>(“lettuce”) in </a:t>
            </a:r>
            <a:r>
              <a:rPr lang="en-US" sz="2600" b="1" dirty="0"/>
              <a:t>Romagna</a:t>
            </a:r>
            <a:r>
              <a:rPr lang="en-US" sz="2600" dirty="0"/>
              <a:t>, </a:t>
            </a:r>
            <a:r>
              <a:rPr lang="en-US" sz="2600" b="1" i="1" dirty="0" err="1"/>
              <a:t>Nastri</a:t>
            </a:r>
            <a:r>
              <a:rPr lang="en-US" sz="2600" b="1" i="1" dirty="0"/>
              <a:t> </a:t>
            </a:r>
            <a:r>
              <a:rPr lang="en-US" sz="2600" b="1" i="1" dirty="0" err="1"/>
              <a:t>delle</a:t>
            </a:r>
            <a:r>
              <a:rPr lang="en-US" sz="2600" b="1" i="1" dirty="0"/>
              <a:t> </a:t>
            </a:r>
            <a:r>
              <a:rPr lang="en-US" sz="2600" b="1" i="1" dirty="0" err="1"/>
              <a:t>Suore</a:t>
            </a:r>
            <a:r>
              <a:rPr lang="en-US" sz="2600" dirty="0"/>
              <a:t> (“ribbons of the nuns”) in </a:t>
            </a:r>
            <a:r>
              <a:rPr lang="en-US" sz="2600" b="1" dirty="0"/>
              <a:t>Emilia</a:t>
            </a:r>
            <a:r>
              <a:rPr lang="en-US" sz="2600" dirty="0"/>
              <a:t>, </a:t>
            </a:r>
            <a:r>
              <a:rPr lang="en-US" sz="2600" b="1" i="1" dirty="0" err="1"/>
              <a:t>Bugie</a:t>
            </a:r>
            <a:r>
              <a:rPr lang="en-US" sz="2600" dirty="0"/>
              <a:t> (“lies”) in </a:t>
            </a:r>
            <a:r>
              <a:rPr lang="en-US" sz="2600" b="1" dirty="0"/>
              <a:t>Piemonte</a:t>
            </a:r>
            <a:r>
              <a:rPr lang="en-US" sz="2600" dirty="0"/>
              <a:t>, and </a:t>
            </a:r>
            <a:r>
              <a:rPr lang="en-US" sz="2600" b="1" i="1" dirty="0"/>
              <a:t>Gigi</a:t>
            </a:r>
            <a:r>
              <a:rPr lang="en-US" sz="2600" dirty="0"/>
              <a:t> in </a:t>
            </a:r>
            <a:r>
              <a:rPr lang="en-US" sz="2600" b="1" dirty="0"/>
              <a:t>Sicily</a:t>
            </a:r>
            <a:r>
              <a:rPr lang="en-US" sz="2600" dirty="0" smtClean="0"/>
              <a:t>.</a:t>
            </a:r>
          </a:p>
          <a:p>
            <a:pPr marL="0" indent="0">
              <a:buNone/>
            </a:pPr>
            <a:r>
              <a:rPr lang="en-US" dirty="0" smtClean="0"/>
              <a:t> </a:t>
            </a:r>
            <a:r>
              <a:rPr lang="en-US" dirty="0"/>
              <a:t>Is there another dish with so many names?</a:t>
            </a:r>
            <a:endParaRPr lang="it-IT" sz="3600" dirty="0">
              <a:latin typeface="Adobe Garamond Pro Bold" panose="02020702060506020403" pitchFamily="18" charset="0"/>
            </a:endParaRPr>
          </a:p>
        </p:txBody>
      </p:sp>
      <p:pic>
        <p:nvPicPr>
          <p:cNvPr id="5128" name="Picture 8" descr="Immagine correlata">
            <a:extLst>
              <a:ext uri="{FF2B5EF4-FFF2-40B4-BE49-F238E27FC236}">
                <a16:creationId xmlns:a16="http://schemas.microsoft.com/office/drawing/2014/main" xmlns="" id="{B7A99D76-7B22-475D-8C40-EDA1E04B0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702" y="3576565"/>
            <a:ext cx="4098235" cy="27231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130" name="Picture 10" descr="Risultati immagini per carnevale italia cibo">
            <a:extLst>
              <a:ext uri="{FF2B5EF4-FFF2-40B4-BE49-F238E27FC236}">
                <a16:creationId xmlns:a16="http://schemas.microsoft.com/office/drawing/2014/main" xmlns="" id="{2A0E58BF-9020-4D33-B897-A7700BEA77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9236" y="721121"/>
            <a:ext cx="2969388" cy="25044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410278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PC 02\Desktop\header-pasqua-web.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ttangolo 5"/>
          <p:cNvSpPr/>
          <p:nvPr/>
        </p:nvSpPr>
        <p:spPr>
          <a:xfrm>
            <a:off x="3204717" y="2226665"/>
            <a:ext cx="34176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p>
        </p:txBody>
      </p:sp>
      <p:sp>
        <p:nvSpPr>
          <p:cNvPr id="7" name="Rettangolo 6"/>
          <p:cNvSpPr/>
          <p:nvPr/>
        </p:nvSpPr>
        <p:spPr>
          <a:xfrm>
            <a:off x="412321" y="641616"/>
            <a:ext cx="6268311" cy="5016758"/>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it-IT" sz="8000" b="1" dirty="0">
                <a:ln w="24500" cmpd="dbl">
                  <a:solidFill>
                    <a:schemeClr val="tx1"/>
                  </a:solidFill>
                  <a:prstDash val="solid"/>
                  <a:miter lim="800000"/>
                </a:ln>
                <a:solidFill>
                  <a:srgbClr val="00B0F0"/>
                </a:solidFill>
                <a:effectLst>
                  <a:glow rad="101600">
                    <a:schemeClr val="accent4">
                      <a:satMod val="175000"/>
                      <a:alpha val="40000"/>
                    </a:schemeClr>
                  </a:glow>
                  <a:outerShdw blurRad="38100" dist="38100" dir="7020000" algn="tl">
                    <a:srgbClr val="000000">
                      <a:alpha val="35000"/>
                    </a:srgbClr>
                  </a:outerShdw>
                </a:effectLst>
              </a:rPr>
              <a:t>EASTER</a:t>
            </a:r>
          </a:p>
          <a:p>
            <a:pPr algn="ctr"/>
            <a:r>
              <a:rPr lang="it-IT" sz="8000" b="1" dirty="0">
                <a:ln w="24500" cmpd="dbl">
                  <a:solidFill>
                    <a:schemeClr val="tx1"/>
                  </a:solidFill>
                  <a:prstDash val="solid"/>
                  <a:miter lim="800000"/>
                </a:ln>
                <a:solidFill>
                  <a:srgbClr val="00B0F0"/>
                </a:solidFill>
                <a:effectLst>
                  <a:glow rad="101600">
                    <a:schemeClr val="accent4">
                      <a:satMod val="175000"/>
                      <a:alpha val="40000"/>
                    </a:schemeClr>
                  </a:glow>
                  <a:outerShdw blurRad="38100" dist="38100" dir="7020000" algn="tl">
                    <a:srgbClr val="000000">
                      <a:alpha val="35000"/>
                    </a:srgbClr>
                  </a:outerShdw>
                </a:effectLst>
              </a:rPr>
              <a:t>And</a:t>
            </a:r>
          </a:p>
          <a:p>
            <a:pPr algn="ctr"/>
            <a:r>
              <a:rPr lang="it-IT" sz="8000" b="1" dirty="0">
                <a:ln w="24500" cmpd="dbl">
                  <a:solidFill>
                    <a:schemeClr val="tx1"/>
                  </a:solidFill>
                  <a:prstDash val="solid"/>
                  <a:miter lim="800000"/>
                </a:ln>
                <a:solidFill>
                  <a:srgbClr val="00B0F0"/>
                </a:solidFill>
                <a:effectLst>
                  <a:glow rad="101600">
                    <a:schemeClr val="accent4">
                      <a:satMod val="175000"/>
                      <a:alpha val="40000"/>
                    </a:schemeClr>
                  </a:glow>
                  <a:outerShdw blurRad="38100" dist="38100" dir="7020000" algn="tl">
                    <a:srgbClr val="000000">
                      <a:alpha val="35000"/>
                    </a:srgbClr>
                  </a:outerShdw>
                </a:effectLst>
              </a:rPr>
              <a:t>EASTER MONDAY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44930"/>
            <a:ext cx="7819292" cy="5206301"/>
          </a:xfrm>
        </p:spPr>
        <p:txBody>
          <a:bodyPr>
            <a:normAutofit/>
          </a:bodyPr>
          <a:lstStyle/>
          <a:p>
            <a:pPr algn="ctr">
              <a:buNone/>
            </a:pPr>
            <a:r>
              <a:rPr lang="en-US" b="1" dirty="0"/>
              <a:t>Easter</a:t>
            </a:r>
            <a:r>
              <a:rPr lang="en-US" dirty="0"/>
              <a:t>, or </a:t>
            </a:r>
            <a:r>
              <a:rPr lang="en-US" b="1" i="1" dirty="0" err="1"/>
              <a:t>Pasqua</a:t>
            </a:r>
            <a:r>
              <a:rPr lang="en-US" dirty="0"/>
              <a:t> in Italian, is a festive holiday throughout Italy</a:t>
            </a:r>
            <a:r>
              <a:rPr lang="en-US" dirty="0" smtClean="0"/>
              <a:t>.</a:t>
            </a:r>
          </a:p>
          <a:p>
            <a:pPr algn="ctr">
              <a:buNone/>
            </a:pPr>
            <a:r>
              <a:rPr lang="en-US" dirty="0" smtClean="0"/>
              <a:t> </a:t>
            </a:r>
            <a:r>
              <a:rPr lang="en-US" dirty="0"/>
              <a:t>Religious parades and celebrations are held in many towns and cities nationwide. A statue of Jesus or his mother Mary is carried in street processions that involve large crowds of people. Easter meals vary, but include eggs, Easter pie, and lamb.</a:t>
            </a:r>
          </a:p>
          <a:p>
            <a:pPr marL="0" indent="0" algn="ctr">
              <a:buNone/>
            </a:pPr>
            <a:r>
              <a:rPr lang="en-US" dirty="0"/>
              <a:t>   Eggs in Italian Easter dishes symbolize fertility,    renewal and life.</a:t>
            </a:r>
            <a:br>
              <a:rPr lang="en-US" dirty="0"/>
            </a:br>
            <a:r>
              <a:rPr lang="en-US" dirty="0">
                <a:latin typeface="Adobe Garamond Pro Bold"/>
              </a:rPr>
              <a:t/>
            </a:r>
            <a:br>
              <a:rPr lang="en-US" dirty="0">
                <a:latin typeface="Adobe Garamond Pro Bold"/>
              </a:rPr>
            </a:br>
            <a:r>
              <a:rPr lang="en-US" dirty="0">
                <a:latin typeface="Adobe Garamond Pro Bold"/>
              </a:rPr>
              <a:t>The date of Easter is fixed to the first Sunday after the first full moon which follows on March 21st</a:t>
            </a:r>
            <a:endParaRPr lang="it-IT" dirty="0">
              <a:latin typeface="Adobe Garamond Pro Bold"/>
            </a:endParaRPr>
          </a:p>
        </p:txBody>
      </p:sp>
      <p:pic>
        <p:nvPicPr>
          <p:cNvPr id="33794" name="Picture 2" descr="C:\Users\PC 02\Desktop\UOVA_PASQUA.jpg"/>
          <p:cNvPicPr>
            <a:picLocks noChangeAspect="1" noChangeArrowheads="1"/>
          </p:cNvPicPr>
          <p:nvPr/>
        </p:nvPicPr>
        <p:blipFill>
          <a:blip r:embed="rId2" cstate="print"/>
          <a:srcRect/>
          <a:stretch>
            <a:fillRect/>
          </a:stretch>
        </p:blipFill>
        <p:spPr bwMode="auto">
          <a:xfrm>
            <a:off x="3249386" y="5039069"/>
            <a:ext cx="3456214" cy="1818931"/>
          </a:xfrm>
          <a:prstGeom prst="rect">
            <a:avLst/>
          </a:prstGeom>
          <a:noFill/>
        </p:spPr>
      </p:pic>
      <p:pic>
        <p:nvPicPr>
          <p:cNvPr id="33795" name="Picture 3" descr="C:\Users\PC 02\Desktop\immagine-pasqua.jpg"/>
          <p:cNvPicPr>
            <a:picLocks noChangeAspect="1" noChangeArrowheads="1"/>
          </p:cNvPicPr>
          <p:nvPr/>
        </p:nvPicPr>
        <p:blipFill>
          <a:blip r:embed="rId3" cstate="print"/>
          <a:srcRect/>
          <a:stretch>
            <a:fillRect/>
          </a:stretch>
        </p:blipFill>
        <p:spPr bwMode="auto">
          <a:xfrm>
            <a:off x="6835357" y="3739243"/>
            <a:ext cx="5356643" cy="3118757"/>
          </a:xfrm>
          <a:prstGeom prst="rect">
            <a:avLst/>
          </a:prstGeom>
          <a:noFill/>
        </p:spPr>
      </p:pic>
      <p:pic>
        <p:nvPicPr>
          <p:cNvPr id="33796" name="Picture 4" descr="C:\Users\PC 02\Desktop\Pastiera-napoletana.jpg"/>
          <p:cNvPicPr>
            <a:picLocks noChangeAspect="1" noChangeArrowheads="1"/>
          </p:cNvPicPr>
          <p:nvPr/>
        </p:nvPicPr>
        <p:blipFill>
          <a:blip r:embed="rId4" cstate="print"/>
          <a:srcRect/>
          <a:stretch>
            <a:fillRect/>
          </a:stretch>
        </p:blipFill>
        <p:spPr bwMode="auto">
          <a:xfrm>
            <a:off x="8575875" y="231869"/>
            <a:ext cx="3121855" cy="1951159"/>
          </a:xfrm>
          <a:prstGeom prst="rect">
            <a:avLst/>
          </a:prstGeom>
          <a:noFill/>
        </p:spPr>
      </p:pic>
      <p:sp>
        <p:nvSpPr>
          <p:cNvPr id="7" name="CasellaDiTesto 6"/>
          <p:cNvSpPr txBox="1"/>
          <p:nvPr/>
        </p:nvSpPr>
        <p:spPr>
          <a:xfrm>
            <a:off x="8921579" y="2479589"/>
            <a:ext cx="2611394" cy="646331"/>
          </a:xfrm>
          <a:prstGeom prst="rect">
            <a:avLst/>
          </a:prstGeom>
          <a:noFill/>
          <a:ln>
            <a:solidFill>
              <a:schemeClr val="tx1"/>
            </a:solidFill>
          </a:ln>
        </p:spPr>
        <p:txBody>
          <a:bodyPr wrap="square" rtlCol="0">
            <a:spAutoFit/>
          </a:bodyPr>
          <a:lstStyle/>
          <a:p>
            <a:pPr algn="ctr"/>
            <a:r>
              <a:rPr lang="it-IT" b="1" dirty="0">
                <a:latin typeface="Adobe Garamond Pro Bold"/>
              </a:rPr>
              <a:t>“Pastiera” </a:t>
            </a:r>
            <a:r>
              <a:rPr lang="it-IT" b="1" dirty="0" err="1">
                <a:latin typeface="Adobe Garamond Pro Bold"/>
              </a:rPr>
              <a:t>is</a:t>
            </a:r>
            <a:r>
              <a:rPr lang="it-IT" b="1" dirty="0">
                <a:latin typeface="Adobe Garamond Pro Bold"/>
              </a:rPr>
              <a:t> a </a:t>
            </a:r>
            <a:r>
              <a:rPr lang="it-IT" b="1" dirty="0" err="1">
                <a:latin typeface="Adobe Garamond Pro Bold"/>
              </a:rPr>
              <a:t>traditional</a:t>
            </a:r>
            <a:r>
              <a:rPr lang="it-IT" b="1" dirty="0">
                <a:latin typeface="Adobe Garamond Pro Bold"/>
              </a:rPr>
              <a:t> cake </a:t>
            </a:r>
            <a:r>
              <a:rPr lang="it-IT" b="1" dirty="0" err="1" smtClean="0">
                <a:latin typeface="Adobe Garamond Pro Bold"/>
              </a:rPr>
              <a:t>at</a:t>
            </a:r>
            <a:r>
              <a:rPr lang="it-IT" b="1" dirty="0" smtClean="0">
                <a:latin typeface="Adobe Garamond Pro Bold"/>
              </a:rPr>
              <a:t> </a:t>
            </a:r>
            <a:r>
              <a:rPr lang="it-IT" b="1" dirty="0" err="1">
                <a:latin typeface="Adobe Garamond Pro Bold"/>
              </a:rPr>
              <a:t>E</a:t>
            </a:r>
            <a:r>
              <a:rPr lang="it-IT" b="1" dirty="0" err="1" smtClean="0">
                <a:latin typeface="Adobe Garamond Pro Bold"/>
              </a:rPr>
              <a:t>aster</a:t>
            </a:r>
            <a:endParaRPr lang="it-IT" b="1" dirty="0">
              <a:latin typeface="Adobe Garamond Pro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2740" y="354227"/>
            <a:ext cx="9269627" cy="5971017"/>
          </a:xfrm>
        </p:spPr>
        <p:txBody>
          <a:bodyPr>
            <a:normAutofit/>
          </a:bodyPr>
          <a:lstStyle/>
          <a:p>
            <a:pPr algn="ctr">
              <a:buNone/>
            </a:pPr>
            <a:r>
              <a:rPr lang="en-US" sz="3600" dirty="0">
                <a:latin typeface="Adobe Garamond Pro Bold"/>
              </a:rPr>
              <a:t>Easter Monday is the day after Easter Day. </a:t>
            </a:r>
          </a:p>
          <a:p>
            <a:pPr algn="ctr">
              <a:buNone/>
            </a:pPr>
            <a:r>
              <a:rPr lang="en-US" sz="3600" dirty="0">
                <a:latin typeface="Adobe Garamond Pro Bold"/>
              </a:rPr>
              <a:t>In Italy, the tradition imposes to make excursions outside the city.</a:t>
            </a:r>
            <a:endParaRPr lang="it-IT" sz="3600" dirty="0">
              <a:latin typeface="Adobe Garamond Pro Bold"/>
            </a:endParaRPr>
          </a:p>
        </p:txBody>
      </p:sp>
      <p:pic>
        <p:nvPicPr>
          <p:cNvPr id="34818" name="Picture 2" descr="C:\Users\PC 02\Desktop\polliwog-park-picnic.jpg"/>
          <p:cNvPicPr>
            <a:picLocks noChangeAspect="1" noChangeArrowheads="1"/>
          </p:cNvPicPr>
          <p:nvPr/>
        </p:nvPicPr>
        <p:blipFill>
          <a:blip r:embed="rId2" cstate="print"/>
          <a:srcRect/>
          <a:stretch>
            <a:fillRect/>
          </a:stretch>
        </p:blipFill>
        <p:spPr bwMode="auto">
          <a:xfrm rot="1007393">
            <a:off x="8619369" y="4212285"/>
            <a:ext cx="3323880" cy="2212808"/>
          </a:xfrm>
          <a:prstGeom prst="rect">
            <a:avLst/>
          </a:prstGeom>
          <a:noFill/>
        </p:spPr>
      </p:pic>
      <p:pic>
        <p:nvPicPr>
          <p:cNvPr id="34819" name="Picture 3" descr="C:\Users\PC 02\Desktop\picnic-3.jpg"/>
          <p:cNvPicPr>
            <a:picLocks noChangeAspect="1" noChangeArrowheads="1"/>
          </p:cNvPicPr>
          <p:nvPr/>
        </p:nvPicPr>
        <p:blipFill>
          <a:blip r:embed="rId3" cstate="print"/>
          <a:srcRect/>
          <a:stretch>
            <a:fillRect/>
          </a:stretch>
        </p:blipFill>
        <p:spPr bwMode="auto">
          <a:xfrm>
            <a:off x="645144" y="3652552"/>
            <a:ext cx="6439396" cy="237884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festa della liberazione">
            <a:extLst>
              <a:ext uri="{FF2B5EF4-FFF2-40B4-BE49-F238E27FC236}">
                <a16:creationId xmlns:a16="http://schemas.microsoft.com/office/drawing/2014/main" xmlns="" id="{FE30050B-FD7F-4CA7-96B8-3781A790B7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B62E8FDD-B6FC-4B63-BF74-CFD421DDE820}"/>
              </a:ext>
            </a:extLst>
          </p:cNvPr>
          <p:cNvSpPr/>
          <p:nvPr/>
        </p:nvSpPr>
        <p:spPr>
          <a:xfrm>
            <a:off x="-473656" y="2469779"/>
            <a:ext cx="13139311" cy="2308324"/>
          </a:xfrm>
          <a:prstGeom prst="rect">
            <a:avLst/>
          </a:prstGeom>
          <a:noFill/>
        </p:spPr>
        <p:txBody>
          <a:bodyPr wrap="square" lIns="91440" tIns="45720" rIns="91440" bIns="45720">
            <a:spAutoFit/>
          </a:bodyPr>
          <a:lstStyle/>
          <a:p>
            <a:pPr algn="ctr"/>
            <a:r>
              <a:rPr lang="en-US" sz="7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April </a:t>
            </a:r>
            <a:r>
              <a:rPr lang="en-US" sz="7200" b="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25</a:t>
            </a:r>
            <a:r>
              <a:rPr lang="en-US" sz="7200" b="1" baseline="30000"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th</a:t>
            </a:r>
            <a:endParaRPr lang="en-US" sz="7200" b="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a:p>
            <a:pPr algn="ctr"/>
            <a:r>
              <a:rPr lang="en-US" sz="7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n-US" sz="7200" b="1"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Liberation</a:t>
            </a:r>
            <a:r>
              <a:rPr lang="en-US" sz="7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Day</a:t>
            </a:r>
            <a:endParaRPr lang="it-IT" sz="7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27335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0ABD3CF-A3CC-45E7-A8E1-2D631B5FCC27}"/>
              </a:ext>
            </a:extLst>
          </p:cNvPr>
          <p:cNvSpPr>
            <a:spLocks noGrp="1"/>
          </p:cNvSpPr>
          <p:nvPr>
            <p:ph idx="1"/>
          </p:nvPr>
        </p:nvSpPr>
        <p:spPr>
          <a:xfrm>
            <a:off x="175591" y="632930"/>
            <a:ext cx="5032513" cy="5343800"/>
          </a:xfrm>
        </p:spPr>
        <p:txBody>
          <a:bodyPr>
            <a:noAutofit/>
          </a:bodyPr>
          <a:lstStyle/>
          <a:p>
            <a:pPr marL="0" indent="0">
              <a:buNone/>
            </a:pPr>
            <a:r>
              <a:rPr lang="en-US" dirty="0">
                <a:latin typeface="Adobe Garamond Pro Bold"/>
              </a:rPr>
              <a:t>The Anniversary of the Liberation of Italy, also known under </a:t>
            </a:r>
            <a:r>
              <a:rPr lang="en-US" dirty="0" smtClean="0">
                <a:latin typeface="Adobe Garamond Pro Bold"/>
              </a:rPr>
              <a:t>the name </a:t>
            </a:r>
            <a:r>
              <a:rPr lang="en-US" dirty="0">
                <a:latin typeface="Adobe Garamond Pro Bold"/>
              </a:rPr>
              <a:t>of the Liberation, Birthday(Anniversary) of the Resistance or more simply 25th-April, is the holiday, celebrated every April 25th in Italy, of remembrance of the end of the Second World War, and the end of the Nazi occupation of the country.</a:t>
            </a:r>
            <a:endParaRPr lang="it-IT" dirty="0">
              <a:latin typeface="Adobe Garamond Pro Bold"/>
            </a:endParaRPr>
          </a:p>
        </p:txBody>
      </p:sp>
      <p:pic>
        <p:nvPicPr>
          <p:cNvPr id="2050" name="Picture 2" descr="Risultati immagini per festa della liberazione">
            <a:extLst>
              <a:ext uri="{FF2B5EF4-FFF2-40B4-BE49-F238E27FC236}">
                <a16:creationId xmlns:a16="http://schemas.microsoft.com/office/drawing/2014/main" xmlns="" id="{157B2D5E-A4AF-4B5A-B31B-41EAF8D622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085" y="299293"/>
            <a:ext cx="3793435" cy="2445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festa della liberazione">
            <a:extLst>
              <a:ext uri="{FF2B5EF4-FFF2-40B4-BE49-F238E27FC236}">
                <a16:creationId xmlns:a16="http://schemas.microsoft.com/office/drawing/2014/main" xmlns="" id="{781AAFFE-498E-430C-8843-002BD36A01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433" y="5523153"/>
            <a:ext cx="2129634" cy="1190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festa della liberazione">
            <a:extLst>
              <a:ext uri="{FF2B5EF4-FFF2-40B4-BE49-F238E27FC236}">
                <a16:creationId xmlns:a16="http://schemas.microsoft.com/office/drawing/2014/main" xmlns="" id="{D3454A6C-82AF-4FF8-94B5-E5806EDED7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9059" y="3605665"/>
            <a:ext cx="2508675" cy="16669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festa della liberazione">
            <a:extLst>
              <a:ext uri="{FF2B5EF4-FFF2-40B4-BE49-F238E27FC236}">
                <a16:creationId xmlns:a16="http://schemas.microsoft.com/office/drawing/2014/main" xmlns="" id="{AFD0E58F-536A-4859-A461-9F9CE2DD35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9" y="135188"/>
            <a:ext cx="1917424" cy="27739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isultati immagini per festa della liberazione">
            <a:extLst>
              <a:ext uri="{FF2B5EF4-FFF2-40B4-BE49-F238E27FC236}">
                <a16:creationId xmlns:a16="http://schemas.microsoft.com/office/drawing/2014/main" xmlns="" id="{3A33856E-A537-47D8-9001-D399528561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110" y="4685068"/>
            <a:ext cx="3602757" cy="187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02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PC 02\Desktop\o.269064.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Rettangolo 7"/>
          <p:cNvSpPr/>
          <p:nvPr/>
        </p:nvSpPr>
        <p:spPr>
          <a:xfrm rot="21145734">
            <a:off x="7290925" y="3993459"/>
            <a:ext cx="405213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MAY 1ST </a:t>
            </a:r>
            <a:b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LABOUR </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DAY</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444137"/>
            <a:ext cx="5148354" cy="6150252"/>
          </a:xfrm>
        </p:spPr>
        <p:txBody>
          <a:bodyPr>
            <a:normAutofit/>
          </a:bodyPr>
          <a:lstStyle/>
          <a:p>
            <a:pPr>
              <a:buNone/>
            </a:pPr>
            <a:r>
              <a:rPr lang="en-US" dirty="0">
                <a:latin typeface="Adobe Garamond Pro Bold"/>
              </a:rPr>
              <a:t>  </a:t>
            </a:r>
            <a:r>
              <a:rPr lang="en-US" dirty="0" err="1" smtClean="0"/>
              <a:t>Labour</a:t>
            </a:r>
            <a:r>
              <a:rPr lang="en-US" dirty="0" smtClean="0"/>
              <a:t> </a:t>
            </a:r>
            <a:r>
              <a:rPr lang="en-US" dirty="0"/>
              <a:t>Day, also known as May Day or </a:t>
            </a:r>
            <a:r>
              <a:rPr lang="en-US" dirty="0" err="1"/>
              <a:t>Festa</a:t>
            </a:r>
            <a:r>
              <a:rPr lang="en-US" dirty="0"/>
              <a:t> </a:t>
            </a:r>
            <a:r>
              <a:rPr lang="en-US" dirty="0" err="1"/>
              <a:t>dei</a:t>
            </a:r>
            <a:r>
              <a:rPr lang="en-US" dirty="0"/>
              <a:t> </a:t>
            </a:r>
            <a:r>
              <a:rPr lang="en-US" dirty="0" err="1"/>
              <a:t>Lavoratori</a:t>
            </a:r>
            <a:r>
              <a:rPr lang="en-US" dirty="0"/>
              <a:t>, is a public, nationwide holiday in Italy celebrating the working class on the first of May. Known as the day of the worker, this holiday allows public services such as schools and banks to close while the citizens of Italy </a:t>
            </a:r>
            <a:r>
              <a:rPr lang="en-US" dirty="0" smtClean="0"/>
              <a:t>organize </a:t>
            </a:r>
            <a:r>
              <a:rPr lang="en-US" dirty="0"/>
              <a:t>festivals</a:t>
            </a:r>
            <a:r>
              <a:rPr lang="en-US" dirty="0" smtClean="0"/>
              <a:t>, </a:t>
            </a:r>
            <a:r>
              <a:rPr lang="en-US" dirty="0"/>
              <a:t>parades, and spring rituals celebrating workers' rights and freedoms.</a:t>
            </a:r>
            <a:endParaRPr lang="it-IT" dirty="0">
              <a:latin typeface="Adobe Garamond Pro Bold"/>
            </a:endParaRPr>
          </a:p>
        </p:txBody>
      </p:sp>
      <p:pic>
        <p:nvPicPr>
          <p:cNvPr id="36867" name="Picture 3" descr="C:\Users\PC 02\Desktop\899733_mrp_in_xxl.jpg"/>
          <p:cNvPicPr>
            <a:picLocks noChangeAspect="1" noChangeArrowheads="1"/>
          </p:cNvPicPr>
          <p:nvPr/>
        </p:nvPicPr>
        <p:blipFill>
          <a:blip r:embed="rId2" cstate="print"/>
          <a:srcRect/>
          <a:stretch>
            <a:fillRect/>
          </a:stretch>
        </p:blipFill>
        <p:spPr bwMode="auto">
          <a:xfrm>
            <a:off x="7066861" y="1564064"/>
            <a:ext cx="3905937" cy="4078856"/>
          </a:xfrm>
          <a:prstGeom prst="rect">
            <a:avLst/>
          </a:prstGeom>
          <a:noFill/>
        </p:spPr>
      </p:pic>
      <p:sp>
        <p:nvSpPr>
          <p:cNvPr id="7" name="Simbolo &quot;divieto&quot; 6"/>
          <p:cNvSpPr/>
          <p:nvPr/>
        </p:nvSpPr>
        <p:spPr>
          <a:xfrm>
            <a:off x="5700584" y="634313"/>
            <a:ext cx="6252519" cy="596007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0B759A33-0CAF-4712-8B4F-C04F3775A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ttangolo 3"/>
          <p:cNvSpPr/>
          <p:nvPr/>
        </p:nvSpPr>
        <p:spPr>
          <a:xfrm>
            <a:off x="2314833" y="2183027"/>
            <a:ext cx="7825946" cy="2554545"/>
          </a:xfrm>
          <a:prstGeom prst="rect">
            <a:avLst/>
          </a:prstGeom>
          <a:noFill/>
        </p:spPr>
        <p:txBody>
          <a:bodyPr wrap="square" lIns="91440" tIns="45720" rIns="91440" bIns="45720">
            <a:spAutoFit/>
          </a:bodyPr>
          <a:lstStyle/>
          <a:p>
            <a:pPr algn="ctr"/>
            <a:r>
              <a:rPr lang="it-IT"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ITALIAN </a:t>
            </a:r>
            <a:r>
              <a:rPr lang="it-IT"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FESTIVITIES</a:t>
            </a:r>
            <a:endParaRPr lang="it-IT"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053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C:\Users\PC 02\Desktop\auguri-ferragosto-per-amici-frasi-divertenti-originali-spiritose-per-amiche-compagni-colleghi-lavoro-spirituali-d-amore.jpg"/>
          <p:cNvPicPr>
            <a:picLocks noChangeAspect="1" noChangeArrowheads="1"/>
          </p:cNvPicPr>
          <p:nvPr/>
        </p:nvPicPr>
        <p:blipFill>
          <a:blip r:embed="rId2" cstate="print"/>
          <a:srcRect/>
          <a:stretch>
            <a:fillRect/>
          </a:stretch>
        </p:blipFill>
        <p:spPr bwMode="auto">
          <a:xfrm>
            <a:off x="1" y="0"/>
            <a:ext cx="12192000" cy="6850943"/>
          </a:xfrm>
          <a:prstGeom prst="rect">
            <a:avLst/>
          </a:prstGeom>
          <a:noFill/>
        </p:spPr>
      </p:pic>
      <p:sp>
        <p:nvSpPr>
          <p:cNvPr id="7" name="Rettangolo 6"/>
          <p:cNvSpPr/>
          <p:nvPr/>
        </p:nvSpPr>
        <p:spPr>
          <a:xfrm>
            <a:off x="8112245" y="2802578"/>
            <a:ext cx="3727559"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it-IT"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endParaRPr>
          </a:p>
          <a:p>
            <a:pPr algn="ctr"/>
            <a:r>
              <a:rPr lang="it-IT"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August 15th</a:t>
            </a:r>
          </a:p>
          <a:p>
            <a:pPr algn="ctr"/>
            <a:r>
              <a:rPr lang="it-IT"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 Ferragosto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2698" y="194533"/>
            <a:ext cx="7407876" cy="3982051"/>
          </a:xfrm>
        </p:spPr>
        <p:txBody>
          <a:bodyPr>
            <a:normAutofit fontScale="85000" lnSpcReduction="20000"/>
          </a:bodyPr>
          <a:lstStyle/>
          <a:p>
            <a:r>
              <a:rPr lang="en-US" dirty="0"/>
              <a:t>The popular tradition of taking a trip during </a:t>
            </a:r>
            <a:r>
              <a:rPr lang="en-US" b="1" dirty="0" err="1"/>
              <a:t>Ferragosto</a:t>
            </a:r>
            <a:r>
              <a:rPr lang="en-US" dirty="0"/>
              <a:t> arose under the Fascist regime. In the second half of the 1920s, during the mid-August period, the regime </a:t>
            </a:r>
            <a:r>
              <a:rPr lang="en-US" dirty="0" err="1"/>
              <a:t>organised</a:t>
            </a:r>
            <a:r>
              <a:rPr lang="en-US" dirty="0"/>
              <a:t> hundreds of popular trips through the</a:t>
            </a:r>
            <a:r>
              <a:rPr lang="en-US" b="1" dirty="0"/>
              <a:t> Fascist leisure and recreational organisations </a:t>
            </a:r>
            <a:r>
              <a:rPr lang="en-US" dirty="0"/>
              <a:t>of various corporations, and via the setting up of the "</a:t>
            </a:r>
            <a:r>
              <a:rPr lang="en-US" b="1" dirty="0"/>
              <a:t>People's Trains of </a:t>
            </a:r>
            <a:r>
              <a:rPr lang="en-US" b="1" dirty="0" err="1"/>
              <a:t>Ferragosto</a:t>
            </a:r>
            <a:r>
              <a:rPr lang="en-US" dirty="0"/>
              <a:t>", which were available at discounted prices.</a:t>
            </a:r>
            <a:r>
              <a:rPr lang="en-US" baseline="30000" dirty="0">
                <a:hlinkClick r:id="rId2"/>
              </a:rPr>
              <a:t>[5]</a:t>
            </a:r>
            <a:endParaRPr lang="en-US" baseline="30000" dirty="0"/>
          </a:p>
          <a:p>
            <a:pPr marL="0" indent="0">
              <a:buNone/>
            </a:pPr>
            <a:r>
              <a:rPr lang="en-US" baseline="30000" dirty="0"/>
              <a:t>   </a:t>
            </a:r>
            <a:r>
              <a:rPr lang="en-US" dirty="0"/>
              <a:t>The initiative gave the opportunity to less well-off social classes to visit Italian cities or to reach seaside and mountain resorts. The offer was limited to 13, 14 and 15 August, and comprised two options: the "One-Day Trip", within a radius of 50-100 km, and the "Three-Day Trip" within a radius of about 100–200 km.</a:t>
            </a:r>
          </a:p>
        </p:txBody>
      </p:sp>
      <p:pic>
        <p:nvPicPr>
          <p:cNvPr id="38914" name="Picture 2" descr="C:\Users\PC 02\Desktop\gita-di-ferragosto-3bmeteo-74058.jpg"/>
          <p:cNvPicPr>
            <a:picLocks noChangeAspect="1" noChangeArrowheads="1"/>
          </p:cNvPicPr>
          <p:nvPr/>
        </p:nvPicPr>
        <p:blipFill>
          <a:blip r:embed="rId3" cstate="print"/>
          <a:srcRect/>
          <a:stretch>
            <a:fillRect/>
          </a:stretch>
        </p:blipFill>
        <p:spPr bwMode="auto">
          <a:xfrm rot="821633">
            <a:off x="1854057" y="4511018"/>
            <a:ext cx="3060998" cy="1962178"/>
          </a:xfrm>
          <a:prstGeom prst="rect">
            <a:avLst/>
          </a:prstGeom>
          <a:noFill/>
          <a:ln w="76200">
            <a:solidFill>
              <a:schemeClr val="accent4"/>
            </a:solidFill>
          </a:ln>
        </p:spPr>
      </p:pic>
      <p:pic>
        <p:nvPicPr>
          <p:cNvPr id="38915" name="Picture 3" descr="C:\Users\PC 02\Desktop\grigliata-carne-ricette-04.jpg"/>
          <p:cNvPicPr>
            <a:picLocks noChangeAspect="1" noChangeArrowheads="1"/>
          </p:cNvPicPr>
          <p:nvPr/>
        </p:nvPicPr>
        <p:blipFill>
          <a:blip r:embed="rId4" cstate="print"/>
          <a:srcRect/>
          <a:stretch>
            <a:fillRect/>
          </a:stretch>
        </p:blipFill>
        <p:spPr bwMode="auto">
          <a:xfrm>
            <a:off x="7942717" y="2302329"/>
            <a:ext cx="3455296" cy="2811689"/>
          </a:xfrm>
          <a:prstGeom prst="rect">
            <a:avLst/>
          </a:prstGeom>
          <a:noFill/>
        </p:spPr>
      </p:pic>
      <p:sp>
        <p:nvSpPr>
          <p:cNvPr id="38916" name="Rectangle 4"/>
          <p:cNvSpPr>
            <a:spLocks noChangeArrowheads="1"/>
          </p:cNvSpPr>
          <p:nvPr/>
        </p:nvSpPr>
        <p:spPr bwMode="auto">
          <a:xfrm>
            <a:off x="7949514" y="1047532"/>
            <a:ext cx="3459892" cy="738664"/>
          </a:xfrm>
          <a:prstGeom prst="rect">
            <a:avLst/>
          </a:prstGeom>
          <a:solidFill>
            <a:srgbClr val="FFFFFF"/>
          </a:solidFill>
          <a:ln w="9525">
            <a:solidFill>
              <a:srgbClr val="00B050"/>
            </a:solidFill>
            <a:miter lim="800000"/>
            <a:headEnd/>
            <a:tailEnd/>
          </a:ln>
          <a:effec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n-US" sz="2400" dirty="0">
                <a:latin typeface="Arial" pitchFamily="34" charset="0"/>
                <a:cs typeface="Arial" pitchFamily="34" charset="0"/>
              </a:rPr>
              <a:t>During the picnics, we usually eat roasted meat</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C:\Users\PC 03\Desktop\Vetrate-sinagoga-Hadassah.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Rettangolo 4"/>
          <p:cNvSpPr/>
          <p:nvPr/>
        </p:nvSpPr>
        <p:spPr>
          <a:xfrm>
            <a:off x="2362200" y="2717800"/>
            <a:ext cx="5929429"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rgbClr val="58AAE2"/>
                </a:solidFill>
                <a:effectLst>
                  <a:outerShdw blurRad="41275" dist="20320" dir="1800000" algn="tl" rotWithShape="0">
                    <a:srgbClr val="000000">
                      <a:alpha val="40000"/>
                    </a:srgbClr>
                  </a:outerShdw>
                </a:effectLst>
              </a:rPr>
              <a:t>All Saints' Day </a:t>
            </a:r>
            <a:endParaRPr lang="it-IT" sz="5400" b="1" dirty="0">
              <a:ln w="12700">
                <a:solidFill>
                  <a:schemeClr val="tx2">
                    <a:satMod val="155000"/>
                  </a:schemeClr>
                </a:solidFill>
                <a:prstDash val="solid"/>
              </a:ln>
              <a:solidFill>
                <a:srgbClr val="58AAE2"/>
              </a:solidFill>
              <a:effectLst>
                <a:outerShdw blurRad="41275" dist="20320" dir="1800000" algn="tl" rotWithShape="0">
                  <a:srgbClr val="000000">
                    <a:alpha val="40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7134" y="377825"/>
            <a:ext cx="10515600" cy="4351338"/>
          </a:xfrm>
        </p:spPr>
        <p:txBody>
          <a:bodyPr/>
          <a:lstStyle/>
          <a:p>
            <a:pPr>
              <a:buNone/>
            </a:pPr>
            <a:r>
              <a:rPr lang="en-US" b="1" i="1" dirty="0"/>
              <a:t>All Saints’ Day</a:t>
            </a:r>
            <a:r>
              <a:rPr lang="en-US" i="1" dirty="0"/>
              <a:t>, also known as </a:t>
            </a:r>
            <a:r>
              <a:rPr lang="en-US" b="1" i="1" dirty="0" err="1"/>
              <a:t>Festa</a:t>
            </a:r>
            <a:r>
              <a:rPr lang="en-US" b="1" i="1" dirty="0"/>
              <a:t> di </a:t>
            </a:r>
            <a:r>
              <a:rPr lang="en-US" b="1" i="1" dirty="0" err="1"/>
              <a:t>Tutti</a:t>
            </a:r>
            <a:r>
              <a:rPr lang="en-US" b="1" i="1" dirty="0"/>
              <a:t> </a:t>
            </a:r>
            <a:r>
              <a:rPr lang="en-US" b="1" i="1" dirty="0" err="1"/>
              <a:t>i</a:t>
            </a:r>
            <a:r>
              <a:rPr lang="en-US" b="1" i="1" dirty="0"/>
              <a:t> Santi</a:t>
            </a:r>
            <a:r>
              <a:rPr lang="en-US" i="1" dirty="0"/>
              <a:t>, is both a religious and public holiday in Italy on November </a:t>
            </a:r>
            <a:r>
              <a:rPr lang="en-US" i="1" dirty="0" smtClean="0"/>
              <a:t>1st. </a:t>
            </a:r>
            <a:r>
              <a:rPr lang="en-US" i="1" dirty="0"/>
              <a:t>It collectively celebrates all of the Catholic saints.</a:t>
            </a:r>
          </a:p>
          <a:p>
            <a:pPr>
              <a:buNone/>
            </a:pPr>
            <a:r>
              <a:rPr lang="en-US" b="1" i="1" dirty="0" err="1"/>
              <a:t>Tutti</a:t>
            </a:r>
            <a:r>
              <a:rPr lang="en-US" b="1" i="1" dirty="0"/>
              <a:t> </a:t>
            </a:r>
            <a:r>
              <a:rPr lang="en-US" b="1" i="1" dirty="0" err="1"/>
              <a:t>i</a:t>
            </a:r>
            <a:r>
              <a:rPr lang="en-US" b="1" i="1" dirty="0"/>
              <a:t> Santi </a:t>
            </a:r>
            <a:r>
              <a:rPr lang="en-US" dirty="0"/>
              <a:t>is a day when people visit family and friends and exchange </a:t>
            </a:r>
            <a:r>
              <a:rPr lang="en-US" dirty="0" smtClean="0"/>
              <a:t>gifts </a:t>
            </a:r>
            <a:r>
              <a:rPr lang="en-US" dirty="0"/>
              <a:t>to one another. If Italians have the same name as a saint, it is a special day for them too.</a:t>
            </a:r>
            <a:endParaRPr lang="it-IT" dirty="0"/>
          </a:p>
        </p:txBody>
      </p:sp>
      <p:pic>
        <p:nvPicPr>
          <p:cNvPr id="4" name="Picture 2" descr="Fra Angelico, Les prÃ©curseurs du Christ avec les saints et les martyrs, 1423-1424."/>
          <p:cNvPicPr>
            <a:picLocks noChangeAspect="1" noChangeArrowheads="1"/>
          </p:cNvPicPr>
          <p:nvPr/>
        </p:nvPicPr>
        <p:blipFill>
          <a:blip r:embed="rId2" cstate="print"/>
          <a:srcRect/>
          <a:stretch>
            <a:fillRect/>
          </a:stretch>
        </p:blipFill>
        <p:spPr bwMode="auto">
          <a:xfrm>
            <a:off x="1188507" y="3616452"/>
            <a:ext cx="3883027" cy="2609394"/>
          </a:xfrm>
          <a:prstGeom prst="rect">
            <a:avLst/>
          </a:prstGeom>
          <a:noFill/>
        </p:spPr>
      </p:pic>
      <p:pic>
        <p:nvPicPr>
          <p:cNvPr id="5" name="Picture 4" descr="Immagine correlata"/>
          <p:cNvPicPr>
            <a:picLocks noChangeAspect="1" noChangeArrowheads="1"/>
          </p:cNvPicPr>
          <p:nvPr/>
        </p:nvPicPr>
        <p:blipFill>
          <a:blip r:embed="rId3" cstate="print"/>
          <a:srcRect/>
          <a:stretch>
            <a:fillRect/>
          </a:stretch>
        </p:blipFill>
        <p:spPr bwMode="auto">
          <a:xfrm>
            <a:off x="6172200" y="3700769"/>
            <a:ext cx="4690533" cy="24891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PC 02\Desktop\01_visore_Fotolia_72157472_910.jpg"/>
          <p:cNvPicPr>
            <a:picLocks noChangeAspect="1" noChangeArrowheads="1"/>
          </p:cNvPicPr>
          <p:nvPr/>
        </p:nvPicPr>
        <p:blipFill>
          <a:blip r:embed="rId2" cstate="print"/>
          <a:srcRect/>
          <a:stretch>
            <a:fillRect/>
          </a:stretch>
        </p:blipFill>
        <p:spPr bwMode="auto">
          <a:xfrm>
            <a:off x="0" y="0"/>
            <a:ext cx="12223365" cy="6858000"/>
          </a:xfrm>
          <a:prstGeom prst="rect">
            <a:avLst/>
          </a:prstGeom>
          <a:noFill/>
        </p:spPr>
      </p:pic>
      <p:sp>
        <p:nvSpPr>
          <p:cNvPr id="7" name="Rettangolo 6"/>
          <p:cNvSpPr/>
          <p:nvPr/>
        </p:nvSpPr>
        <p:spPr>
          <a:xfrm>
            <a:off x="7641625" y="1726324"/>
            <a:ext cx="5090983" cy="1938992"/>
          </a:xfrm>
          <a:prstGeom prst="rect">
            <a:avLst/>
          </a:prstGeom>
          <a:noFill/>
        </p:spPr>
        <p:txBody>
          <a:bodyPr wrap="square" lIns="91440" tIns="45720" rIns="91440" bIns="45720">
            <a:spAutoFit/>
          </a:bodyPr>
          <a:lstStyle/>
          <a:p>
            <a:pPr algn="ctr"/>
            <a:r>
              <a:rPr lang="en-US" sz="4000" dirty="0">
                <a:ln w="18415" cmpd="sng">
                  <a:solidFill>
                    <a:srgbClr val="FFFFFF"/>
                  </a:solidFill>
                  <a:prstDash val="solid"/>
                </a:ln>
                <a:solidFill>
                  <a:srgbClr val="FF0000"/>
                </a:solidFill>
                <a:effectLst>
                  <a:outerShdw blurRad="63500" dir="3600000" algn="tl" rotWithShape="0">
                    <a:srgbClr val="000000">
                      <a:alpha val="70000"/>
                    </a:srgbClr>
                  </a:outerShdw>
                </a:effectLst>
              </a:rPr>
              <a:t>DECEMBER 8TH </a:t>
            </a:r>
          </a:p>
          <a:p>
            <a:pPr algn="ctr"/>
            <a:r>
              <a:rPr lang="en-US" sz="4000" dirty="0">
                <a:ln w="18415" cmpd="sng">
                  <a:solidFill>
                    <a:srgbClr val="FFFFFF"/>
                  </a:solidFill>
                  <a:prstDash val="solid"/>
                </a:ln>
                <a:solidFill>
                  <a:srgbClr val="FF0000"/>
                </a:solidFill>
                <a:effectLst>
                  <a:outerShdw blurRad="63500" dir="3600000" algn="tl" rotWithShape="0">
                    <a:srgbClr val="000000">
                      <a:alpha val="70000"/>
                    </a:srgbClr>
                  </a:outerShdw>
                </a:effectLst>
              </a:rPr>
              <a:t>Immaculate Conception</a:t>
            </a:r>
            <a:r>
              <a:rPr lang="it-IT" sz="4000" dirty="0">
                <a:ln w="18415" cmpd="sng">
                  <a:solidFill>
                    <a:srgbClr val="FFFFFF"/>
                  </a:solidFill>
                  <a:prstDash val="solid"/>
                </a:ln>
                <a:solidFill>
                  <a:srgbClr val="FF0000"/>
                </a:solidFill>
                <a:effectLst>
                  <a:outerShdw blurRad="63500" dir="3600000" algn="tl" rotWithShape="0">
                    <a:srgbClr val="000000">
                      <a:alpha val="70000"/>
                    </a:srgbClr>
                  </a:outerShdw>
                </a:effectLst>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9108" y="538815"/>
            <a:ext cx="5051854" cy="5209488"/>
          </a:xfrm>
        </p:spPr>
        <p:txBody>
          <a:bodyPr>
            <a:normAutofit fontScale="77500" lnSpcReduction="20000"/>
          </a:bodyPr>
          <a:lstStyle/>
          <a:p>
            <a:pPr algn="ctr">
              <a:buNone/>
            </a:pPr>
            <a:r>
              <a:rPr lang="en-US" dirty="0" smtClean="0"/>
              <a:t> </a:t>
            </a:r>
            <a:r>
              <a:rPr lang="en-US" dirty="0"/>
              <a:t>Immaculate Conception (</a:t>
            </a:r>
            <a:r>
              <a:rPr lang="en-US" b="1" dirty="0"/>
              <a:t>L'Immacolata Concezione</a:t>
            </a:r>
            <a:r>
              <a:rPr lang="en-US" dirty="0"/>
              <a:t>) is an Italian public holiday celebrated annually on December </a:t>
            </a:r>
            <a:r>
              <a:rPr lang="en-US" dirty="0" smtClean="0"/>
              <a:t>8th. </a:t>
            </a:r>
            <a:r>
              <a:rPr lang="en-US" dirty="0"/>
              <a:t>The day </a:t>
            </a:r>
            <a:r>
              <a:rPr lang="en-US" dirty="0" smtClean="0"/>
              <a:t>commemorates </a:t>
            </a:r>
            <a:r>
              <a:rPr lang="en-US" dirty="0"/>
              <a:t>Mary, the mother of Jesus, </a:t>
            </a:r>
            <a:r>
              <a:rPr lang="en-US" dirty="0" smtClean="0"/>
              <a:t>who was </a:t>
            </a:r>
            <a:r>
              <a:rPr lang="en-US" dirty="0"/>
              <a:t>graced by God to lead a life “</a:t>
            </a:r>
            <a:r>
              <a:rPr lang="en-US" b="1" dirty="0"/>
              <a:t>free of sin</a:t>
            </a:r>
            <a:r>
              <a:rPr lang="en-US" dirty="0"/>
              <a:t>” according to Catholic belief.</a:t>
            </a:r>
            <a:endParaRPr lang="fr-FR" dirty="0">
              <a:latin typeface="Adobe Garamond Pro Bold"/>
            </a:endParaRPr>
          </a:p>
          <a:p>
            <a:pPr>
              <a:buNone/>
            </a:pPr>
            <a:endParaRPr lang="fr-FR" dirty="0">
              <a:latin typeface="Adobe Garamond Pro Bold"/>
            </a:endParaRPr>
          </a:p>
          <a:p>
            <a:pPr algn="ctr">
              <a:buNone/>
            </a:pPr>
            <a:r>
              <a:rPr lang="en-US" dirty="0"/>
              <a:t> Many Italians </a:t>
            </a:r>
            <a:r>
              <a:rPr lang="en-US" dirty="0" smtClean="0"/>
              <a:t>go to </a:t>
            </a:r>
            <a:r>
              <a:rPr lang="en-US" dirty="0"/>
              <a:t>M</a:t>
            </a:r>
            <a:r>
              <a:rPr lang="en-US" dirty="0" smtClean="0"/>
              <a:t>ass </a:t>
            </a:r>
            <a:r>
              <a:rPr lang="en-US" dirty="0"/>
              <a:t>to </a:t>
            </a:r>
            <a:r>
              <a:rPr lang="en-US" dirty="0" err="1" smtClean="0"/>
              <a:t>honour</a:t>
            </a:r>
            <a:r>
              <a:rPr lang="en-US" dirty="0" smtClean="0"/>
              <a:t> </a:t>
            </a:r>
            <a:r>
              <a:rPr lang="en-US" dirty="0"/>
              <a:t>Mary, </a:t>
            </a:r>
            <a:r>
              <a:rPr lang="en-US" dirty="0" smtClean="0"/>
              <a:t>who </a:t>
            </a:r>
            <a:r>
              <a:rPr lang="en-US" dirty="0"/>
              <a:t>is immaculate, or “</a:t>
            </a:r>
            <a:r>
              <a:rPr lang="en-US" b="1" dirty="0"/>
              <a:t>free from sin</a:t>
            </a:r>
            <a:r>
              <a:rPr lang="en-US" dirty="0"/>
              <a:t>”. One of the highlights is a celebration led by the Catholic </a:t>
            </a:r>
            <a:r>
              <a:rPr lang="en-US" dirty="0" smtClean="0"/>
              <a:t>Pope </a:t>
            </a:r>
            <a:r>
              <a:rPr lang="en-US" dirty="0"/>
              <a:t>in Rome, who kneels in prayer and lays a floral wreath on the statue of the Madonna at </a:t>
            </a:r>
            <a:r>
              <a:rPr lang="en-US" dirty="0" smtClean="0"/>
              <a:t> </a:t>
            </a:r>
            <a:r>
              <a:rPr lang="en-US" dirty="0"/>
              <a:t>Piazza Mignanelli. In some places there is street entertainment by jugglers and street clowns for the public.</a:t>
            </a:r>
            <a:endParaRPr lang="it-IT" dirty="0">
              <a:latin typeface="Adobe Garamond Pro Bold"/>
            </a:endParaRPr>
          </a:p>
        </p:txBody>
      </p:sp>
      <p:pic>
        <p:nvPicPr>
          <p:cNvPr id="40962" name="Picture 2" descr="C:\Users\PC 02\Desktop\albero_natale_2_by_lmmphotos-d871ctz-640x617.png"/>
          <p:cNvPicPr>
            <a:picLocks noChangeAspect="1" noChangeArrowheads="1"/>
          </p:cNvPicPr>
          <p:nvPr/>
        </p:nvPicPr>
        <p:blipFill>
          <a:blip r:embed="rId2" cstate="print"/>
          <a:srcRect/>
          <a:stretch>
            <a:fillRect/>
          </a:stretch>
        </p:blipFill>
        <p:spPr bwMode="auto">
          <a:xfrm>
            <a:off x="6096000" y="981075"/>
            <a:ext cx="6096000" cy="58769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magine correlata">
            <a:extLst>
              <a:ext uri="{FF2B5EF4-FFF2-40B4-BE49-F238E27FC236}">
                <a16:creationId xmlns:a16="http://schemas.microsoft.com/office/drawing/2014/main" xmlns="" id="{BA351A65-B9CC-4001-93F5-CB9095C1BD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F4272C93-AEC3-463A-90EA-CAA75C0852DA}"/>
              </a:ext>
            </a:extLst>
          </p:cNvPr>
          <p:cNvSpPr/>
          <p:nvPr/>
        </p:nvSpPr>
        <p:spPr>
          <a:xfrm>
            <a:off x="2824480" y="2767280"/>
            <a:ext cx="8310880"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8000" b="1" spc="50" dirty="0" err="1">
                <a:ln w="11430">
                  <a:solidFill>
                    <a:schemeClr val="accent1"/>
                  </a:solidFill>
                </a:ln>
                <a:solidFill>
                  <a:srgbClr val="FF0000"/>
                </a:solidFill>
                <a:effectLst>
                  <a:outerShdw blurRad="76200" dist="50800" dir="5400000" algn="tl" rotWithShape="0">
                    <a:srgbClr val="000000">
                      <a:alpha val="65000"/>
                    </a:srgbClr>
                  </a:outerShdw>
                </a:effectLst>
              </a:rPr>
              <a:t>December</a:t>
            </a:r>
            <a:r>
              <a:rPr lang="fr-FR" sz="8000" b="1" spc="50" dirty="0">
                <a:ln w="11430">
                  <a:solidFill>
                    <a:schemeClr val="accent1"/>
                  </a:solidFill>
                </a:ln>
                <a:solidFill>
                  <a:srgbClr val="FF0000"/>
                </a:solidFill>
                <a:effectLst>
                  <a:outerShdw blurRad="76200" dist="50800" dir="5400000" algn="tl" rotWithShape="0">
                    <a:srgbClr val="000000">
                      <a:alpha val="65000"/>
                    </a:srgbClr>
                  </a:outerShdw>
                </a:effectLst>
              </a:rPr>
              <a:t> </a:t>
            </a:r>
            <a:r>
              <a:rPr lang="fr-FR" sz="8000" b="1" spc="50" dirty="0" smtClean="0">
                <a:ln w="11430">
                  <a:solidFill>
                    <a:schemeClr val="accent1"/>
                  </a:solidFill>
                </a:ln>
                <a:solidFill>
                  <a:srgbClr val="FF0000"/>
                </a:solidFill>
                <a:effectLst>
                  <a:outerShdw blurRad="76200" dist="50800" dir="5400000" algn="tl" rotWithShape="0">
                    <a:srgbClr val="000000">
                      <a:alpha val="65000"/>
                    </a:srgbClr>
                  </a:outerShdw>
                </a:effectLst>
              </a:rPr>
              <a:t>25th      </a:t>
            </a:r>
            <a:r>
              <a:rPr lang="fr-FR" sz="8000" b="1" spc="50" dirty="0">
                <a:ln w="11430">
                  <a:solidFill>
                    <a:schemeClr val="accent1"/>
                  </a:solidFill>
                </a:ln>
                <a:solidFill>
                  <a:srgbClr val="FF0000"/>
                </a:solidFill>
                <a:effectLst>
                  <a:outerShdw blurRad="76200" dist="50800" dir="5400000" algn="tl" rotWithShape="0">
                    <a:srgbClr val="000000">
                      <a:alpha val="65000"/>
                    </a:srgbClr>
                  </a:outerShdw>
                </a:effectLst>
              </a:rPr>
              <a:t>CHRISTMAS</a:t>
            </a:r>
          </a:p>
          <a:p>
            <a:r>
              <a:rPr lang="fr-F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39828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340F8D3-6DD7-48FD-92B2-AD9F19B0B9E9}"/>
              </a:ext>
            </a:extLst>
          </p:cNvPr>
          <p:cNvSpPr>
            <a:spLocks noGrp="1"/>
          </p:cNvSpPr>
          <p:nvPr>
            <p:ph idx="1"/>
          </p:nvPr>
        </p:nvSpPr>
        <p:spPr>
          <a:xfrm>
            <a:off x="241852" y="513658"/>
            <a:ext cx="6569765" cy="6072671"/>
          </a:xfrm>
        </p:spPr>
        <p:txBody>
          <a:bodyPr>
            <a:normAutofit/>
          </a:bodyPr>
          <a:lstStyle/>
          <a:p>
            <a:pPr marL="0" indent="0">
              <a:buNone/>
            </a:pPr>
            <a:r>
              <a:rPr lang="en-US" sz="1800" b="1" dirty="0"/>
              <a:t>Christmas</a:t>
            </a:r>
            <a:r>
              <a:rPr lang="en-US" sz="1800" dirty="0"/>
              <a:t> is a major holiday in Italy… which means Italians celebrate lots of great, unique Christmas traditions! Across Italy, </a:t>
            </a:r>
            <a:r>
              <a:rPr lang="en-US" sz="1800" b="1" i="1" dirty="0"/>
              <a:t>Natale</a:t>
            </a:r>
            <a:r>
              <a:rPr lang="en-US" sz="1800" i="1" dirty="0"/>
              <a:t> </a:t>
            </a:r>
            <a:r>
              <a:rPr lang="en-US" sz="1800" dirty="0"/>
              <a:t>tends to be a family-centric holiday, a time to stay at home (and eat!) with loved ones. But customs also vary from city to city, from exactly which dishes are served, to when to open presents, making every region an interesting place to enjoy the holidays</a:t>
            </a:r>
            <a:r>
              <a:rPr lang="en-US" sz="1800" dirty="0" smtClean="0"/>
              <a:t>.</a:t>
            </a:r>
          </a:p>
          <a:p>
            <a:pPr marL="0" indent="0">
              <a:buNone/>
            </a:pPr>
            <a:r>
              <a:rPr lang="en-US" sz="1800" dirty="0" smtClean="0"/>
              <a:t> </a:t>
            </a:r>
            <a:r>
              <a:rPr lang="en-US" sz="1800" dirty="0"/>
              <a:t>Christmas Day dinner is </a:t>
            </a:r>
            <a:r>
              <a:rPr lang="en-US" sz="1800" b="1" dirty="0" smtClean="0"/>
              <a:t>the </a:t>
            </a:r>
            <a:r>
              <a:rPr lang="en-US" sz="1800" b="1" dirty="0"/>
              <a:t>most </a:t>
            </a:r>
            <a:r>
              <a:rPr lang="en-US" sz="1800" dirty="0"/>
              <a:t>important Christmas family tradition in Italy. While Christmas Eve’s supper is a meatless meal, on Christmas Day it is </a:t>
            </a:r>
            <a:r>
              <a:rPr lang="en-US" sz="1800" dirty="0" smtClean="0"/>
              <a:t>allowed </a:t>
            </a:r>
            <a:r>
              <a:rPr lang="en-US" sz="1800" dirty="0"/>
              <a:t>to eat meat. Usually </a:t>
            </a:r>
            <a:r>
              <a:rPr lang="en-US" sz="1800" dirty="0" smtClean="0"/>
              <a:t>people eat </a:t>
            </a:r>
            <a:r>
              <a:rPr lang="en-US" sz="1800" b="1" dirty="0" err="1" smtClean="0"/>
              <a:t>cappone</a:t>
            </a:r>
            <a:r>
              <a:rPr lang="en-US" sz="1800" b="1" dirty="0" smtClean="0"/>
              <a:t> </a:t>
            </a:r>
            <a:r>
              <a:rPr lang="en-US" sz="1800" dirty="0" smtClean="0"/>
              <a:t>(capon), </a:t>
            </a:r>
            <a:r>
              <a:rPr lang="en-US" sz="1800" b="1" dirty="0" err="1" smtClean="0"/>
              <a:t>tacchino</a:t>
            </a:r>
            <a:r>
              <a:rPr lang="en-US" sz="1800" b="1" dirty="0" smtClean="0"/>
              <a:t> </a:t>
            </a:r>
            <a:r>
              <a:rPr lang="en-US" sz="1800" dirty="0" smtClean="0"/>
              <a:t>(turkey), </a:t>
            </a:r>
            <a:r>
              <a:rPr lang="en-US" sz="1800" dirty="0"/>
              <a:t>mixed roast or roast beef. Panettone is served as dessert or as breakfast. Another famous Christmas bread is </a:t>
            </a:r>
            <a:r>
              <a:rPr lang="en-US" sz="1800" dirty="0" err="1" smtClean="0"/>
              <a:t>Pandoro</a:t>
            </a:r>
            <a:r>
              <a:rPr lang="en-US" sz="1800" dirty="0" smtClean="0"/>
              <a:t> </a:t>
            </a:r>
            <a:r>
              <a:rPr lang="en-US" sz="1800" dirty="0"/>
              <a:t>which originated from Verona. </a:t>
            </a:r>
            <a:r>
              <a:rPr lang="en-US" sz="1800" dirty="0" smtClean="0"/>
              <a:t> </a:t>
            </a:r>
            <a:r>
              <a:rPr lang="en-US" sz="1800" b="1" dirty="0"/>
              <a:t>Torrone</a:t>
            </a:r>
            <a:r>
              <a:rPr lang="en-US" sz="1800" dirty="0"/>
              <a:t> (nougat), with honey or chocolate almonds or pistachios, is </a:t>
            </a:r>
            <a:r>
              <a:rPr lang="en-US" sz="1800" dirty="0" smtClean="0"/>
              <a:t>one of the </a:t>
            </a:r>
            <a:r>
              <a:rPr lang="en-US" sz="1800" dirty="0"/>
              <a:t>most typical </a:t>
            </a:r>
            <a:r>
              <a:rPr lang="en-US" sz="1800" dirty="0" smtClean="0"/>
              <a:t>Christmas </a:t>
            </a:r>
            <a:r>
              <a:rPr lang="en-US" sz="1800" dirty="0"/>
              <a:t>sweets.</a:t>
            </a:r>
            <a:endParaRPr lang="it-IT" sz="1800" dirty="0">
              <a:latin typeface="Adobe Garamond Pro Bold"/>
            </a:endParaRPr>
          </a:p>
        </p:txBody>
      </p:sp>
      <p:pic>
        <p:nvPicPr>
          <p:cNvPr id="6146" name="Picture 2" descr="Risultati immagini per natale italia">
            <a:extLst>
              <a:ext uri="{FF2B5EF4-FFF2-40B4-BE49-F238E27FC236}">
                <a16:creationId xmlns:a16="http://schemas.microsoft.com/office/drawing/2014/main" xmlns="" id="{47A64F20-0736-43FA-9569-88C1FD06F1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667" y="4753971"/>
            <a:ext cx="2868895" cy="19022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sultati immagini per natale italia">
            <a:extLst>
              <a:ext uri="{FF2B5EF4-FFF2-40B4-BE49-F238E27FC236}">
                <a16:creationId xmlns:a16="http://schemas.microsoft.com/office/drawing/2014/main" xmlns="" id="{C7FC6472-329B-4E64-9007-D1669E8231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728" y="4760043"/>
            <a:ext cx="3170824" cy="18878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isultati immagini per natale italia">
            <a:extLst>
              <a:ext uri="{FF2B5EF4-FFF2-40B4-BE49-F238E27FC236}">
                <a16:creationId xmlns:a16="http://schemas.microsoft.com/office/drawing/2014/main" xmlns="" id="{A5B434A9-569E-4DC9-8BF5-4D71398FF3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06" y="4762339"/>
            <a:ext cx="28956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isultati immagini per panettone">
            <a:extLst>
              <a:ext uri="{FF2B5EF4-FFF2-40B4-BE49-F238E27FC236}">
                <a16:creationId xmlns:a16="http://schemas.microsoft.com/office/drawing/2014/main" xmlns="" id="{B7AB006F-D86E-4EC0-A2BD-4698C3A460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1671" y="181233"/>
            <a:ext cx="2488924" cy="1866693"/>
          </a:xfrm>
          <a:prstGeom prst="rect">
            <a:avLst/>
          </a:prstGeom>
          <a:noFill/>
          <a:extLst>
            <a:ext uri="{909E8E84-426E-40DD-AFC4-6F175D3DCCD1}">
              <a14:hiddenFill xmlns:a14="http://schemas.microsoft.com/office/drawing/2010/main">
                <a:solidFill>
                  <a:srgbClr val="FFFFFF"/>
                </a:solidFill>
              </a14:hiddenFill>
            </a:ext>
          </a:extLst>
        </p:spPr>
      </p:pic>
      <p:sp>
        <p:nvSpPr>
          <p:cNvPr id="6145" name="Rectangle 1"/>
          <p:cNvSpPr>
            <a:spLocks noChangeArrowheads="1"/>
          </p:cNvSpPr>
          <p:nvPr/>
        </p:nvSpPr>
        <p:spPr bwMode="auto">
          <a:xfrm>
            <a:off x="8425544" y="2378740"/>
            <a:ext cx="3634652" cy="646331"/>
          </a:xfrm>
          <a:prstGeom prst="rect">
            <a:avLst/>
          </a:prstGeom>
          <a:solidFill>
            <a:srgbClr val="FFFFFF"/>
          </a:solidFill>
          <a:ln w="9525">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US" sz="2100" dirty="0" smtClean="0">
                <a:solidFill>
                  <a:srgbClr val="212121"/>
                </a:solidFill>
                <a:latin typeface="inherit"/>
                <a:cs typeface="Arial" pitchFamily="34" charset="0"/>
              </a:rPr>
              <a:t> </a:t>
            </a:r>
            <a:r>
              <a:rPr lang="en-US" sz="2100" dirty="0">
                <a:solidFill>
                  <a:srgbClr val="212121"/>
                </a:solidFill>
                <a:latin typeface="inherit"/>
                <a:cs typeface="Arial" pitchFamily="34" charset="0"/>
              </a:rPr>
              <a:t>“Panettone” is a part of the Christmas Italian tradition.</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6692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771118"/>
          </a:xfrm>
        </p:spPr>
        <p:txBody>
          <a:bodyPr>
            <a:normAutofit fontScale="92500" lnSpcReduction="10000"/>
          </a:bodyPr>
          <a:lstStyle/>
          <a:p>
            <a:pPr marL="0" indent="0">
              <a:buNone/>
            </a:pPr>
            <a:endParaRPr lang="it-IT" dirty="0"/>
          </a:p>
          <a:p>
            <a:pPr marL="0" indent="0">
              <a:buNone/>
            </a:pPr>
            <a:r>
              <a:rPr lang="it-IT" dirty="0" smtClean="0"/>
              <a:t>   </a:t>
            </a:r>
            <a:r>
              <a:rPr lang="it-IT" dirty="0" err="1" smtClean="0"/>
              <a:t>Typical</a:t>
            </a:r>
            <a:r>
              <a:rPr lang="it-IT" dirty="0" smtClean="0"/>
              <a:t> </a:t>
            </a:r>
            <a:r>
              <a:rPr lang="it-IT" dirty="0"/>
              <a:t>Christmas </a:t>
            </a:r>
            <a:r>
              <a:rPr lang="it-IT" dirty="0" err="1" smtClean="0"/>
              <a:t>sweets</a:t>
            </a:r>
            <a:r>
              <a:rPr lang="it-IT" dirty="0" smtClean="0"/>
              <a:t> in Campania are </a:t>
            </a:r>
            <a:r>
              <a:rPr lang="it-IT" dirty="0" err="1"/>
              <a:t>calzoncelli</a:t>
            </a:r>
            <a:r>
              <a:rPr lang="it-IT" dirty="0"/>
              <a:t> and struffoli.</a:t>
            </a:r>
          </a:p>
          <a:p>
            <a:pPr marL="0" indent="0" algn="ctr">
              <a:buNone/>
            </a:pPr>
            <a:r>
              <a:rPr lang="it-IT" dirty="0" err="1" smtClean="0"/>
              <a:t>Recipes</a:t>
            </a:r>
            <a:r>
              <a:rPr lang="it-IT" dirty="0" smtClean="0"/>
              <a:t>:</a:t>
            </a:r>
          </a:p>
          <a:p>
            <a:r>
              <a:rPr lang="it-IT" dirty="0" err="1" smtClean="0"/>
              <a:t>Calzoncelli</a:t>
            </a:r>
            <a:r>
              <a:rPr lang="it-IT" dirty="0" smtClean="0"/>
              <a:t> are </a:t>
            </a:r>
            <a:r>
              <a:rPr lang="it-IT" dirty="0"/>
              <a:t>made of </a:t>
            </a:r>
            <a:r>
              <a:rPr lang="it-IT" dirty="0" err="1"/>
              <a:t>shortcrust</a:t>
            </a:r>
            <a:r>
              <a:rPr lang="it-IT" dirty="0"/>
              <a:t> </a:t>
            </a:r>
            <a:r>
              <a:rPr lang="it-IT" dirty="0" err="1"/>
              <a:t>pastry</a:t>
            </a:r>
            <a:r>
              <a:rPr lang="it-IT" dirty="0"/>
              <a:t> </a:t>
            </a:r>
            <a:r>
              <a:rPr lang="it-IT" dirty="0" err="1"/>
              <a:t>filled</a:t>
            </a:r>
            <a:r>
              <a:rPr lang="it-IT" dirty="0"/>
              <a:t>  with </a:t>
            </a:r>
            <a:r>
              <a:rPr lang="it-IT" dirty="0" err="1"/>
              <a:t>chocolate</a:t>
            </a:r>
            <a:r>
              <a:rPr lang="it-IT" dirty="0"/>
              <a:t>, </a:t>
            </a:r>
            <a:r>
              <a:rPr lang="it-IT" dirty="0" err="1"/>
              <a:t>chestnuts</a:t>
            </a:r>
            <a:r>
              <a:rPr lang="it-IT" dirty="0"/>
              <a:t> and coffee. </a:t>
            </a:r>
            <a:r>
              <a:rPr lang="it-IT" dirty="0" err="1"/>
              <a:t>You</a:t>
            </a:r>
            <a:r>
              <a:rPr lang="it-IT" dirty="0"/>
              <a:t> </a:t>
            </a:r>
            <a:r>
              <a:rPr lang="it-IT" dirty="0" err="1"/>
              <a:t>have</a:t>
            </a:r>
            <a:r>
              <a:rPr lang="it-IT" dirty="0"/>
              <a:t> to mix </a:t>
            </a:r>
            <a:r>
              <a:rPr lang="it-IT" dirty="0" err="1"/>
              <a:t>all</a:t>
            </a:r>
            <a:r>
              <a:rPr lang="it-IT" dirty="0"/>
              <a:t> the </a:t>
            </a:r>
            <a:r>
              <a:rPr lang="it-IT" dirty="0" err="1"/>
              <a:t>ingredients</a:t>
            </a:r>
            <a:r>
              <a:rPr lang="it-IT" dirty="0"/>
              <a:t> and </a:t>
            </a:r>
            <a:r>
              <a:rPr lang="it-IT" dirty="0" err="1"/>
              <a:t>blend</a:t>
            </a:r>
            <a:r>
              <a:rPr lang="it-IT" dirty="0"/>
              <a:t> </a:t>
            </a:r>
            <a:r>
              <a:rPr lang="it-IT" dirty="0" err="1"/>
              <a:t>until</a:t>
            </a:r>
            <a:r>
              <a:rPr lang="it-IT" dirty="0"/>
              <a:t> </a:t>
            </a:r>
            <a:r>
              <a:rPr lang="it-IT" dirty="0" err="1"/>
              <a:t>you’ve</a:t>
            </a:r>
            <a:r>
              <a:rPr lang="it-IT" dirty="0"/>
              <a:t> </a:t>
            </a:r>
            <a:r>
              <a:rPr lang="it-IT" dirty="0" err="1"/>
              <a:t>got</a:t>
            </a:r>
            <a:r>
              <a:rPr lang="it-IT" dirty="0"/>
              <a:t> a </a:t>
            </a:r>
            <a:r>
              <a:rPr lang="it-IT" dirty="0" err="1"/>
              <a:t>smooth</a:t>
            </a:r>
            <a:r>
              <a:rPr lang="it-IT" dirty="0"/>
              <a:t> paste. </a:t>
            </a:r>
            <a:r>
              <a:rPr lang="it-IT" dirty="0" err="1"/>
              <a:t>Then</a:t>
            </a:r>
            <a:r>
              <a:rPr lang="it-IT" dirty="0"/>
              <a:t> </a:t>
            </a:r>
            <a:r>
              <a:rPr lang="it-IT" dirty="0" err="1"/>
              <a:t>you</a:t>
            </a:r>
            <a:r>
              <a:rPr lang="it-IT" dirty="0"/>
              <a:t> </a:t>
            </a:r>
            <a:r>
              <a:rPr lang="it-IT" dirty="0" err="1"/>
              <a:t>roll</a:t>
            </a:r>
            <a:r>
              <a:rPr lang="it-IT" dirty="0"/>
              <a:t> out the </a:t>
            </a:r>
            <a:r>
              <a:rPr lang="it-IT" dirty="0" err="1"/>
              <a:t>shortcrust</a:t>
            </a:r>
            <a:r>
              <a:rPr lang="it-IT" dirty="0"/>
              <a:t> </a:t>
            </a:r>
            <a:r>
              <a:rPr lang="it-IT" dirty="0" err="1"/>
              <a:t>pastry</a:t>
            </a:r>
            <a:r>
              <a:rPr lang="it-IT" dirty="0"/>
              <a:t> </a:t>
            </a:r>
            <a:r>
              <a:rPr lang="it-IT" dirty="0" err="1"/>
              <a:t>as</a:t>
            </a:r>
            <a:r>
              <a:rPr lang="it-IT" dirty="0"/>
              <a:t> </a:t>
            </a:r>
            <a:r>
              <a:rPr lang="it-IT" dirty="0" err="1"/>
              <a:t>thin</a:t>
            </a:r>
            <a:r>
              <a:rPr lang="it-IT" dirty="0"/>
              <a:t> </a:t>
            </a:r>
            <a:r>
              <a:rPr lang="it-IT" dirty="0" err="1"/>
              <a:t>as</a:t>
            </a:r>
            <a:r>
              <a:rPr lang="it-IT" dirty="0"/>
              <a:t> </a:t>
            </a:r>
            <a:r>
              <a:rPr lang="it-IT" dirty="0" err="1"/>
              <a:t>you</a:t>
            </a:r>
            <a:r>
              <a:rPr lang="it-IT" dirty="0"/>
              <a:t> can, </a:t>
            </a:r>
            <a:r>
              <a:rPr lang="it-IT" dirty="0" err="1"/>
              <a:t>wrap</a:t>
            </a:r>
            <a:r>
              <a:rPr lang="it-IT" dirty="0"/>
              <a:t> </a:t>
            </a:r>
            <a:r>
              <a:rPr lang="it-IT" dirty="0" err="1"/>
              <a:t>it</a:t>
            </a:r>
            <a:r>
              <a:rPr lang="it-IT" dirty="0"/>
              <a:t> </a:t>
            </a:r>
            <a:r>
              <a:rPr lang="it-IT" dirty="0" err="1"/>
              <a:t>around</a:t>
            </a:r>
            <a:r>
              <a:rPr lang="it-IT" dirty="0"/>
              <a:t> the </a:t>
            </a:r>
            <a:r>
              <a:rPr lang="it-IT" dirty="0" err="1"/>
              <a:t>filling</a:t>
            </a:r>
            <a:r>
              <a:rPr lang="it-IT" dirty="0"/>
              <a:t> and </a:t>
            </a:r>
            <a:r>
              <a:rPr lang="it-IT" dirty="0" err="1"/>
              <a:t>cut</a:t>
            </a:r>
            <a:r>
              <a:rPr lang="it-IT" dirty="0"/>
              <a:t> </a:t>
            </a:r>
            <a:r>
              <a:rPr lang="it-IT" dirty="0" err="1"/>
              <a:t>it</a:t>
            </a:r>
            <a:r>
              <a:rPr lang="it-IT" dirty="0"/>
              <a:t> </a:t>
            </a:r>
            <a:r>
              <a:rPr lang="it-IT" dirty="0" err="1"/>
              <a:t>into</a:t>
            </a:r>
            <a:r>
              <a:rPr lang="it-IT" dirty="0"/>
              <a:t> small </a:t>
            </a:r>
            <a:r>
              <a:rPr lang="it-IT" dirty="0" err="1"/>
              <a:t>pieces</a:t>
            </a:r>
            <a:r>
              <a:rPr lang="it-IT" dirty="0"/>
              <a:t>.</a:t>
            </a:r>
          </a:p>
          <a:p>
            <a:pPr marL="0" indent="0">
              <a:buNone/>
            </a:pPr>
            <a:r>
              <a:rPr lang="it-IT" dirty="0" smtClean="0"/>
              <a:t>   </a:t>
            </a:r>
            <a:r>
              <a:rPr lang="it-IT" dirty="0" err="1" smtClean="0"/>
              <a:t>Calzoncelli</a:t>
            </a:r>
            <a:r>
              <a:rPr lang="it-IT" dirty="0" smtClean="0"/>
              <a:t> </a:t>
            </a:r>
            <a:r>
              <a:rPr lang="it-IT" dirty="0"/>
              <a:t>can be </a:t>
            </a:r>
            <a:r>
              <a:rPr lang="it-IT" dirty="0" err="1"/>
              <a:t>baked</a:t>
            </a:r>
            <a:r>
              <a:rPr lang="it-IT" dirty="0"/>
              <a:t> or </a:t>
            </a:r>
            <a:r>
              <a:rPr lang="it-IT" dirty="0" err="1"/>
              <a:t>fried</a:t>
            </a:r>
            <a:r>
              <a:rPr lang="it-IT" dirty="0"/>
              <a:t>. </a:t>
            </a:r>
            <a:r>
              <a:rPr lang="it-IT" dirty="0" err="1"/>
              <a:t>You</a:t>
            </a:r>
            <a:r>
              <a:rPr lang="it-IT" dirty="0"/>
              <a:t> can </a:t>
            </a:r>
            <a:r>
              <a:rPr lang="it-IT" dirty="0" err="1"/>
              <a:t>keep</a:t>
            </a:r>
            <a:r>
              <a:rPr lang="it-IT" dirty="0"/>
              <a:t> </a:t>
            </a:r>
            <a:r>
              <a:rPr lang="it-IT" dirty="0" err="1"/>
              <a:t>them</a:t>
            </a:r>
            <a:r>
              <a:rPr lang="it-IT" dirty="0"/>
              <a:t> for weeks in a </a:t>
            </a:r>
            <a:r>
              <a:rPr lang="it-IT" dirty="0" err="1"/>
              <a:t>tin</a:t>
            </a:r>
            <a:r>
              <a:rPr lang="it-IT" dirty="0"/>
              <a:t> box </a:t>
            </a:r>
            <a:endParaRPr lang="it-IT" dirty="0" smtClean="0"/>
          </a:p>
          <a:p>
            <a:pPr marL="0" indent="0">
              <a:buNone/>
            </a:pPr>
            <a:r>
              <a:rPr lang="it-IT" dirty="0" smtClean="0"/>
              <a:t>   or </a:t>
            </a:r>
            <a:r>
              <a:rPr lang="it-IT" dirty="0"/>
              <a:t>an </a:t>
            </a:r>
            <a:r>
              <a:rPr lang="it-IT" dirty="0" err="1"/>
              <a:t>airtight</a:t>
            </a:r>
            <a:r>
              <a:rPr lang="it-IT" dirty="0"/>
              <a:t> container.</a:t>
            </a:r>
          </a:p>
          <a:p>
            <a:r>
              <a:rPr lang="it-IT" dirty="0"/>
              <a:t>Struffoli </a:t>
            </a:r>
            <a:r>
              <a:rPr lang="it-IT" dirty="0" err="1"/>
              <a:t>have</a:t>
            </a:r>
            <a:r>
              <a:rPr lang="it-IT" dirty="0"/>
              <a:t> the </a:t>
            </a:r>
            <a:r>
              <a:rPr lang="it-IT" dirty="0" err="1"/>
              <a:t>shape</a:t>
            </a:r>
            <a:r>
              <a:rPr lang="it-IT" dirty="0"/>
              <a:t> of small </a:t>
            </a:r>
            <a:r>
              <a:rPr lang="it-IT" dirty="0" err="1"/>
              <a:t>balls</a:t>
            </a:r>
            <a:r>
              <a:rPr lang="it-IT" dirty="0"/>
              <a:t>. </a:t>
            </a:r>
            <a:r>
              <a:rPr lang="it-IT" dirty="0" err="1"/>
              <a:t>They</a:t>
            </a:r>
            <a:r>
              <a:rPr lang="it-IT" dirty="0"/>
              <a:t> are </a:t>
            </a:r>
            <a:r>
              <a:rPr lang="it-IT" dirty="0" err="1"/>
              <a:t>crunchy</a:t>
            </a:r>
            <a:r>
              <a:rPr lang="it-IT" dirty="0"/>
              <a:t> </a:t>
            </a:r>
            <a:r>
              <a:rPr lang="it-IT" dirty="0" err="1"/>
              <a:t>pastry</a:t>
            </a:r>
            <a:r>
              <a:rPr lang="it-IT" dirty="0"/>
              <a:t> </a:t>
            </a:r>
            <a:r>
              <a:rPr lang="it-IT" dirty="0" err="1"/>
              <a:t>balls</a:t>
            </a:r>
            <a:r>
              <a:rPr lang="it-IT" dirty="0"/>
              <a:t>,  </a:t>
            </a:r>
            <a:r>
              <a:rPr lang="it-IT" dirty="0" err="1"/>
              <a:t>deep-fried</a:t>
            </a:r>
            <a:r>
              <a:rPr lang="it-IT" dirty="0"/>
              <a:t>, </a:t>
            </a:r>
            <a:r>
              <a:rPr lang="it-IT" dirty="0" err="1"/>
              <a:t>then</a:t>
            </a:r>
            <a:r>
              <a:rPr lang="it-IT" dirty="0"/>
              <a:t> </a:t>
            </a:r>
            <a:r>
              <a:rPr lang="it-IT" dirty="0" err="1"/>
              <a:t>rolled</a:t>
            </a:r>
            <a:r>
              <a:rPr lang="it-IT" dirty="0"/>
              <a:t> in </a:t>
            </a:r>
            <a:r>
              <a:rPr lang="it-IT" dirty="0" err="1"/>
              <a:t>honey</a:t>
            </a:r>
            <a:r>
              <a:rPr lang="it-IT" dirty="0"/>
              <a:t> and </a:t>
            </a:r>
            <a:r>
              <a:rPr lang="it-IT" dirty="0" err="1"/>
              <a:t>at</a:t>
            </a:r>
            <a:r>
              <a:rPr lang="it-IT" dirty="0"/>
              <a:t> the end </a:t>
            </a:r>
            <a:r>
              <a:rPr lang="it-IT" dirty="0" err="1"/>
              <a:t>scattered</a:t>
            </a:r>
            <a:r>
              <a:rPr lang="it-IT" dirty="0"/>
              <a:t> with pine </a:t>
            </a:r>
            <a:r>
              <a:rPr lang="it-IT" dirty="0" err="1"/>
              <a:t>nuts</a:t>
            </a:r>
            <a:r>
              <a:rPr lang="it-IT" dirty="0"/>
              <a:t> and  coloured sugar </a:t>
            </a:r>
            <a:r>
              <a:rPr lang="it-IT" dirty="0" err="1"/>
              <a:t>sprinkles</a:t>
            </a:r>
            <a:r>
              <a:rPr lang="it-IT" dirty="0"/>
              <a:t>.</a:t>
            </a:r>
          </a:p>
          <a:p>
            <a:endParaRPr lang="it-IT" dirty="0"/>
          </a:p>
        </p:txBody>
      </p:sp>
      <p:pic>
        <p:nvPicPr>
          <p:cNvPr id="1028" name="Picture 4" descr="Risultati immagini per calzonce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966" y="22542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struff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561793"/>
            <a:ext cx="30861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2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magine correlata">
            <a:extLst>
              <a:ext uri="{FF2B5EF4-FFF2-40B4-BE49-F238E27FC236}">
                <a16:creationId xmlns:a16="http://schemas.microsoft.com/office/drawing/2014/main" xmlns="" id="{D1E72F8E-5E25-46A6-8BF3-6030D76FB5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8"/>
            <a:ext cx="12191999" cy="685441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3166771A-8E11-42D9-B8B6-26A053508A64}"/>
              </a:ext>
            </a:extLst>
          </p:cNvPr>
          <p:cNvSpPr/>
          <p:nvPr/>
        </p:nvSpPr>
        <p:spPr>
          <a:xfrm>
            <a:off x="552126" y="2828834"/>
            <a:ext cx="8591873" cy="2308324"/>
          </a:xfrm>
          <a:prstGeom prst="rect">
            <a:avLst/>
          </a:prstGeom>
        </p:spPr>
        <p:txBody>
          <a:bodyPr wrap="square">
            <a:spAutoFit/>
          </a:bodyPr>
          <a:lstStyle/>
          <a:p>
            <a:r>
              <a:rPr lang="en-US" sz="7200" b="1" dirty="0">
                <a:ln w="12700">
                  <a:solidFill>
                    <a:schemeClr val="tx1"/>
                  </a:solidFill>
                  <a:prstDash val="solid"/>
                </a:ln>
                <a:solidFill>
                  <a:srgbClr val="FFFF00"/>
                </a:solidFill>
                <a:effectLst>
                  <a:reflection blurRad="6350" stA="60000" endA="900" endPos="58000" dir="5400000" sy="-100000" algn="bl" rotWithShape="0"/>
                </a:effectLst>
              </a:rPr>
              <a:t>December </a:t>
            </a:r>
            <a:r>
              <a:rPr lang="en-US" sz="7200" b="1" dirty="0" smtClean="0">
                <a:ln w="12700">
                  <a:solidFill>
                    <a:schemeClr val="tx1"/>
                  </a:solidFill>
                  <a:prstDash val="solid"/>
                </a:ln>
                <a:solidFill>
                  <a:srgbClr val="FFFF00"/>
                </a:solidFill>
                <a:effectLst>
                  <a:reflection blurRad="6350" stA="60000" endA="900" endPos="58000" dir="5400000" sy="-100000" algn="bl" rotWithShape="0"/>
                </a:effectLst>
              </a:rPr>
              <a:t>26</a:t>
            </a:r>
            <a:r>
              <a:rPr lang="en-US" sz="7200" b="1" baseline="30000" dirty="0" smtClean="0">
                <a:ln w="12700">
                  <a:solidFill>
                    <a:schemeClr val="tx1"/>
                  </a:solidFill>
                  <a:prstDash val="solid"/>
                </a:ln>
                <a:solidFill>
                  <a:srgbClr val="FFFF00"/>
                </a:solidFill>
                <a:effectLst>
                  <a:reflection blurRad="6350" stA="60000" endA="900" endPos="58000" dir="5400000" sy="-100000" algn="bl" rotWithShape="0"/>
                </a:effectLst>
              </a:rPr>
              <a:t>th</a:t>
            </a:r>
            <a:endParaRPr lang="en-US" sz="7200" b="1" dirty="0" smtClean="0">
              <a:ln w="12700">
                <a:solidFill>
                  <a:schemeClr val="tx1"/>
                </a:solidFill>
                <a:prstDash val="solid"/>
              </a:ln>
              <a:solidFill>
                <a:srgbClr val="FFFF00"/>
              </a:solidFill>
              <a:effectLst>
                <a:reflection blurRad="6350" stA="60000" endA="900" endPos="58000" dir="5400000" sy="-100000" algn="bl" rotWithShape="0"/>
              </a:effectLst>
            </a:endParaRPr>
          </a:p>
          <a:p>
            <a:r>
              <a:rPr lang="en-US" sz="7200" b="1" dirty="0" smtClean="0">
                <a:ln w="12700">
                  <a:solidFill>
                    <a:schemeClr val="tx1"/>
                  </a:solidFill>
                  <a:prstDash val="solid"/>
                </a:ln>
                <a:solidFill>
                  <a:srgbClr val="FFFF00"/>
                </a:solidFill>
                <a:effectLst>
                  <a:reflection blurRad="6350" stA="60000" endA="900" endPos="58000" dir="5400000" sy="-100000" algn="bl" rotWithShape="0"/>
                </a:effectLst>
              </a:rPr>
              <a:t> </a:t>
            </a:r>
            <a:r>
              <a:rPr lang="en-US" sz="7200" b="1" dirty="0">
                <a:ln w="12700">
                  <a:solidFill>
                    <a:schemeClr val="tx1"/>
                  </a:solidFill>
                  <a:prstDash val="solid"/>
                </a:ln>
                <a:solidFill>
                  <a:srgbClr val="FFFF00"/>
                </a:solidFill>
                <a:effectLst>
                  <a:reflection blurRad="6350" stA="60000" endA="900" endPos="58000" dir="5400000" sy="-100000" algn="bl" rotWithShape="0"/>
                </a:effectLst>
              </a:rPr>
              <a:t>Santo Stefano</a:t>
            </a:r>
            <a:endParaRPr lang="it-IT" sz="7200" b="1" dirty="0">
              <a:ln w="12700">
                <a:solidFill>
                  <a:schemeClr val="tx1"/>
                </a:solidFill>
                <a:prstDash val="solid"/>
              </a:ln>
              <a:solidFill>
                <a:srgbClr val="FFFF00"/>
              </a:solidFill>
              <a:effectLst>
                <a:reflection blurRad="6350" stA="60000" endA="900" endPos="58000" dir="5400000" sy="-100000" algn="bl" rotWithShape="0"/>
              </a:effectLst>
            </a:endParaRPr>
          </a:p>
        </p:txBody>
      </p:sp>
    </p:spTree>
    <p:extLst>
      <p:ext uri="{BB962C8B-B14F-4D97-AF65-F5344CB8AC3E}">
        <p14:creationId xmlns:p14="http://schemas.microsoft.com/office/powerpoint/2010/main" val="32235411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 02\Desktop\fuochi-dartificio.jpg"/>
          <p:cNvPicPr>
            <a:picLocks noChangeAspect="1" noChangeArrowheads="1"/>
          </p:cNvPicPr>
          <p:nvPr/>
        </p:nvPicPr>
        <p:blipFill>
          <a:blip r:embed="rId2" cstate="print"/>
          <a:srcRect/>
          <a:stretch>
            <a:fillRect/>
          </a:stretch>
        </p:blipFill>
        <p:spPr bwMode="auto">
          <a:xfrm>
            <a:off x="0" y="0"/>
            <a:ext cx="12191999" cy="6858000"/>
          </a:xfrm>
          <a:prstGeom prst="rect">
            <a:avLst/>
          </a:prstGeom>
          <a:noFill/>
        </p:spPr>
      </p:pic>
      <p:sp>
        <p:nvSpPr>
          <p:cNvPr id="6" name="Rettangolo 5"/>
          <p:cNvSpPr/>
          <p:nvPr/>
        </p:nvSpPr>
        <p:spPr>
          <a:xfrm>
            <a:off x="2505962" y="2493806"/>
            <a:ext cx="7653057" cy="1323439"/>
          </a:xfrm>
          <a:prstGeom prst="rect">
            <a:avLst/>
          </a:prstGeom>
          <a:noFill/>
        </p:spPr>
        <p:txBody>
          <a:bodyPr wrap="none" lIns="91440" tIns="45720" rIns="91440" bIns="45720">
            <a:spAutoFit/>
          </a:bodyPr>
          <a:lstStyle/>
          <a:p>
            <a:pPr algn="ctr"/>
            <a:r>
              <a:rPr lang="it-IT" sz="80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YEAR’S </a:t>
            </a:r>
            <a:r>
              <a:rPr lang="it-IT" sz="8000" b="1" cap="all" dirty="0" err="1">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day</a:t>
            </a:r>
            <a:r>
              <a:rPr lang="it-IT" sz="8000" dirty="0">
                <a:ln>
                  <a:solidFill>
                    <a:schemeClr val="tx1"/>
                  </a:solidFill>
                </a:ln>
              </a:rPr>
              <a:t> </a:t>
            </a:r>
            <a:endParaRPr lang="it-IT" sz="8000" b="1" cap="none" spc="0" dirty="0">
              <a:ln>
                <a:solidFill>
                  <a:schemeClr val="tx1"/>
                </a:solidFill>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AAAD589-07AB-4124-9395-FCFC1F24399A}"/>
              </a:ext>
            </a:extLst>
          </p:cNvPr>
          <p:cNvSpPr>
            <a:spLocks noGrp="1"/>
          </p:cNvSpPr>
          <p:nvPr>
            <p:ph idx="1"/>
          </p:nvPr>
        </p:nvSpPr>
        <p:spPr>
          <a:xfrm>
            <a:off x="838200" y="948531"/>
            <a:ext cx="10515600" cy="4351338"/>
          </a:xfrm>
        </p:spPr>
        <p:txBody>
          <a:bodyPr>
            <a:noAutofit/>
          </a:bodyPr>
          <a:lstStyle/>
          <a:p>
            <a:pPr marL="0" indent="0">
              <a:buNone/>
            </a:pPr>
            <a:r>
              <a:rPr lang="en-US" b="1" i="1" dirty="0"/>
              <a:t>St Stephen’s </a:t>
            </a:r>
            <a:r>
              <a:rPr lang="en-US" i="1" dirty="0" smtClean="0"/>
              <a:t> </a:t>
            </a:r>
            <a:r>
              <a:rPr lang="en-US" i="1" dirty="0"/>
              <a:t>Day (</a:t>
            </a:r>
            <a:r>
              <a:rPr lang="en-US" b="1" i="1" dirty="0"/>
              <a:t>Il giorno di Santo Stefano</a:t>
            </a:r>
            <a:r>
              <a:rPr lang="en-US" i="1" dirty="0"/>
              <a:t>) is celebrated as a public holiday across Italy on December 26. It is the day after </a:t>
            </a:r>
            <a:r>
              <a:rPr lang="en-US" b="1" i="1" dirty="0"/>
              <a:t>Christmas Day </a:t>
            </a:r>
            <a:r>
              <a:rPr lang="en-US" i="1" dirty="0"/>
              <a:t>(Natale).</a:t>
            </a:r>
          </a:p>
          <a:p>
            <a:pPr marL="0" indent="0">
              <a:buNone/>
            </a:pPr>
            <a:r>
              <a:rPr lang="en-US" dirty="0"/>
              <a:t>St Stephen is believed to be the first Christian martyr. He was stoned to death sometime around the year 33 CE. St  Stephen’s </a:t>
            </a:r>
            <a:r>
              <a:rPr lang="en-US" dirty="0" smtClean="0"/>
              <a:t>day </a:t>
            </a:r>
            <a:r>
              <a:rPr lang="en-US" dirty="0"/>
              <a:t>was made a public holiday in Italy in 1947.</a:t>
            </a:r>
            <a:endParaRPr lang="it-IT" sz="3600" dirty="0">
              <a:latin typeface="Adobe Garamond Pro Bold"/>
            </a:endParaRPr>
          </a:p>
        </p:txBody>
      </p:sp>
      <p:pic>
        <p:nvPicPr>
          <p:cNvPr id="4097" name="Picture 1" descr="C:\Users\PC 02\Desktop\lanterne-volanti-520x245.jpg"/>
          <p:cNvPicPr>
            <a:picLocks noChangeAspect="1" noChangeArrowheads="1"/>
          </p:cNvPicPr>
          <p:nvPr/>
        </p:nvPicPr>
        <p:blipFill>
          <a:blip r:embed="rId2" cstate="print"/>
          <a:srcRect/>
          <a:stretch>
            <a:fillRect/>
          </a:stretch>
        </p:blipFill>
        <p:spPr bwMode="auto">
          <a:xfrm>
            <a:off x="185738" y="4368800"/>
            <a:ext cx="4953000" cy="2333625"/>
          </a:xfrm>
          <a:prstGeom prst="rect">
            <a:avLst/>
          </a:prstGeom>
          <a:noFill/>
        </p:spPr>
      </p:pic>
      <p:pic>
        <p:nvPicPr>
          <p:cNvPr id="4098" name="Picture 2" descr="C:\Users\PC 02\Desktop\giorno-di-santo-stefano-budapest-2012.jpg"/>
          <p:cNvPicPr>
            <a:picLocks noChangeAspect="1" noChangeArrowheads="1"/>
          </p:cNvPicPr>
          <p:nvPr/>
        </p:nvPicPr>
        <p:blipFill>
          <a:blip r:embed="rId3" cstate="print"/>
          <a:srcRect/>
          <a:stretch>
            <a:fillRect/>
          </a:stretch>
        </p:blipFill>
        <p:spPr bwMode="auto">
          <a:xfrm>
            <a:off x="7690756" y="3824011"/>
            <a:ext cx="4016829" cy="2775263"/>
          </a:xfrm>
          <a:prstGeom prst="rect">
            <a:avLst/>
          </a:prstGeom>
          <a:noFill/>
        </p:spPr>
      </p:pic>
    </p:spTree>
    <p:extLst>
      <p:ext uri="{BB962C8B-B14F-4D97-AF65-F5344CB8AC3E}">
        <p14:creationId xmlns:p14="http://schemas.microsoft.com/office/powerpoint/2010/main" val="8306385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4181" y="233447"/>
            <a:ext cx="11987819" cy="4503597"/>
          </a:xfrm>
        </p:spPr>
        <p:txBody>
          <a:bodyPr>
            <a:normAutofit fontScale="85000" lnSpcReduction="20000"/>
          </a:bodyPr>
          <a:lstStyle/>
          <a:p>
            <a:pPr algn="ctr">
              <a:buNone/>
            </a:pPr>
            <a:r>
              <a:rPr lang="en-US" b="1" dirty="0"/>
              <a:t>   New Year's Eve</a:t>
            </a:r>
            <a:r>
              <a:rPr lang="en-US" dirty="0"/>
              <a:t> (also known as </a:t>
            </a:r>
            <a:r>
              <a:rPr lang="en-US" b="1" dirty="0"/>
              <a:t>Old Year's Day</a:t>
            </a:r>
            <a:r>
              <a:rPr lang="en-US" dirty="0"/>
              <a:t> or </a:t>
            </a:r>
            <a:r>
              <a:rPr lang="en-US" b="1" dirty="0"/>
              <a:t>Saint Sylvester's Day</a:t>
            </a:r>
            <a:r>
              <a:rPr lang="en-US" dirty="0"/>
              <a:t> in many countries), the last day of the year, is on </a:t>
            </a:r>
            <a:r>
              <a:rPr lang="en-US" b="1" dirty="0" smtClean="0"/>
              <a:t>31st </a:t>
            </a:r>
            <a:r>
              <a:rPr lang="en-US" b="1" dirty="0"/>
              <a:t>December </a:t>
            </a:r>
            <a:r>
              <a:rPr lang="en-US" dirty="0"/>
              <a:t>which is the </a:t>
            </a:r>
            <a:r>
              <a:rPr lang="en-US" b="1" dirty="0"/>
              <a:t>seventh day</a:t>
            </a:r>
            <a:r>
              <a:rPr lang="en-US" dirty="0"/>
              <a:t> of </a:t>
            </a:r>
            <a:r>
              <a:rPr lang="en-US" b="1" dirty="0"/>
              <a:t>Christmastide</a:t>
            </a:r>
            <a:r>
              <a:rPr lang="en-US" dirty="0"/>
              <a:t>. In many countries, New Year's Eve is celebrated at evening social gatherings, where many people dance, eat, drink alcoholic beverages, and watch or light fireworks to mark the new year.</a:t>
            </a:r>
          </a:p>
          <a:p>
            <a:pPr marL="0" indent="0" algn="ctr">
              <a:buNone/>
            </a:pPr>
            <a:r>
              <a:rPr lang="en-US" dirty="0"/>
              <a:t>In Italy, New Year's Eve (</a:t>
            </a:r>
            <a:r>
              <a:rPr lang="en-US" i="1" dirty="0" err="1"/>
              <a:t>Vigilia</a:t>
            </a:r>
            <a:r>
              <a:rPr lang="en-US" i="1" dirty="0"/>
              <a:t> di </a:t>
            </a:r>
            <a:r>
              <a:rPr lang="en-US" i="1" dirty="0" err="1"/>
              <a:t>Capodanno</a:t>
            </a:r>
            <a:r>
              <a:rPr lang="en-US" dirty="0"/>
              <a:t> or </a:t>
            </a:r>
            <a:r>
              <a:rPr lang="en-US" i="1" dirty="0" err="1"/>
              <a:t>Notte</a:t>
            </a:r>
            <a:r>
              <a:rPr lang="en-US" i="1" dirty="0"/>
              <a:t> di San Silvestro</a:t>
            </a:r>
            <a:r>
              <a:rPr lang="en-US" dirty="0"/>
              <a:t>) is celebrated by the observation of traditional rituals, such as wearing red underwear. An ancient tradition in southern regions which is rarely followed today was disposing of old or unused items by dropping them from the window.</a:t>
            </a:r>
          </a:p>
          <a:p>
            <a:pPr marL="0" indent="0" algn="ctr">
              <a:buNone/>
            </a:pPr>
            <a:r>
              <a:rPr lang="en-US" dirty="0"/>
              <a:t>Dinner is traditionally eaten with relatives and friends. It often includes </a:t>
            </a:r>
            <a:r>
              <a:rPr lang="en-US" b="1" dirty="0"/>
              <a:t>zampone</a:t>
            </a:r>
            <a:r>
              <a:rPr lang="en-US" dirty="0"/>
              <a:t> or </a:t>
            </a:r>
            <a:r>
              <a:rPr lang="en-US" b="1" dirty="0"/>
              <a:t>cotechino</a:t>
            </a:r>
            <a:r>
              <a:rPr lang="en-US" dirty="0"/>
              <a:t> (a meal made with </a:t>
            </a:r>
            <a:r>
              <a:rPr lang="en-US" b="1" dirty="0"/>
              <a:t>pig's trotters</a:t>
            </a:r>
            <a:r>
              <a:rPr lang="en-US" dirty="0"/>
              <a:t> or entrails), and lentils. At 20:30, the President reads a television message of greetings to Italians.</a:t>
            </a:r>
          </a:p>
          <a:p>
            <a:pPr marL="0" indent="0" algn="ctr">
              <a:buNone/>
            </a:pPr>
            <a:r>
              <a:rPr lang="en-US" dirty="0"/>
              <a:t>At midnight, fireworks are displayed all across the country. Rarely followed today is the tradition that consist in eating </a:t>
            </a:r>
            <a:r>
              <a:rPr lang="en-US" b="1" dirty="0"/>
              <a:t>lentil stew </a:t>
            </a:r>
            <a:r>
              <a:rPr lang="en-US" dirty="0"/>
              <a:t>when bell tolls midnight, one spoonful per bell. This is supposed to bring good fortune; the round lentils represent coins.</a:t>
            </a:r>
          </a:p>
          <a:p>
            <a:pPr>
              <a:buNone/>
            </a:pPr>
            <a:endParaRPr lang="it-IT" dirty="0"/>
          </a:p>
        </p:txBody>
      </p:sp>
      <p:pic>
        <p:nvPicPr>
          <p:cNvPr id="3073" name="Picture 1" descr="C:\Users\PC 02\Desktop\How-to-Photograph-Fireworks.jpg"/>
          <p:cNvPicPr>
            <a:picLocks noChangeAspect="1" noChangeArrowheads="1"/>
          </p:cNvPicPr>
          <p:nvPr/>
        </p:nvPicPr>
        <p:blipFill>
          <a:blip r:embed="rId2" cstate="print"/>
          <a:srcRect/>
          <a:stretch>
            <a:fillRect/>
          </a:stretch>
        </p:blipFill>
        <p:spPr bwMode="auto">
          <a:xfrm>
            <a:off x="2188029" y="4695901"/>
            <a:ext cx="7723414" cy="18191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FE9F88-5651-4EA7-964A-E7265B255885}"/>
              </a:ext>
            </a:extLst>
          </p:cNvPr>
          <p:cNvSpPr>
            <a:spLocks noGrp="1"/>
          </p:cNvSpPr>
          <p:nvPr>
            <p:ph type="title"/>
          </p:nvPr>
        </p:nvSpPr>
        <p:spPr>
          <a:xfrm>
            <a:off x="935666" y="365125"/>
            <a:ext cx="10418134" cy="5865554"/>
          </a:xfrm>
        </p:spPr>
        <p:txBody>
          <a:bodyPr/>
          <a:lstStyle/>
          <a:p>
            <a:pPr algn="ctr"/>
            <a:r>
              <a:rPr lang="it-IT" dirty="0">
                <a:latin typeface="Castellar" panose="020A0402060406010301" pitchFamily="18" charset="0"/>
              </a:rPr>
              <a:t>06 </a:t>
            </a:r>
            <a:r>
              <a:rPr lang="it-IT" dirty="0" err="1">
                <a:latin typeface="Castellar" panose="020A0402060406010301" pitchFamily="18" charset="0"/>
              </a:rPr>
              <a:t>janvier</a:t>
            </a:r>
            <a:r>
              <a:rPr lang="it-IT" dirty="0">
                <a:latin typeface="Castellar" panose="020A0402060406010301" pitchFamily="18" charset="0"/>
              </a:rPr>
              <a:t> : Befana</a:t>
            </a:r>
          </a:p>
        </p:txBody>
      </p:sp>
      <p:pic>
        <p:nvPicPr>
          <p:cNvPr id="5" name="Immagine 4">
            <a:extLst>
              <a:ext uri="{FF2B5EF4-FFF2-40B4-BE49-F238E27FC236}">
                <a16:creationId xmlns:a16="http://schemas.microsoft.com/office/drawing/2014/main" xmlns="" id="{44BCDBCB-D575-410F-8160-B504E36FB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4912" cy="6858000"/>
          </a:xfrm>
          <a:prstGeom prst="rect">
            <a:avLst/>
          </a:prstGeom>
        </p:spPr>
      </p:pic>
      <p:sp>
        <p:nvSpPr>
          <p:cNvPr id="6" name="Rettangolo 5">
            <a:extLst>
              <a:ext uri="{FF2B5EF4-FFF2-40B4-BE49-F238E27FC236}">
                <a16:creationId xmlns:a16="http://schemas.microsoft.com/office/drawing/2014/main" xmlns="" id="{4E6BE72E-480D-47A0-A3AD-7F531D9318B5}"/>
              </a:ext>
            </a:extLst>
          </p:cNvPr>
          <p:cNvSpPr/>
          <p:nvPr/>
        </p:nvSpPr>
        <p:spPr>
          <a:xfrm>
            <a:off x="481" y="2721923"/>
            <a:ext cx="11927474" cy="2554545"/>
          </a:xfrm>
          <a:prstGeom prst="rect">
            <a:avLst/>
          </a:prstGeom>
          <a:noFill/>
        </p:spPr>
        <p:txBody>
          <a:bodyPr wrap="square" lIns="91440" tIns="45720" rIns="91440" bIns="45720">
            <a:spAutoFit/>
          </a:bodyPr>
          <a:lstStyle/>
          <a:p>
            <a:pPr algn="ctr"/>
            <a:r>
              <a:rPr lang="it-IT" sz="8000" b="1" cap="none" spc="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6th </a:t>
            </a:r>
            <a:r>
              <a:rPr lang="it-IT" sz="8000" b="1" cap="none" spc="0"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JANUARY </a:t>
            </a:r>
            <a:r>
              <a:rPr lang="it-IT" sz="8000" b="1" cap="none" spc="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EPIPHANY</a:t>
            </a:r>
          </a:p>
        </p:txBody>
      </p:sp>
    </p:spTree>
    <p:extLst>
      <p:ext uri="{BB962C8B-B14F-4D97-AF65-F5344CB8AC3E}">
        <p14:creationId xmlns:p14="http://schemas.microsoft.com/office/powerpoint/2010/main" val="24107792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3499155-3463-4124-9E13-6EAA2F22B5A9}"/>
              </a:ext>
            </a:extLst>
          </p:cNvPr>
          <p:cNvSpPr>
            <a:spLocks noGrp="1"/>
          </p:cNvSpPr>
          <p:nvPr>
            <p:ph idx="1"/>
          </p:nvPr>
        </p:nvSpPr>
        <p:spPr>
          <a:xfrm>
            <a:off x="215347" y="354758"/>
            <a:ext cx="6804431" cy="6327396"/>
          </a:xfrm>
        </p:spPr>
        <p:txBody>
          <a:bodyPr>
            <a:noAutofit/>
          </a:bodyPr>
          <a:lstStyle/>
          <a:p>
            <a:pPr marL="0" indent="0">
              <a:buNone/>
            </a:pPr>
            <a:r>
              <a:rPr lang="en-US" sz="3200" dirty="0"/>
              <a:t>In Italy, </a:t>
            </a:r>
            <a:r>
              <a:rPr lang="en-US" sz="3200" i="1" dirty="0"/>
              <a:t>La </a:t>
            </a:r>
            <a:r>
              <a:rPr lang="en-US" sz="3200" i="1" dirty="0" err="1"/>
              <a:t>Befana</a:t>
            </a:r>
            <a:r>
              <a:rPr lang="en-US" sz="3200" dirty="0"/>
              <a:t> is loved as much as Santa Claus. She is usually portrayed as an old woman who wears a black shawl and rides a broomstick. Figures of this character are sold in shops in Italy around </a:t>
            </a:r>
            <a:r>
              <a:rPr lang="en-US" sz="3200"/>
              <a:t>January </a:t>
            </a:r>
            <a:r>
              <a:rPr lang="en-US" sz="3200" smtClean="0"/>
              <a:t>6th.</a:t>
            </a:r>
            <a:endParaRPr lang="it-IT" sz="4800" dirty="0">
              <a:latin typeface="Adobe Garamond Pro Bold"/>
            </a:endParaRPr>
          </a:p>
        </p:txBody>
      </p:sp>
      <p:pic>
        <p:nvPicPr>
          <p:cNvPr id="15361" name="Picture 1" descr="C:\Users\PC 02\Desktop\befana.gif"/>
          <p:cNvPicPr>
            <a:picLocks noChangeAspect="1" noChangeArrowheads="1" noCrop="1"/>
          </p:cNvPicPr>
          <p:nvPr/>
        </p:nvPicPr>
        <p:blipFill>
          <a:blip r:embed="rId2" cstate="print"/>
          <a:srcRect/>
          <a:stretch>
            <a:fillRect/>
          </a:stretch>
        </p:blipFill>
        <p:spPr bwMode="auto">
          <a:xfrm>
            <a:off x="7184571" y="1505957"/>
            <a:ext cx="5007429" cy="4907612"/>
          </a:xfrm>
          <a:prstGeom prst="rect">
            <a:avLst/>
          </a:prstGeom>
          <a:noFill/>
        </p:spPr>
      </p:pic>
    </p:spTree>
    <p:extLst>
      <p:ext uri="{BB962C8B-B14F-4D97-AF65-F5344CB8AC3E}">
        <p14:creationId xmlns:p14="http://schemas.microsoft.com/office/powerpoint/2010/main" val="18139390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AD17282B-A6CD-43F6-9B61-5ED583D42268}"/>
              </a:ext>
            </a:extLst>
          </p:cNvPr>
          <p:cNvSpPr/>
          <p:nvPr/>
        </p:nvSpPr>
        <p:spPr>
          <a:xfrm flipV="1">
            <a:off x="13115499" y="2866030"/>
            <a:ext cx="115828550" cy="253916"/>
          </a:xfrm>
          <a:prstGeom prst="rect">
            <a:avLst/>
          </a:prstGeom>
          <a:noFill/>
        </p:spPr>
        <p:txBody>
          <a:bodyPr wrap="square" lIns="91440" tIns="45720" rIns="91440" bIns="45720">
            <a:spAutoFit/>
          </a:bodyPr>
          <a:lstStyle/>
          <a:p>
            <a:r>
              <a:rPr lang="fr-FR" sz="1050" dirty="0">
                <a:latin typeface="Cambria" panose="02040503050406030204" pitchFamily="18" charset="0"/>
                <a:ea typeface="Adobe Fan Heiti Std B" panose="020B0700000000000000" pitchFamily="34" charset="-128"/>
              </a:rPr>
              <a:t>La </a:t>
            </a:r>
            <a:r>
              <a:rPr lang="fr-FR" sz="1050" dirty="0" err="1">
                <a:latin typeface="Cambria" panose="02040503050406030204" pitchFamily="18" charset="0"/>
                <a:ea typeface="Adobe Fan Heiti Std B" panose="020B0700000000000000" pitchFamily="34" charset="-128"/>
              </a:rPr>
              <a:t>Befana</a:t>
            </a:r>
            <a:r>
              <a:rPr lang="fr-FR" sz="1050" dirty="0">
                <a:latin typeface="Cambria" panose="02040503050406030204" pitchFamily="18" charset="0"/>
                <a:ea typeface="Adobe Fan Heiti Std B" panose="020B0700000000000000" pitchFamily="34" charset="-128"/>
              </a:rPr>
              <a:t> appartient aux figures folkloriques, pourvue de dons, liés à la fête de la nativité. La légende dit que la </a:t>
            </a:r>
            <a:r>
              <a:rPr lang="fr-FR" sz="1050" dirty="0" err="1">
                <a:latin typeface="Cambria" panose="02040503050406030204" pitchFamily="18" charset="0"/>
                <a:ea typeface="Adobe Fan Heiti Std B" panose="020B0700000000000000" pitchFamily="34" charset="-128"/>
              </a:rPr>
              <a:t>Befana</a:t>
            </a:r>
            <a:r>
              <a:rPr lang="fr-FR" sz="1050" dirty="0">
                <a:latin typeface="Cambria" panose="02040503050406030204" pitchFamily="18" charset="0"/>
                <a:ea typeface="Adobe Fan Heiti Std B" panose="020B0700000000000000" pitchFamily="34" charset="-128"/>
              </a:rPr>
              <a:t> passe dans chaque maison où vivent des enfants la nuit précédant l'Épiphanie (le 6 janvier).Ces derniers accrochent une chaussette non loin de la cheminée ou de la fenêtre. Pour ceux ayant été bons et gentils au long de l'année, la </a:t>
            </a:r>
            <a:r>
              <a:rPr lang="fr-FR" sz="1050" dirty="0" err="1">
                <a:latin typeface="Cambria" panose="02040503050406030204" pitchFamily="18" charset="0"/>
                <a:ea typeface="Adobe Fan Heiti Std B" panose="020B0700000000000000" pitchFamily="34" charset="-128"/>
              </a:rPr>
              <a:t>Befana</a:t>
            </a:r>
            <a:r>
              <a:rPr lang="fr-FR" sz="1050" dirty="0">
                <a:latin typeface="Cambria" panose="02040503050406030204" pitchFamily="18" charset="0"/>
                <a:ea typeface="Adobe Fan Heiti Std B" panose="020B0700000000000000" pitchFamily="34" charset="-128"/>
              </a:rPr>
              <a:t> dépose dans leur chaussette des caramels ou des chocolats, en revanche, pour ceux qui n'ont pas été gentils elle remplit les chaussettes de charbon (En réalité il s'agit aujourd'hui de sucre noir comestible ou de la réglisse qui ressemble au charbon).</a:t>
            </a:r>
            <a:endParaRPr lang="it-IT" sz="1050" dirty="0">
              <a:latin typeface="Cambria" panose="02040503050406030204" pitchFamily="18" charset="0"/>
              <a:ea typeface="Adobe Fan Heiti Std B" panose="020B0700000000000000" pitchFamily="34" charset="-128"/>
            </a:endParaRPr>
          </a:p>
        </p:txBody>
      </p:sp>
      <p:pic>
        <p:nvPicPr>
          <p:cNvPr id="2052" name="Picture 4" descr="Immagine correlata">
            <a:extLst>
              <a:ext uri="{FF2B5EF4-FFF2-40B4-BE49-F238E27FC236}">
                <a16:creationId xmlns:a16="http://schemas.microsoft.com/office/drawing/2014/main" xmlns="" id="{7C846A16-FE95-4751-873B-CCAF847DA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250" y="1845498"/>
            <a:ext cx="5710750" cy="4076424"/>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24231" y="302359"/>
            <a:ext cx="6555545" cy="4832092"/>
          </a:xfrm>
          <a:prstGeom prst="rect">
            <a:avLst/>
          </a:prstGeom>
        </p:spPr>
        <p:txBody>
          <a:bodyPr wrap="square">
            <a:spAutoFit/>
          </a:bodyPr>
          <a:lstStyle/>
          <a:p>
            <a:r>
              <a:rPr lang="en-US" sz="2800" dirty="0">
                <a:latin typeface="Adobe Garamond Pro Bold"/>
              </a:rPr>
              <a:t>The legend says that “ La </a:t>
            </a:r>
            <a:r>
              <a:rPr lang="en-US" sz="2800" dirty="0" err="1">
                <a:latin typeface="Adobe Garamond Pro Bold"/>
              </a:rPr>
              <a:t>Befana</a:t>
            </a:r>
            <a:r>
              <a:rPr lang="en-US" sz="2800" dirty="0">
                <a:latin typeface="Adobe Garamond Pro Bold"/>
              </a:rPr>
              <a:t>” goes in every house where children live the night preceding the Epiphany (January 6th) . The last ones hang on a sock not far from the fireplace or not far from the window. For those having been good and kind during the year, Befana puts in their sock caramels or some chocolates, on the other hand, for those who were not kind it fills the socks of coal (In reality it is edible black sugar or licorice, which looks like coal).</a:t>
            </a:r>
            <a:endParaRPr lang="it-IT" sz="2800" dirty="0">
              <a:latin typeface="Adobe Garamond Pro Bold"/>
            </a:endParaRPr>
          </a:p>
        </p:txBody>
      </p:sp>
    </p:spTree>
    <p:extLst>
      <p:ext uri="{BB962C8B-B14F-4D97-AF65-F5344CB8AC3E}">
        <p14:creationId xmlns:p14="http://schemas.microsoft.com/office/powerpoint/2010/main" val="13303007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C:\Users\PC 02\Desktop\557e236dc246d16c505cc305f9d0f7e6.jpg"/>
          <p:cNvPicPr>
            <a:picLocks noChangeAspect="1" noChangeArrowheads="1"/>
          </p:cNvPicPr>
          <p:nvPr/>
        </p:nvPicPr>
        <p:blipFill>
          <a:blip r:embed="rId2" cstate="print"/>
          <a:srcRect/>
          <a:stretch>
            <a:fillRect/>
          </a:stretch>
        </p:blipFill>
        <p:spPr bwMode="auto">
          <a:xfrm>
            <a:off x="1" y="0"/>
            <a:ext cx="12191999" cy="6858000"/>
          </a:xfrm>
          <a:prstGeom prst="rect">
            <a:avLst/>
          </a:prstGeom>
          <a:noFill/>
        </p:spPr>
      </p:pic>
      <p:sp>
        <p:nvSpPr>
          <p:cNvPr id="9" name="Rettangolo 8"/>
          <p:cNvSpPr/>
          <p:nvPr/>
        </p:nvSpPr>
        <p:spPr>
          <a:xfrm>
            <a:off x="2574471" y="2615978"/>
            <a:ext cx="6096000" cy="1723549"/>
          </a:xfrm>
          <a:prstGeom prst="rect">
            <a:avLst/>
          </a:prstGeom>
        </p:spPr>
        <p:txBody>
          <a:bodyPr>
            <a:spAutoFit/>
          </a:bodyPr>
          <a:lstStyle/>
          <a:p>
            <a:pPr algn="ctr"/>
            <a:r>
              <a:rPr lang="it-IT" b="1" dirty="0"/>
              <a:t/>
            </a:r>
            <a:br>
              <a:rPr lang="it-IT" b="1" dirty="0"/>
            </a:br>
            <a:r>
              <a:rPr lang="it-IT" sz="4400" b="1" dirty="0"/>
              <a:t>ON </a:t>
            </a:r>
            <a:r>
              <a:rPr lang="it-IT" sz="4400" b="1" dirty="0" smtClean="0"/>
              <a:t>27th </a:t>
            </a:r>
            <a:r>
              <a:rPr lang="it-IT" sz="4400" b="1" dirty="0" err="1" smtClean="0"/>
              <a:t>January</a:t>
            </a:r>
            <a:endParaRPr lang="it-IT" sz="4400" b="1" dirty="0"/>
          </a:p>
          <a:p>
            <a:pPr algn="ctr"/>
            <a:endParaRPr lang="it-IT" sz="4400" b="1" dirty="0"/>
          </a:p>
        </p:txBody>
      </p:sp>
      <p:sp>
        <p:nvSpPr>
          <p:cNvPr id="4" name="Rettangolo 3"/>
          <p:cNvSpPr/>
          <p:nvPr/>
        </p:nvSpPr>
        <p:spPr>
          <a:xfrm>
            <a:off x="2822476" y="3507570"/>
            <a:ext cx="5664179" cy="461665"/>
          </a:xfrm>
          <a:prstGeom prst="rect">
            <a:avLst/>
          </a:prstGeom>
        </p:spPr>
        <p:txBody>
          <a:bodyPr wrap="none">
            <a:spAutoFit/>
          </a:bodyPr>
          <a:lstStyle/>
          <a:p>
            <a:r>
              <a:rPr lang="it-IT" sz="2400" b="1" dirty="0"/>
              <a:t>International </a:t>
            </a:r>
            <a:r>
              <a:rPr lang="it-IT" sz="2400" b="1" dirty="0" err="1"/>
              <a:t>Holocaust</a:t>
            </a:r>
            <a:r>
              <a:rPr lang="it-IT" sz="2400" b="1" dirty="0"/>
              <a:t> </a:t>
            </a:r>
            <a:r>
              <a:rPr lang="it-IT" sz="2400" b="1" dirty="0" err="1"/>
              <a:t>Remembrance</a:t>
            </a:r>
            <a:r>
              <a:rPr lang="it-IT" sz="2400" b="1" dirty="0"/>
              <a:t>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274410"/>
            <a:ext cx="8276492" cy="6240690"/>
          </a:xfrm>
        </p:spPr>
        <p:txBody>
          <a:bodyPr>
            <a:noAutofit/>
          </a:bodyPr>
          <a:lstStyle/>
          <a:p>
            <a:pPr>
              <a:buNone/>
            </a:pPr>
            <a:r>
              <a:rPr lang="en-US" b="1" dirty="0"/>
              <a:t>   International Holocaust Remembrance Day</a:t>
            </a:r>
            <a:r>
              <a:rPr lang="en-US" dirty="0"/>
              <a:t> commemorates the tragedy of the Holocaust that occurred during the Second World War. It commemorates the </a:t>
            </a:r>
            <a:r>
              <a:rPr lang="en-US" b="1" dirty="0"/>
              <a:t>genocide</a:t>
            </a:r>
            <a:r>
              <a:rPr lang="en-US" dirty="0"/>
              <a:t> that resulted in the death of an estimated 6 million Jewish people, 5 million Slavs, 3 million ethnic Poles, 200,000 Romani people, 250,000 mentally and physically disabled people, and 9,000 homosexual men by the Nazi regime and its collaborators. It was designated by the United Nations General Assembly resolution 60/7 on 1 November 2005 during the 42nd plenary session</a:t>
            </a:r>
            <a:r>
              <a:rPr lang="en-US" dirty="0" smtClean="0"/>
              <a:t>.</a:t>
            </a:r>
            <a:r>
              <a:rPr lang="en-US" baseline="30000" dirty="0" smtClean="0"/>
              <a:t> </a:t>
            </a:r>
            <a:r>
              <a:rPr lang="en-US" dirty="0" smtClean="0"/>
              <a:t>The </a:t>
            </a:r>
            <a:r>
              <a:rPr lang="en-US" dirty="0"/>
              <a:t>resolution came after a special session was held earlier that year on 24 January 2005 during which the </a:t>
            </a:r>
            <a:r>
              <a:rPr lang="en-US" b="1" dirty="0"/>
              <a:t>United Nations General Assembly</a:t>
            </a:r>
            <a:r>
              <a:rPr lang="en-US" dirty="0"/>
              <a:t> marked the 60th anniversary of the liberation of the Nazi concentration camps and the end of the Holocaust.</a:t>
            </a:r>
            <a:endParaRPr lang="it-IT" sz="3200" dirty="0">
              <a:latin typeface="Adobe Garamond Pro Bold"/>
            </a:endParaRPr>
          </a:p>
        </p:txBody>
      </p:sp>
      <p:pic>
        <p:nvPicPr>
          <p:cNvPr id="31746" name="Picture 2" descr="C:\Users\PC 02\Desktop\images.jpg"/>
          <p:cNvPicPr>
            <a:picLocks noChangeAspect="1" noChangeArrowheads="1"/>
          </p:cNvPicPr>
          <p:nvPr/>
        </p:nvPicPr>
        <p:blipFill>
          <a:blip r:embed="rId2" cstate="print"/>
          <a:srcRect/>
          <a:stretch>
            <a:fillRect/>
          </a:stretch>
        </p:blipFill>
        <p:spPr bwMode="auto">
          <a:xfrm rot="317027">
            <a:off x="8660266" y="1222148"/>
            <a:ext cx="3226933" cy="1751460"/>
          </a:xfrm>
          <a:prstGeom prst="rect">
            <a:avLst/>
          </a:prstGeom>
          <a:noFill/>
        </p:spPr>
      </p:pic>
      <p:pic>
        <p:nvPicPr>
          <p:cNvPr id="31747" name="Picture 3" descr="C:\Users\PC 02\Desktop\giorno_della_memoria.jpg"/>
          <p:cNvPicPr>
            <a:picLocks noChangeAspect="1" noChangeArrowheads="1"/>
          </p:cNvPicPr>
          <p:nvPr/>
        </p:nvPicPr>
        <p:blipFill>
          <a:blip r:embed="rId3" cstate="print"/>
          <a:srcRect/>
          <a:stretch>
            <a:fillRect/>
          </a:stretch>
        </p:blipFill>
        <p:spPr bwMode="auto">
          <a:xfrm rot="20519781">
            <a:off x="8645536" y="4153845"/>
            <a:ext cx="3026879" cy="1941003"/>
          </a:xfrm>
          <a:prstGeom prst="rect">
            <a:avLst/>
          </a:prstGeom>
          <a:noFill/>
          <a:ln>
            <a:solidFill>
              <a:schemeClr val="tx1"/>
            </a:solidFill>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729</Words>
  <Application>Microsoft Office PowerPoint</Application>
  <PresentationFormat>Personalizzato</PresentationFormat>
  <Paragraphs>72</Paragraphs>
  <Slides>30</Slides>
  <Notes>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Presentazione standard di PowerPoint</vt:lpstr>
      <vt:lpstr>Presentazione standard di PowerPoint</vt:lpstr>
      <vt:lpstr>Presentazione standard di PowerPoint</vt:lpstr>
      <vt:lpstr>Presentazione standard di PowerPoint</vt:lpstr>
      <vt:lpstr>06 janvier : Befana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Fêtes italiennes</dc:title>
  <dc:creator>valentina zelinska</dc:creator>
  <cp:lastModifiedBy>Anna</cp:lastModifiedBy>
  <cp:revision>74</cp:revision>
  <dcterms:created xsi:type="dcterms:W3CDTF">2018-04-18T13:47:25Z</dcterms:created>
  <dcterms:modified xsi:type="dcterms:W3CDTF">2018-10-29T17:41:13Z</dcterms:modified>
</cp:coreProperties>
</file>