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8"/>
  </p:notesMasterIdLst>
  <p:sldIdLst>
    <p:sldId id="281" r:id="rId3"/>
    <p:sldId id="256" r:id="rId4"/>
    <p:sldId id="268" r:id="rId5"/>
    <p:sldId id="266" r:id="rId6"/>
    <p:sldId id="267" r:id="rId7"/>
    <p:sldId id="257" r:id="rId8"/>
    <p:sldId id="269" r:id="rId9"/>
    <p:sldId id="258" r:id="rId10"/>
    <p:sldId id="270" r:id="rId11"/>
    <p:sldId id="265" r:id="rId12"/>
    <p:sldId id="271" r:id="rId13"/>
    <p:sldId id="272" r:id="rId14"/>
    <p:sldId id="259" r:id="rId15"/>
    <p:sldId id="273" r:id="rId16"/>
    <p:sldId id="260" r:id="rId17"/>
    <p:sldId id="274" r:id="rId18"/>
    <p:sldId id="261" r:id="rId19"/>
    <p:sldId id="275" r:id="rId20"/>
    <p:sldId id="262" r:id="rId21"/>
    <p:sldId id="276" r:id="rId22"/>
    <p:sldId id="263" r:id="rId23"/>
    <p:sldId id="264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>
        <p:scale>
          <a:sx n="70" d="100"/>
          <a:sy n="70" d="100"/>
        </p:scale>
        <p:origin x="-8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0FE21-DAF6-4372-A6F5-314087C361F9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5185-FBFD-413B-ACE0-89F72CE78EF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7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5185-FBFD-413B-ACE0-89F72CE78EF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2F762C7-299B-43C4-A194-851A475E3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3E43AB7E-535E-4C52-B10F-0FF98103E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5C35E4B-1731-41B1-9510-0F953DC9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852D6B3-027E-413B-B420-0D450DE7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68C444B-50EC-4A6C-9AE8-D2EB43A5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5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AAB7107-1C4E-43D7-BEAA-910B9C4D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FC716DB-F449-4D72-9303-0849CA862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C8CEAB1-C98C-40C1-9C52-A7507D43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73E749A-6106-4B34-992F-88EAACD2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56AC212-64A0-473C-B2D0-0E987120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5C85F27-6AF8-4F87-A4EE-78931336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1412915-77CA-467E-95B1-860DD7A1B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B919822-4343-4E72-9E6F-FBF9692F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8467AEB-5691-4731-B29D-180255CB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F32C337-9CE5-42D0-8E46-4C260431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9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6306511-2235-4BA0-945F-750E8806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468D310-7FF3-4FCD-8DFF-2527C7DA0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2617A875-0886-4B9A-A807-31496D32C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8D1B69D0-8BB7-44FE-A679-73D64F5E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785D6F64-F2B6-4408-B6E6-B809AE0B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D34886B-BFF7-44E1-865D-A3895C5F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7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77A2ACD-6AE7-44B2-9503-B9D97407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19EAF23-E54D-4C17-9DF0-F849B311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D014DD4-5BB3-44E3-ADE9-BE1C92E96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295E3672-5457-46ED-A001-5FF7E1C55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965B87DB-D645-4436-AA10-4F6689023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B4B5A873-AF57-411B-A454-7D176105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584BA799-EA7D-4C1C-B169-443E2799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8788AB35-2BD2-4DE4-B019-B4B32D12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0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036AFE3-7CDF-49E4-A98C-7BBC2681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603BC50-EDC9-4A88-896A-A927EBC4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4BA8D4EE-C6C3-4C83-B780-9DFD19B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83987F9-3C66-4DA1-80F3-38E124CC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5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339FABE6-A6FA-4137-8889-1C892C8B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1D0A3D-74C8-40CC-82B4-93353840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E277E747-CE4E-4ACF-8939-E2CA1396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86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5CBAB66-9FA9-44E7-8B67-0FD2F1A4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69C5041-C719-4243-A7D9-5B8FC769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A4F3BCAF-75D8-4186-91E4-03AE2D8BB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1884770-4F4E-43A9-B142-0A391264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2965A67-036F-4C95-B3D4-A5E6142D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24257A04-7305-4150-95A2-AB925A76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3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4EAEE3B-C6DC-4E4E-842B-94633DFE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5C4DBB83-D254-4147-9F4B-3F414760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7F65F1B-D885-4917-A0FA-FDFAB2AAC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FFC1397E-1EDF-4C61-A5C7-A0D9BAFD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50A8D898-F01D-4C1F-A418-FBC8A7DA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8AAADEB-3B44-409D-B51A-AD39A8E5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3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087CC70-B3AC-421A-A605-EC4F70AF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218D0EEF-76F3-4629-82F7-B7370869F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0C2EA7D-DDD6-4BCC-BD28-C3F5E885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CE1A1D9-58BF-416F-97BF-D9789B99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E40EAC3-4632-43B9-AE1E-EF5D36DF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8282A85A-027E-4324-828B-ABA5AEBEF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0475B833-96C5-40FD-B575-4C333CDF4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7018357-7ADC-4A3B-ABCC-E44CD32B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13A1CE1-99F4-4B0C-98A1-68FC4A75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6B3DB4A-BDF0-41A2-8957-A756A9F2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97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98C-B186-434F-8F9D-A6932FA31A7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A1E0-DB34-44E7-830A-F231523EB1E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16634"/>
            <a:ext cx="4404742" cy="5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4746"/>
            <a:ext cx="1800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36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7A12FA-5ED8-45F9-B09A-7509F1C578FA}" type="datetimeFigureOut">
              <a:rPr lang="it-IT" smtClean="0"/>
              <a:pPr/>
              <a:t>10/10/2019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AF1FA7-DF9C-4685-BABD-9A471C6D67E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1BF774E6-354E-43A5-9BC3-7AABE984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071BD83-F3C8-44F6-BC27-161B9FB77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9D9E1A6-E3C8-4C7D-A297-CB7B33CC2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B318-48D0-445E-BCF4-A0E1A5F9713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35F1978-5BCD-4873-80CA-A74436429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45BC7AC-5064-4E10-AB9E-7256FC43F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1EDD-800A-49A7-997C-B2DD3CF1BD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627784" y="692696"/>
            <a:ext cx="4248472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539553" y="1700808"/>
            <a:ext cx="8136904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Programma Erasmus+ </a:t>
            </a:r>
          </a:p>
          <a:p>
            <a:pPr marL="0" indent="0" algn="ctr">
              <a:buNone/>
            </a:pPr>
            <a:r>
              <a:rPr lang="it-IT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KA2- </a:t>
            </a:r>
            <a:r>
              <a:rPr lang="it-IT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Coopération</a:t>
            </a:r>
            <a:r>
              <a:rPr lang="it-IT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it-IT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matière</a:t>
            </a:r>
            <a:r>
              <a:rPr lang="it-IT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d’</a:t>
            </a:r>
            <a:r>
              <a:rPr lang="it-IT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</a:t>
            </a:r>
            <a:r>
              <a:rPr lang="it-IT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d’</a:t>
            </a:r>
            <a:r>
              <a:rPr lang="it-IT" sz="3600" dirty="0" err="1">
                <a:latin typeface="+mj-lt"/>
                <a:ea typeface="+mj-ea"/>
                <a:cs typeface="+mj-cs"/>
              </a:rPr>
              <a:t>é</a:t>
            </a:r>
            <a:r>
              <a:rPr lang="it-IT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changes</a:t>
            </a:r>
            <a:r>
              <a:rPr lang="it-IT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it-IT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bonnes</a:t>
            </a:r>
            <a:r>
              <a:rPr lang="it-IT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pratiques</a:t>
            </a:r>
            <a:endParaRPr lang="it-IT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it-IT" sz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Durée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3 </a:t>
            </a:r>
            <a:r>
              <a:rPr lang="it-IT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</a:t>
            </a:r>
            <a:r>
              <a:rPr lang="it-IT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(2016-2019)</a:t>
            </a:r>
          </a:p>
          <a:p>
            <a:endParaRPr lang="it-IT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48691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 du projet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Unissons nos cœurs sans frontières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M:\ARCHIVI_recuperati\ANNA_ ARCHIVI_sett_16\_2016-2017\ERASMUS+\LOGO du projet e pag iniziale\Unissons nos coeursB Gill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8" y="188640"/>
            <a:ext cx="106442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8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M\AppData\Local\Temp\Rar$DIa0.939\viareggi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393438" cy="2928958"/>
          </a:xfrm>
          <a:prstGeom prst="rect">
            <a:avLst/>
          </a:prstGeom>
          <a:noFill/>
        </p:spPr>
      </p:pic>
      <p:pic>
        <p:nvPicPr>
          <p:cNvPr id="22532" name="Picture 4" descr="C:\Users\LIM\AppData\Local\Temp\Rar$DIa0.421\carnev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3929090" cy="2612999"/>
          </a:xfrm>
          <a:prstGeom prst="rect">
            <a:avLst/>
          </a:prstGeom>
          <a:noFill/>
        </p:spPr>
      </p:pic>
      <p:pic>
        <p:nvPicPr>
          <p:cNvPr id="3074" name="Picture 2" descr="D:\arlecch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290"/>
            <a:ext cx="2290766" cy="327774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142844" y="5143512"/>
            <a:ext cx="2996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 smtClean="0">
                <a:latin typeface="Batang" pitchFamily="18" charset="-127"/>
                <a:ea typeface="Batang" pitchFamily="18" charset="-127"/>
              </a:rPr>
              <a:t>Masques</a:t>
            </a:r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  de Viareggio</a:t>
            </a:r>
            <a:endParaRPr lang="it-IT" sz="2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0" y="3500438"/>
            <a:ext cx="40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Costume </a:t>
            </a:r>
            <a:r>
              <a:rPr lang="it-IT" sz="2000" dirty="0" err="1" smtClean="0">
                <a:latin typeface="Batang" pitchFamily="18" charset="-127"/>
                <a:ea typeface="Batang" pitchFamily="18" charset="-127"/>
              </a:rPr>
              <a:t>traditionnel</a:t>
            </a:r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 d‘</a:t>
            </a:r>
            <a:r>
              <a:rPr lang="it-IT" sz="2000" dirty="0" err="1" smtClean="0">
                <a:latin typeface="Batang" pitchFamily="18" charset="-127"/>
                <a:ea typeface="Batang" pitchFamily="18" charset="-127"/>
              </a:rPr>
              <a:t>Arlequin</a:t>
            </a:r>
            <a:endParaRPr lang="it-IT" sz="2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M\AppData\Local\Temp\Rar$DIa0.496\venice-carnival_965266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049002" cy="3357586"/>
          </a:xfrm>
          <a:prstGeom prst="rect">
            <a:avLst/>
          </a:prstGeom>
          <a:noFill/>
        </p:spPr>
      </p:pic>
      <p:pic>
        <p:nvPicPr>
          <p:cNvPr id="2051" name="Picture 3" descr="C:\Users\LIM\AppData\Local\Temp\Rar$DIa0.177\venice costu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316" y="4143380"/>
            <a:ext cx="5066145" cy="2481377"/>
          </a:xfrm>
          <a:prstGeom prst="rect">
            <a:avLst/>
          </a:prstGeom>
          <a:noFill/>
        </p:spPr>
      </p:pic>
      <p:pic>
        <p:nvPicPr>
          <p:cNvPr id="2052" name="Picture 4" descr="D:\masch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3094839" cy="192882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85720" y="5286388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latin typeface="Batang" pitchFamily="18" charset="-127"/>
                <a:ea typeface="Batang" pitchFamily="18" charset="-127"/>
              </a:rPr>
              <a:t>Masques</a:t>
            </a:r>
            <a:r>
              <a:rPr lang="it-IT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de </a:t>
            </a:r>
            <a:r>
              <a:rPr lang="it-IT" sz="2000" dirty="0" err="1" smtClean="0">
                <a:latin typeface="Batang" pitchFamily="18" charset="-127"/>
                <a:ea typeface="Batang" pitchFamily="18" charset="-127"/>
              </a:rPr>
              <a:t>Venise</a:t>
            </a:r>
            <a:endParaRPr lang="it-IT" sz="2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57290" y="2928934"/>
            <a:ext cx="65008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PÂQUES</a:t>
            </a:r>
            <a:endParaRPr lang="it-IT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M\AppData\Local\Temp\Rar$DIa0.993\pastie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56"/>
            <a:ext cx="3429000" cy="2190750"/>
          </a:xfrm>
          <a:prstGeom prst="rect">
            <a:avLst/>
          </a:prstGeom>
          <a:noFill/>
        </p:spPr>
      </p:pic>
      <p:pic>
        <p:nvPicPr>
          <p:cNvPr id="16387" name="Picture 3" descr="C:\Users\LIM\AppData\Local\Temp\Rar$DIa0.899\casatiel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14752"/>
            <a:ext cx="4396820" cy="2928958"/>
          </a:xfrm>
          <a:prstGeom prst="rect">
            <a:avLst/>
          </a:prstGeom>
          <a:noFill/>
        </p:spPr>
      </p:pic>
      <p:pic>
        <p:nvPicPr>
          <p:cNvPr id="16388" name="Picture 4" descr="D:\pasq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847850" cy="24765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85720" y="2857496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latin typeface="Batang" pitchFamily="18" charset="-127"/>
                <a:ea typeface="Batang" pitchFamily="18" charset="-127"/>
              </a:rPr>
              <a:t>Oeuf</a:t>
            </a:r>
            <a:r>
              <a:rPr lang="it-IT" sz="2400" dirty="0" smtClean="0">
                <a:latin typeface="Batang" pitchFamily="18" charset="-127"/>
                <a:ea typeface="Batang" pitchFamily="18" charset="-127"/>
              </a:rPr>
              <a:t> de </a:t>
            </a:r>
            <a:r>
              <a:rPr lang="it-IT" sz="2400" dirty="0" err="1" smtClean="0">
                <a:latin typeface="Batang" pitchFamily="18" charset="-127"/>
                <a:ea typeface="Batang" pitchFamily="18" charset="-127"/>
              </a:rPr>
              <a:t>Pâques</a:t>
            </a:r>
            <a:r>
              <a:rPr lang="it-IT" sz="2400" dirty="0" smtClean="0">
                <a:latin typeface="Batang" pitchFamily="18" charset="-127"/>
                <a:ea typeface="Batang" pitchFamily="18" charset="-127"/>
              </a:rPr>
              <a:t> </a:t>
            </a:r>
            <a:endParaRPr lang="it-IT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57818" y="3000372"/>
            <a:ext cx="3482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Batang" pitchFamily="18" charset="-127"/>
                <a:ea typeface="Batang" pitchFamily="18" charset="-127"/>
              </a:rPr>
              <a:t> 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Gâteau </a:t>
            </a:r>
            <a:r>
              <a:rPr lang="it-IT" dirty="0" err="1" smtClean="0">
                <a:latin typeface="Batang" pitchFamily="18" charset="-127"/>
                <a:ea typeface="Batang" pitchFamily="18" charset="-127"/>
              </a:rPr>
              <a:t>sucré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it-IT" dirty="0" err="1" smtClean="0">
                <a:latin typeface="Batang" pitchFamily="18" charset="-127"/>
                <a:ea typeface="Batang" pitchFamily="18" charset="-127"/>
              </a:rPr>
              <a:t>napolitain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r>
              <a:rPr lang="it-IT" dirty="0" smtClean="0">
                <a:latin typeface="Batang" pitchFamily="18" charset="-127"/>
                <a:ea typeface="Batang" pitchFamily="18" charset="-127"/>
              </a:rPr>
              <a:t> “</a:t>
            </a:r>
            <a:r>
              <a:rPr lang="it-IT" b="1" dirty="0" smtClean="0">
                <a:latin typeface="Batang" pitchFamily="18" charset="-127"/>
                <a:ea typeface="Batang" pitchFamily="18" charset="-127"/>
              </a:rPr>
              <a:t>La Pastiera</a:t>
            </a:r>
            <a:r>
              <a:rPr lang="it-IT" dirty="0" smtClean="0">
                <a:latin typeface="Batang" pitchFamily="18" charset="-127"/>
                <a:ea typeface="Batang" pitchFamily="18" charset="-127"/>
              </a:rPr>
              <a:t>”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5720" y="485776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Gâteau </a:t>
            </a:r>
            <a:r>
              <a:rPr lang="it-IT" sz="2000" dirty="0" err="1" smtClean="0">
                <a:latin typeface="Batang" pitchFamily="18" charset="-127"/>
                <a:ea typeface="Batang" pitchFamily="18" charset="-127"/>
              </a:rPr>
              <a:t>salé</a:t>
            </a:r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it-IT" sz="2000" dirty="0" err="1" smtClean="0">
                <a:latin typeface="Batang" pitchFamily="18" charset="-127"/>
                <a:ea typeface="Batang" pitchFamily="18" charset="-127"/>
              </a:rPr>
              <a:t>napolitain</a:t>
            </a:r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 : “</a:t>
            </a:r>
            <a:r>
              <a:rPr lang="it-IT" sz="2000" b="1" dirty="0">
                <a:latin typeface="Batang" pitchFamily="18" charset="-127"/>
                <a:ea typeface="Batang" pitchFamily="18" charset="-127"/>
              </a:rPr>
              <a:t>Il Casatiello</a:t>
            </a:r>
            <a:r>
              <a:rPr lang="it-IT" sz="2000" dirty="0" smtClean="0">
                <a:latin typeface="Batang" pitchFamily="18" charset="-127"/>
                <a:ea typeface="Batang" pitchFamily="18" charset="-127"/>
              </a:rPr>
              <a:t>”</a:t>
            </a:r>
            <a:endParaRPr lang="it-IT" sz="2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91471" y="2928934"/>
            <a:ext cx="73725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25 AVRIL</a:t>
            </a:r>
          </a:p>
          <a:p>
            <a:pPr algn="ctr"/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FÊTE DE LA LIBÉRATION</a:t>
            </a:r>
            <a:endParaRPr lang="it-IT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25-APRILE-4-640x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104461" cy="2738534"/>
          </a:xfrm>
          <a:prstGeom prst="rect">
            <a:avLst/>
          </a:prstGeom>
          <a:noFill/>
        </p:spPr>
      </p:pic>
      <p:pic>
        <p:nvPicPr>
          <p:cNvPr id="17412" name="Picture 4" descr="C:\Users\LIM\AppData\Local\Temp\Rar$DIa0.390\FotoLiberazion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04426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98006" y="3000372"/>
            <a:ext cx="64459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1</a:t>
            </a:r>
            <a:r>
              <a:rPr lang="it-IT" sz="48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ER</a:t>
            </a:r>
            <a:r>
              <a:rPr lang="it-IT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MAI</a:t>
            </a:r>
          </a:p>
          <a:p>
            <a:pPr algn="ctr"/>
            <a:r>
              <a:rPr lang="it-IT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FÊTE DU TRAVAIL</a:t>
            </a:r>
            <a:endParaRPr lang="it-IT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M\AppData\Local\Temp\Rar$DIa0.988\Primo_maggi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1857"/>
            <a:ext cx="4643470" cy="3370702"/>
          </a:xfrm>
          <a:prstGeom prst="rect">
            <a:avLst/>
          </a:prstGeom>
          <a:noFill/>
        </p:spPr>
      </p:pic>
      <p:pic>
        <p:nvPicPr>
          <p:cNvPr id="18435" name="Picture 3" descr="C:\Users\LIM\AppData\Local\Temp\Rar$DIa0.651\lavorato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00438"/>
            <a:ext cx="5072098" cy="321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7158" y="2928934"/>
            <a:ext cx="8215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r>
              <a:rPr lang="it-IT" sz="4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ER</a:t>
            </a:r>
            <a:r>
              <a:rPr lang="it-IT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NOVEMBRE</a:t>
            </a:r>
          </a:p>
          <a:p>
            <a:pPr algn="ctr"/>
            <a:r>
              <a:rPr lang="it-IT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</a:t>
            </a:r>
            <a:r>
              <a:rPr lang="it-IT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TOUSSAINT</a:t>
            </a:r>
            <a:endParaRPr lang="it-IT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IM\AppData\Local\Temp\Rar$DIa0.874\tutti i sant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651887"/>
            <a:ext cx="4155310" cy="2991823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85720" y="4071942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Procession en honneur de tous les saints</a:t>
            </a:r>
            <a:endParaRPr lang="it-IT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8" name="Picture 4" descr="All-Sai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712072" cy="249851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286249" y="1357298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Tous les Saints,</a:t>
            </a:r>
          </a:p>
          <a:p>
            <a:r>
              <a:rPr lang="fr-FR" sz="2800" dirty="0" smtClean="0">
                <a:latin typeface="Batang" pitchFamily="18" charset="-127"/>
                <a:ea typeface="Batang" pitchFamily="18" charset="-127"/>
              </a:rPr>
              <a:t>peinture de Beato Angelico</a:t>
            </a:r>
            <a:endParaRPr lang="it-IT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785918" y="3000372"/>
            <a:ext cx="70990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it-IT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ÊTES ET COUTUMES ITALIENNES</a:t>
            </a:r>
            <a:endParaRPr lang="it-IT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034" y="2967334"/>
            <a:ext cx="785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25 DÉCEMBRE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NOËL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LIM\AppData\Local\Temp\Rar$DIa0.027\nat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5333990" cy="2584355"/>
          </a:xfrm>
          <a:prstGeom prst="rect">
            <a:avLst/>
          </a:prstGeom>
          <a:noFill/>
        </p:spPr>
      </p:pic>
      <p:pic>
        <p:nvPicPr>
          <p:cNvPr id="20484" name="Picture 4" descr="C:\Users\LIM\AppData\Local\Temp\Rar$DIa0.304\santa-clau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643470" cy="2579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IM\AppData\Local\Temp\Rar$DIa0.634\PRESEPE-NAPOLETANO-4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97022" cy="2857520"/>
          </a:xfrm>
          <a:prstGeom prst="rect">
            <a:avLst/>
          </a:prstGeom>
          <a:noFill/>
        </p:spPr>
      </p:pic>
      <p:pic>
        <p:nvPicPr>
          <p:cNvPr id="21507" name="Picture 3" descr="C:\Users\LIM\AppData\Local\Temp\Rar$DIa0.821\7332-presepe_vivente_tot-622x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357562"/>
            <a:ext cx="4800600" cy="333375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357290" y="4786322"/>
            <a:ext cx="240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Batang" pitchFamily="18" charset="-127"/>
                <a:ea typeface="Batang" pitchFamily="18" charset="-127"/>
              </a:rPr>
              <a:t>Crèche </a:t>
            </a:r>
            <a:r>
              <a:rPr lang="it-IT" sz="2400" dirty="0" err="1" smtClean="0">
                <a:latin typeface="Batang" pitchFamily="18" charset="-127"/>
                <a:ea typeface="Batang" pitchFamily="18" charset="-127"/>
              </a:rPr>
              <a:t>vivante</a:t>
            </a:r>
            <a:endParaRPr lang="it-IT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00628" y="1643050"/>
            <a:ext cx="292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Batang" pitchFamily="18" charset="-127"/>
                <a:ea typeface="Batang" pitchFamily="18" charset="-127"/>
              </a:rPr>
              <a:t>Crèche </a:t>
            </a:r>
            <a:r>
              <a:rPr lang="it-IT" sz="2400" dirty="0" err="1" smtClean="0">
                <a:latin typeface="Batang" pitchFamily="18" charset="-127"/>
                <a:ea typeface="Batang" pitchFamily="18" charset="-127"/>
              </a:rPr>
              <a:t>napolitaine</a:t>
            </a:r>
            <a:endParaRPr lang="it-IT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7158" y="2143116"/>
            <a:ext cx="821537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COUTUMES TRADITIONNELLES ITALIENNES</a:t>
            </a:r>
            <a:endParaRPr lang="it-IT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IM\AppData\Local\Temp\Rar$DIa0.280\pulcin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470335" cy="2835754"/>
          </a:xfrm>
          <a:prstGeom prst="rect">
            <a:avLst/>
          </a:prstGeom>
          <a:noFill/>
        </p:spPr>
      </p:pic>
      <p:pic>
        <p:nvPicPr>
          <p:cNvPr id="4101" name="Picture 5" descr="C:\Users\LIM\AppData\Local\Temp\Rar$DIa0.999\tarant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8308">
            <a:off x="4397306" y="4118918"/>
            <a:ext cx="3628831" cy="1944259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5857884" y="64291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Batang" pitchFamily="18" charset="-127"/>
                <a:ea typeface="Batang" pitchFamily="18" charset="-127"/>
                <a:cs typeface="AngsanaUPC" pitchFamily="18" charset="-34"/>
              </a:rPr>
              <a:t>Costume de </a:t>
            </a:r>
            <a:r>
              <a:rPr lang="it-IT" b="1" dirty="0" smtClean="0">
                <a:latin typeface="Batang" pitchFamily="18" charset="-127"/>
                <a:ea typeface="Batang" pitchFamily="18" charset="-127"/>
                <a:cs typeface="AngsanaUPC" pitchFamily="18" charset="-34"/>
              </a:rPr>
              <a:t>“Pulcinella</a:t>
            </a:r>
            <a:r>
              <a:rPr lang="it-IT" b="1" dirty="0" smtClean="0"/>
              <a:t>”</a:t>
            </a: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285720" y="450057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La 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Tarentella 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est une danse populaire italienne d'origine napolitaine. Dansée par couples, accompagnée de tambourins et de  castagnettes.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IM\AppData\Local\Temp\Rar$DIa0.166\sici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155595" cy="3579349"/>
          </a:xfrm>
          <a:prstGeom prst="rect">
            <a:avLst/>
          </a:prstGeom>
          <a:noFill/>
        </p:spPr>
      </p:pic>
      <p:pic>
        <p:nvPicPr>
          <p:cNvPr id="5122" name="Picture 2" descr="D:\pizzic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3740">
            <a:off x="429386" y="556199"/>
            <a:ext cx="3902075" cy="2925763"/>
          </a:xfrm>
          <a:prstGeom prst="rect">
            <a:avLst/>
          </a:prstGeom>
          <a:noFill/>
        </p:spPr>
      </p:pic>
      <p:sp>
        <p:nvSpPr>
          <p:cNvPr id="11" name="Ovale 10"/>
          <p:cNvSpPr/>
          <p:nvPr/>
        </p:nvSpPr>
        <p:spPr>
          <a:xfrm rot="1144779">
            <a:off x="5094760" y="3914758"/>
            <a:ext cx="3014157" cy="2851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57818" y="4500570"/>
            <a:ext cx="25483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750" b="1" dirty="0" smtClean="0">
                <a:latin typeface="Batang" pitchFamily="18" charset="-127"/>
                <a:ea typeface="Batang" pitchFamily="18" charset="-127"/>
              </a:rPr>
              <a:t>Les anciens soutiennent que</a:t>
            </a:r>
            <a:r>
              <a:rPr lang="fr-FR" sz="1750" b="1" dirty="0">
                <a:latin typeface="Batang" pitchFamily="18" charset="-127"/>
                <a:ea typeface="Batang" pitchFamily="18" charset="-127"/>
              </a:rPr>
              <a:t>, les gens qui avaient été mordues par l'araignée </a:t>
            </a:r>
            <a:r>
              <a:rPr lang="fr-FR" sz="1750" b="1">
                <a:latin typeface="Batang" pitchFamily="18" charset="-127"/>
                <a:ea typeface="Batang" pitchFamily="18" charset="-127"/>
              </a:rPr>
              <a:t>venimeuse </a:t>
            </a:r>
            <a:r>
              <a:rPr lang="fr-FR" sz="1750" b="1" smtClean="0">
                <a:latin typeface="Batang" pitchFamily="18" charset="-127"/>
                <a:ea typeface="Batang" pitchFamily="18" charset="-127"/>
              </a:rPr>
              <a:t>dansaient la </a:t>
            </a:r>
            <a:r>
              <a:rPr lang="fr-FR" sz="1750" b="1" dirty="0" err="1" smtClean="0">
                <a:latin typeface="Batang" pitchFamily="18" charset="-127"/>
                <a:ea typeface="Batang" pitchFamily="18" charset="-127"/>
              </a:rPr>
              <a:t>taranta</a:t>
            </a:r>
            <a:endParaRPr lang="it-IT" sz="1750" b="1" dirty="0"/>
          </a:p>
        </p:txBody>
      </p:sp>
      <p:sp>
        <p:nvSpPr>
          <p:cNvPr id="14" name="Rettangolo 13"/>
          <p:cNvSpPr/>
          <p:nvPr/>
        </p:nvSpPr>
        <p:spPr>
          <a:xfrm>
            <a:off x="357158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La </a:t>
            </a:r>
            <a:r>
              <a:rPr lang="fr-FR" dirty="0" smtClean="0">
                <a:latin typeface="Cambria"/>
                <a:ea typeface="Batang" pitchFamily="18" charset="-127"/>
              </a:rPr>
              <a:t>"</a:t>
            </a:r>
            <a:r>
              <a:rPr lang="fr-FR" b="1" dirty="0" smtClean="0">
                <a:latin typeface="Batang" pitchFamily="18" charset="-127"/>
                <a:ea typeface="Batang" pitchFamily="18" charset="-127"/>
              </a:rPr>
              <a:t>Pizzica</a:t>
            </a:r>
            <a:r>
              <a:rPr lang="fr-FR" dirty="0" smtClean="0">
                <a:latin typeface="Batang" pitchFamily="18" charset="-127"/>
                <a:ea typeface="Batang" pitchFamily="18" charset="-127"/>
              </a:rPr>
              <a:t>"est une danse populaire attribuée particulièrement au Salento.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42976" y="2928934"/>
            <a:ext cx="67794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 JOUR DE L'AN</a:t>
            </a:r>
            <a:endParaRPr lang="it-IT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 costumi\Capodanno-Mil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690939"/>
            <a:ext cx="4498852" cy="2999235"/>
          </a:xfrm>
          <a:prstGeom prst="rect">
            <a:avLst/>
          </a:prstGeom>
          <a:noFill/>
        </p:spPr>
      </p:pic>
      <p:pic>
        <p:nvPicPr>
          <p:cNvPr id="1027" name="Picture 3" descr="D:\r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5244650" cy="2952752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857884" y="135729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Batang" pitchFamily="18" charset="-127"/>
                <a:ea typeface="Batang" pitchFamily="18" charset="-127"/>
              </a:rPr>
              <a:t>Rome</a:t>
            </a:r>
            <a:endParaRPr lang="it-IT" sz="3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28728" y="507207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Batang" pitchFamily="18" charset="-127"/>
                <a:ea typeface="Batang" pitchFamily="18" charset="-127"/>
              </a:rPr>
              <a:t>Milan</a:t>
            </a:r>
            <a:endParaRPr lang="it-IT" sz="32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57224" y="2714620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dobe Caslon Pro" panose="0205050205050A020403" pitchFamily="18" charset="0"/>
              </a:rPr>
              <a:t>06 JANVIER </a:t>
            </a:r>
            <a:r>
              <a:rPr lang="it-IT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dobe Caslon Pro" panose="0205050205050A020403" pitchFamily="18" charset="0"/>
              </a:rPr>
              <a:t>EP</a:t>
            </a:r>
            <a:r>
              <a:rPr lang="it-IT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dobe Caslon Pro" panose="0205050205050A020403" pitchFamily="18" charset="0"/>
              </a:rPr>
              <a:t>IPHANIE</a:t>
            </a:r>
            <a:endParaRPr lang="it-IT" sz="5400" b="1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oto costumi\calz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14818"/>
            <a:ext cx="6893876" cy="2407992"/>
          </a:xfrm>
          <a:prstGeom prst="rect">
            <a:avLst/>
          </a:prstGeom>
          <a:noFill/>
        </p:spPr>
      </p:pic>
      <p:pic>
        <p:nvPicPr>
          <p:cNvPr id="2051" name="Picture 3" descr="E:\photo costumi\befana_camino_calze_by_lmm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4857784" cy="3643338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14282" y="1285860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Batang" pitchFamily="18" charset="-127"/>
                <a:ea typeface="Batang" pitchFamily="18" charset="-127"/>
              </a:rPr>
              <a:t>Selon la tradition, il s'agit d'une femme très âgée qui vole sur un balai utilisé pour faire visite aux enfants dans la nuit entre le 5 et le 6 janvier et leur laisser des cadeaux.</a:t>
            </a:r>
            <a:endParaRPr lang="it-IT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53441" y="2928934"/>
            <a:ext cx="65886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 FEVRIER</a:t>
            </a:r>
          </a:p>
          <a:p>
            <a:pPr algn="ctr"/>
            <a:r>
              <a:rPr lang="it-IT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SAINT-VALENTIN</a:t>
            </a:r>
            <a:endParaRPr lang="it-IT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.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4291803" cy="3214710"/>
          </a:xfrm>
          <a:prstGeom prst="rect">
            <a:avLst/>
          </a:prstGeom>
          <a:noFill/>
        </p:spPr>
      </p:pic>
      <p:sp>
        <p:nvSpPr>
          <p:cNvPr id="1029" name="AutoShape 5" descr="Risultati immagini per saint valentine's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D:\s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14686"/>
            <a:ext cx="2824650" cy="335758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1214414" y="4786322"/>
            <a:ext cx="3482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 smtClean="0">
                <a:latin typeface="Batang" pitchFamily="18" charset="-127"/>
                <a:ea typeface="Batang" pitchFamily="18" charset="-127"/>
              </a:rPr>
              <a:t>Fête</a:t>
            </a:r>
            <a:r>
              <a:rPr lang="it-IT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it-IT" sz="2800" dirty="0" err="1" smtClean="0">
                <a:latin typeface="Batang" pitchFamily="18" charset="-127"/>
                <a:ea typeface="Batang" pitchFamily="18" charset="-127"/>
              </a:rPr>
              <a:t>des</a:t>
            </a:r>
            <a:r>
              <a:rPr lang="it-IT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it-IT" sz="2800" dirty="0" err="1" smtClean="0">
                <a:latin typeface="Batang" pitchFamily="18" charset="-127"/>
                <a:ea typeface="Batang" pitchFamily="18" charset="-127"/>
              </a:rPr>
              <a:t>amoureux</a:t>
            </a:r>
            <a:endParaRPr lang="it-IT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034" y="2967335"/>
            <a:ext cx="78581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CARNAVAL</a:t>
            </a:r>
            <a:endParaRPr lang="it-IT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204</Words>
  <Application>Microsoft Office PowerPoint</Application>
  <PresentationFormat>Presentazione su schermo (4:3)</PresentationFormat>
  <Paragraphs>76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Loggia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HwNL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alunno</dc:creator>
  <cp:lastModifiedBy>Anna</cp:lastModifiedBy>
  <cp:revision>43</cp:revision>
  <dcterms:created xsi:type="dcterms:W3CDTF">2018-09-25T10:05:42Z</dcterms:created>
  <dcterms:modified xsi:type="dcterms:W3CDTF">2019-10-10T21:45:46Z</dcterms:modified>
</cp:coreProperties>
</file>