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71" r:id="rId2"/>
    <p:sldId id="273" r:id="rId3"/>
    <p:sldId id="256" r:id="rId4"/>
    <p:sldId id="277" r:id="rId5"/>
    <p:sldId id="261" r:id="rId6"/>
    <p:sldId id="275" r:id="rId7"/>
    <p:sldId id="279" r:id="rId8"/>
    <p:sldId id="263" r:id="rId9"/>
    <p:sldId id="283" r:id="rId10"/>
    <p:sldId id="272" r:id="rId11"/>
    <p:sldId id="268" r:id="rId12"/>
    <p:sldId id="264" r:id="rId13"/>
    <p:sldId id="257" r:id="rId14"/>
    <p:sldId id="260" r:id="rId15"/>
    <p:sldId id="258" r:id="rId16"/>
    <p:sldId id="259" r:id="rId17"/>
    <p:sldId id="269" r:id="rId18"/>
    <p:sldId id="262" r:id="rId19"/>
    <p:sldId id="266"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164E3-4CAB-4380-BD0A-BCC49BD60416}" type="datetimeFigureOut">
              <a:rPr lang="it-IT" smtClean="0"/>
              <a:t>27/01/2022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42EBB-99B3-4CBA-8816-6AA0573DEFC0}" type="slidenum">
              <a:rPr lang="it-IT" smtClean="0"/>
              <a:t>‹N›</a:t>
            </a:fld>
            <a:endParaRPr lang="it-IT"/>
          </a:p>
        </p:txBody>
      </p:sp>
    </p:spTree>
    <p:extLst>
      <p:ext uri="{BB962C8B-B14F-4D97-AF65-F5344CB8AC3E}">
        <p14:creationId xmlns:p14="http://schemas.microsoft.com/office/powerpoint/2010/main" val="369485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C630B7A3-E3D7-412D-A84C-85CED2C3D73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5368380-5C86-4E2B-8F33-D634B6343FCE}" type="slidenum">
              <a:t>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6C76C40F-BBCC-4270-9528-89E4F52F3FD3}"/>
              </a:ext>
            </a:extLst>
          </p:cNvPr>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Segnaposto note 2">
            <a:extLst>
              <a:ext uri="{FF2B5EF4-FFF2-40B4-BE49-F238E27FC236}">
                <a16:creationId xmlns:a16="http://schemas.microsoft.com/office/drawing/2014/main" id="{7E4C0403-4984-4726-912B-9E5EE1958B14}"/>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5362A35C-CE9A-4A89-B423-C26A1FAF815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5533C3A-33CC-4E67-92A0-E3815E03BEA6}" type="slidenum">
              <a:t>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C656B081-AABB-45B4-A356-910C27F703F5}"/>
              </a:ext>
            </a:extLst>
          </p:cNvPr>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Segnaposto note 2">
            <a:extLst>
              <a:ext uri="{FF2B5EF4-FFF2-40B4-BE49-F238E27FC236}">
                <a16:creationId xmlns:a16="http://schemas.microsoft.com/office/drawing/2014/main" id="{223177EB-AD2A-4546-A14A-40C45B271880}"/>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6D0CB9C5-EE7A-4E6A-A70A-EBA18864E85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1249743-7B59-49C0-8B15-62696AE2BB59}" type="slidenum">
              <a:t>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2751477D-D244-47E0-8FF9-5C8220904046}"/>
              </a:ext>
            </a:extLst>
          </p:cNvPr>
          <p:cNvSpPr>
            <a:spLocks noGrp="1" noRot="1" noChangeAspect="1"/>
          </p:cNvSpPr>
          <p:nvPr>
            <p:ph type="sldImg"/>
          </p:nvPr>
        </p:nvSpPr>
        <p:spPr>
          <a:xfrm>
            <a:off x="217488" y="812800"/>
            <a:ext cx="7124700" cy="4008438"/>
          </a:xfrm>
          <a:solidFill>
            <a:srgbClr val="5B9BD5"/>
          </a:solidFill>
          <a:ln w="25402">
            <a:solidFill>
              <a:srgbClr val="41719C"/>
            </a:solidFill>
            <a:prstDash val="solid"/>
          </a:ln>
        </p:spPr>
      </p:sp>
      <p:sp>
        <p:nvSpPr>
          <p:cNvPr id="4" name="Segnaposto note 2">
            <a:extLst>
              <a:ext uri="{FF2B5EF4-FFF2-40B4-BE49-F238E27FC236}">
                <a16:creationId xmlns:a16="http://schemas.microsoft.com/office/drawing/2014/main" id="{56156AED-925E-4D53-9659-84B6E2D71024}"/>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5A8C96E0-AA19-4525-BAE4-E1FC1CF2E73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C950745-E98D-47EF-BC95-463752362173}" type="slidenum">
              <a:t>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398E758D-B9F6-486E-AE35-F33113A8A865}"/>
              </a:ext>
            </a:extLst>
          </p:cNvPr>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Segnaposto note 2">
            <a:extLst>
              <a:ext uri="{FF2B5EF4-FFF2-40B4-BE49-F238E27FC236}">
                <a16:creationId xmlns:a16="http://schemas.microsoft.com/office/drawing/2014/main" id="{497E2DBF-BA7B-424F-9FBC-4E3A656644AC}"/>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B06604C2-BFCD-4996-9A8F-B69405F3767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C27C353-EC9A-4571-9E12-35DA8D2EF9B9}" type="slidenum">
              <a:t>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49A19701-790C-4567-8B4D-30D138170FB2}"/>
              </a:ext>
            </a:extLst>
          </p:cNvPr>
          <p:cNvSpPr>
            <a:spLocks noGrp="1" noRot="1" noChangeAspect="1"/>
          </p:cNvSpPr>
          <p:nvPr>
            <p:ph type="sldImg"/>
          </p:nvPr>
        </p:nvSpPr>
        <p:spPr>
          <a:xfrm>
            <a:off x="217488" y="812800"/>
            <a:ext cx="7124700" cy="4008438"/>
          </a:xfrm>
          <a:solidFill>
            <a:srgbClr val="5B9BD5"/>
          </a:solidFill>
          <a:ln w="25402">
            <a:solidFill>
              <a:srgbClr val="41719C"/>
            </a:solidFill>
            <a:prstDash val="solid"/>
          </a:ln>
        </p:spPr>
      </p:sp>
      <p:sp>
        <p:nvSpPr>
          <p:cNvPr id="4" name="Segnaposto note 2">
            <a:extLst>
              <a:ext uri="{FF2B5EF4-FFF2-40B4-BE49-F238E27FC236}">
                <a16:creationId xmlns:a16="http://schemas.microsoft.com/office/drawing/2014/main" id="{4E362C60-5270-49E8-841D-E77B30656912}"/>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63C8F1DD-435B-4300-9E78-699512D40E1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C960736-37E2-42E3-BD0C-0A75090911B6}" type="slidenum">
              <a:t>10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immagine diapositiva 1">
            <a:extLst>
              <a:ext uri="{FF2B5EF4-FFF2-40B4-BE49-F238E27FC236}">
                <a16:creationId xmlns:a16="http://schemas.microsoft.com/office/drawing/2014/main" id="{6BA4EC4B-1538-44E4-AA32-6DEAEBB2B141}"/>
              </a:ext>
            </a:extLst>
          </p:cNvPr>
          <p:cNvSpPr>
            <a:spLocks noGrp="1" noRot="1" noChangeAspect="1"/>
          </p:cNvSpPr>
          <p:nvPr>
            <p:ph type="sldImg"/>
          </p:nvPr>
        </p:nvSpPr>
        <p:spPr>
          <a:xfrm>
            <a:off x="217488" y="812800"/>
            <a:ext cx="7123112" cy="4008438"/>
          </a:xfrm>
          <a:solidFill>
            <a:srgbClr val="5B9BD5"/>
          </a:solidFill>
          <a:ln w="25402">
            <a:solidFill>
              <a:srgbClr val="41719C"/>
            </a:solidFill>
            <a:prstDash val="solid"/>
          </a:ln>
        </p:spPr>
      </p:sp>
      <p:sp>
        <p:nvSpPr>
          <p:cNvPr id="4" name="Segnaposto note 2">
            <a:extLst>
              <a:ext uri="{FF2B5EF4-FFF2-40B4-BE49-F238E27FC236}">
                <a16:creationId xmlns:a16="http://schemas.microsoft.com/office/drawing/2014/main" id="{911AA95E-FF55-4E72-9341-FBCF16E6D082}"/>
              </a:ext>
            </a:extLst>
          </p:cNvPr>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1/27/2022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struzione.it/pdg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725ADC00-797D-444F-9A01-36C3AA49B9D9}"/>
              </a:ext>
            </a:extLst>
          </p:cNvPr>
          <p:cNvGrpSpPr/>
          <p:nvPr/>
        </p:nvGrpSpPr>
        <p:grpSpPr>
          <a:xfrm>
            <a:off x="2604106" y="0"/>
            <a:ext cx="8998422" cy="6599214"/>
            <a:chOff x="647998" y="575998"/>
            <a:chExt cx="10925278" cy="9719998"/>
          </a:xfrm>
        </p:grpSpPr>
        <p:sp>
          <p:nvSpPr>
            <p:cNvPr id="3" name="object 3">
              <a:extLst>
                <a:ext uri="{FF2B5EF4-FFF2-40B4-BE49-F238E27FC236}">
                  <a16:creationId xmlns:a16="http://schemas.microsoft.com/office/drawing/2014/main" id="{67072591-BEEB-4626-8F28-D5DF49F603C1}"/>
                </a:ext>
              </a:extLst>
            </p:cNvPr>
            <p:cNvSpPr/>
            <p:nvPr/>
          </p:nvSpPr>
          <p:spPr>
            <a:xfrm>
              <a:off x="647998" y="575998"/>
              <a:ext cx="10923843" cy="97199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3">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4" name="object 4">
              <a:extLst>
                <a:ext uri="{FF2B5EF4-FFF2-40B4-BE49-F238E27FC236}">
                  <a16:creationId xmlns:a16="http://schemas.microsoft.com/office/drawing/2014/main" id="{B63346F4-9A6E-46E5-A1D8-67320A46ADC0}"/>
                </a:ext>
              </a:extLst>
            </p:cNvPr>
            <p:cNvSpPr/>
            <p:nvPr/>
          </p:nvSpPr>
          <p:spPr>
            <a:xfrm>
              <a:off x="8943837" y="737637"/>
              <a:ext cx="2629439" cy="150047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4">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grpSp>
      <p:sp>
        <p:nvSpPr>
          <p:cNvPr id="5" name="object 5">
            <a:extLst>
              <a:ext uri="{FF2B5EF4-FFF2-40B4-BE49-F238E27FC236}">
                <a16:creationId xmlns:a16="http://schemas.microsoft.com/office/drawing/2014/main" id="{E8041F78-A7E2-4AB5-A5BC-87BB9EC669A4}"/>
              </a:ext>
            </a:extLst>
          </p:cNvPr>
          <p:cNvSpPr/>
          <p:nvPr/>
        </p:nvSpPr>
        <p:spPr>
          <a:xfrm>
            <a:off x="3204033" y="3922609"/>
            <a:ext cx="5214767" cy="155563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alpha val="75000"/>
            </a:srgbClr>
          </a:solidFill>
          <a:ln cap="flat">
            <a:noFill/>
            <a:prstDash val="solid"/>
          </a:ln>
        </p:spPr>
        <p:txBody>
          <a:bodyPr vert="horz" wrap="square" lIns="0" tIns="11768" rIns="0" bIns="0" anchor="t" anchorCtr="1" compatLnSpc="0">
            <a:spAutoFit/>
          </a:bodyPr>
          <a:lstStyle/>
          <a:p>
            <a:pPr marL="268564" marR="266255" indent="1154" algn="ctr" defTabSz="586039">
              <a:spcBef>
                <a:spcPts val="93"/>
              </a:spcBef>
              <a:defRPr sz="1800" b="0" i="0" u="none" strike="noStrike" kern="0" cap="none" spc="0" baseline="0">
                <a:solidFill>
                  <a:srgbClr val="000000"/>
                </a:solidFill>
                <a:uFillTx/>
              </a:defRPr>
            </a:pPr>
            <a:r>
              <a:rPr lang="it-IT" sz="1795" b="1" dirty="0">
                <a:solidFill>
                  <a:srgbClr val="000000"/>
                </a:solidFill>
                <a:latin typeface="Times New Roman" pitchFamily="18"/>
                <a:ea typeface="Microsoft YaHei" pitchFamily="2"/>
                <a:cs typeface="Times New Roman" pitchFamily="2"/>
              </a:rPr>
              <a:t>PIANO NAZIONALE  FORMAZIONE DOCENTI  2021/2022</a:t>
            </a:r>
          </a:p>
          <a:p>
            <a:pPr marL="268564" marR="266255" indent="1154" algn="ctr" defTabSz="586039">
              <a:spcBef>
                <a:spcPts val="93"/>
              </a:spcBef>
              <a:defRPr sz="1800" b="0" i="0" u="none" strike="noStrike" kern="0" cap="none" spc="0" baseline="0">
                <a:solidFill>
                  <a:srgbClr val="000000"/>
                </a:solidFill>
                <a:uFillTx/>
              </a:defRPr>
            </a:pPr>
            <a:r>
              <a:rPr lang="it-IT" sz="1282" b="1" dirty="0">
                <a:solidFill>
                  <a:srgbClr val="000000"/>
                </a:solidFill>
                <a:latin typeface="Times New Roman" pitchFamily="18"/>
                <a:ea typeface="Microsoft YaHei" pitchFamily="2"/>
                <a:cs typeface="Times New Roman" pitchFamily="2"/>
              </a:rPr>
              <a:t>CONFERENZA DI SERVIZIO</a:t>
            </a:r>
          </a:p>
          <a:p>
            <a:pPr marL="268564" marR="266255" indent="1154" algn="ctr" defTabSz="586039">
              <a:spcBef>
                <a:spcPts val="93"/>
              </a:spcBef>
              <a:defRPr sz="1800" b="0" i="0" u="none" strike="noStrike" kern="0" cap="none" spc="0" baseline="0">
                <a:solidFill>
                  <a:srgbClr val="000000"/>
                </a:solidFill>
                <a:uFillTx/>
              </a:defRPr>
            </a:pPr>
            <a:r>
              <a:rPr lang="it-IT" sz="1282" b="1" dirty="0">
                <a:solidFill>
                  <a:srgbClr val="000000"/>
                </a:solidFill>
                <a:latin typeface="Times New Roman" pitchFamily="18"/>
                <a:ea typeface="Microsoft YaHei" pitchFamily="2"/>
                <a:cs typeface="Times New Roman" pitchFamily="2"/>
              </a:rPr>
              <a:t>AMBITO SA 23</a:t>
            </a:r>
          </a:p>
          <a:p>
            <a:pPr marL="268564" marR="266255" indent="1154" algn="ctr" defTabSz="586039">
              <a:spcBef>
                <a:spcPts val="93"/>
              </a:spcBef>
              <a:defRPr sz="1800" b="0" i="0" u="none" strike="noStrike" kern="0" cap="none" spc="0" baseline="0">
                <a:solidFill>
                  <a:srgbClr val="000000"/>
                </a:solidFill>
                <a:uFillTx/>
              </a:defRPr>
            </a:pPr>
            <a:r>
              <a:rPr lang="it-IT" sz="1282" b="1" dirty="0">
                <a:solidFill>
                  <a:srgbClr val="000000"/>
                </a:solidFill>
                <a:latin typeface="Times New Roman" pitchFamily="18"/>
                <a:ea typeface="Microsoft YaHei" pitchFamily="2"/>
                <a:cs typeface="Times New Roman" pitchFamily="2"/>
              </a:rPr>
              <a:t>I.I.S.S. S.CATERINA DA SIENA – AMENDOLA- SALERNO</a:t>
            </a:r>
          </a:p>
          <a:p>
            <a:pPr marL="268564" marR="266255" indent="1154" algn="ctr" defTabSz="586039">
              <a:spcBef>
                <a:spcPts val="93"/>
              </a:spcBef>
              <a:defRPr sz="1800" b="0" i="0" u="none" strike="noStrike" kern="0" cap="none" spc="0" baseline="0">
                <a:solidFill>
                  <a:srgbClr val="000000"/>
                </a:solidFill>
                <a:uFillTx/>
              </a:defRPr>
            </a:pPr>
            <a:endParaRPr lang="it-IT" sz="1314" dirty="0">
              <a:solidFill>
                <a:srgbClr val="000000"/>
              </a:solidFill>
              <a:latin typeface="Times New Roman" pitchFamily="18"/>
              <a:ea typeface="Microsoft YaHei" pitchFamily="2"/>
              <a:cs typeface="Times New Roman" pitchFamily="2"/>
            </a:endParaRPr>
          </a:p>
          <a:p>
            <a:pPr marL="268564" marR="266255" indent="1154" algn="ctr" defTabSz="586039">
              <a:spcBef>
                <a:spcPts val="93"/>
              </a:spcBef>
              <a:defRPr sz="1800" b="0" i="0" u="none" strike="noStrike" kern="0" cap="none" spc="0" baseline="0">
                <a:solidFill>
                  <a:srgbClr val="000000"/>
                </a:solidFill>
                <a:uFillTx/>
              </a:defRPr>
            </a:pPr>
            <a:r>
              <a:rPr lang="it-IT" sz="1282" b="1" dirty="0">
                <a:solidFill>
                  <a:srgbClr val="000000"/>
                </a:solidFill>
                <a:latin typeface="Times New Roman" pitchFamily="18"/>
                <a:ea typeface="Microsoft YaHei" pitchFamily="2"/>
                <a:cs typeface="Times New Roman" pitchFamily="2"/>
              </a:rPr>
              <a:t>24 gennaio 2022</a:t>
            </a:r>
          </a:p>
        </p:txBody>
      </p:sp>
      <p:grpSp>
        <p:nvGrpSpPr>
          <p:cNvPr id="6" name="object 6">
            <a:extLst>
              <a:ext uri="{FF2B5EF4-FFF2-40B4-BE49-F238E27FC236}">
                <a16:creationId xmlns:a16="http://schemas.microsoft.com/office/drawing/2014/main" id="{6ABB5891-99FA-42BB-B9FA-8BA59CD42EC6}"/>
              </a:ext>
            </a:extLst>
          </p:cNvPr>
          <p:cNvGrpSpPr/>
          <p:nvPr/>
        </p:nvGrpSpPr>
        <p:grpSpPr>
          <a:xfrm>
            <a:off x="3525571" y="1635368"/>
            <a:ext cx="5384244" cy="1796553"/>
            <a:chOff x="2390040" y="2996278"/>
            <a:chExt cx="8400418" cy="2802956"/>
          </a:xfrm>
        </p:grpSpPr>
        <p:sp>
          <p:nvSpPr>
            <p:cNvPr id="7" name="object 7">
              <a:extLst>
                <a:ext uri="{FF2B5EF4-FFF2-40B4-BE49-F238E27FC236}">
                  <a16:creationId xmlns:a16="http://schemas.microsoft.com/office/drawing/2014/main" id="{B4DE0203-98D7-4460-A144-D661E3A4D580}"/>
                </a:ext>
              </a:extLst>
            </p:cNvPr>
            <p:cNvSpPr/>
            <p:nvPr/>
          </p:nvSpPr>
          <p:spPr>
            <a:xfrm>
              <a:off x="2390040" y="2996278"/>
              <a:ext cx="2630161" cy="164015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5">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8" name="object 8">
              <a:extLst>
                <a:ext uri="{FF2B5EF4-FFF2-40B4-BE49-F238E27FC236}">
                  <a16:creationId xmlns:a16="http://schemas.microsoft.com/office/drawing/2014/main" id="{4D6A363A-6839-4F14-9652-0D6342D402E2}"/>
                </a:ext>
              </a:extLst>
            </p:cNvPr>
            <p:cNvSpPr/>
            <p:nvPr/>
          </p:nvSpPr>
          <p:spPr>
            <a:xfrm>
              <a:off x="9376010" y="5213442"/>
              <a:ext cx="1414448" cy="58579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6">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grpSp>
      <p:sp>
        <p:nvSpPr>
          <p:cNvPr id="9" name="object 11">
            <a:extLst>
              <a:ext uri="{FF2B5EF4-FFF2-40B4-BE49-F238E27FC236}">
                <a16:creationId xmlns:a16="http://schemas.microsoft.com/office/drawing/2014/main" id="{5459ED10-2A30-4D3F-89F2-4A6D3D3937D5}"/>
              </a:ext>
            </a:extLst>
          </p:cNvPr>
          <p:cNvSpPr txBox="1">
            <a:spLocks noGrp="1"/>
          </p:cNvSpPr>
          <p:nvPr>
            <p:ph type="title" idx="4294967295"/>
          </p:nvPr>
        </p:nvSpPr>
        <p:spPr>
          <a:xfrm>
            <a:off x="4431810" y="197053"/>
            <a:ext cx="5003843" cy="1438315"/>
          </a:xfrm>
        </p:spPr>
        <p:txBody>
          <a:bodyPr vert="horz" wrap="square" lIns="91440" tIns="7847" rIns="91440" bIns="45720" rtlCol="0" anchor="t" anchorCtr="1">
            <a:spAutoFit/>
          </a:bodyPr>
          <a:lstStyle/>
          <a:p>
            <a:pPr marL="8075" algn="ctr">
              <a:spcBef>
                <a:spcPts val="61"/>
              </a:spcBef>
            </a:pPr>
            <a:r>
              <a:rPr lang="it-IT" dirty="0"/>
              <a:t>AVVIO PNFD 2021/2022</a:t>
            </a:r>
            <a:br>
              <a:rPr lang="it-IT" dirty="0"/>
            </a:br>
            <a:endParaRPr lang="it-IT" sz="1795" dirty="0"/>
          </a:p>
        </p:txBody>
      </p:sp>
      <p:sp>
        <p:nvSpPr>
          <p:cNvPr id="10" name="object 12">
            <a:extLst>
              <a:ext uri="{FF2B5EF4-FFF2-40B4-BE49-F238E27FC236}">
                <a16:creationId xmlns:a16="http://schemas.microsoft.com/office/drawing/2014/main" id="{C52EFEFD-D02D-40D0-9724-2AF9285A55B3}"/>
              </a:ext>
            </a:extLst>
          </p:cNvPr>
          <p:cNvSpPr/>
          <p:nvPr/>
        </p:nvSpPr>
        <p:spPr>
          <a:xfrm>
            <a:off x="4546031" y="483865"/>
            <a:ext cx="2833278" cy="21613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64375" rIns="0" bIns="0" anchor="t" anchorCtr="1" compatLnSpc="0">
            <a:spAutoFit/>
          </a:bodyPr>
          <a:lstStyle/>
          <a:p>
            <a:pPr algn="ctr" defTabSz="586039">
              <a:spcBef>
                <a:spcPts val="506"/>
              </a:spcBef>
              <a:defRPr sz="1800" b="0" i="0" u="none" strike="noStrike" kern="0" cap="none" spc="0" baseline="0">
                <a:solidFill>
                  <a:srgbClr val="000000"/>
                </a:solidFill>
                <a:uFillTx/>
              </a:defRPr>
            </a:pPr>
            <a:endParaRPr lang="it-IT" sz="1025" dirty="0">
              <a:solidFill>
                <a:srgbClr val="000000"/>
              </a:solidFill>
              <a:latin typeface="Times New Roman" pitchFamily="18"/>
              <a:ea typeface="Microsoft YaHei" pitchFamily="2"/>
              <a:cs typeface="Times New Roman" pitchFamily="2"/>
            </a:endParaRPr>
          </a:p>
        </p:txBody>
      </p:sp>
      <p:sp>
        <p:nvSpPr>
          <p:cNvPr id="11" name="object 13">
            <a:extLst>
              <a:ext uri="{FF2B5EF4-FFF2-40B4-BE49-F238E27FC236}">
                <a16:creationId xmlns:a16="http://schemas.microsoft.com/office/drawing/2014/main" id="{DFA6191D-CED1-48E9-B0AB-8BC44D2962D6}"/>
              </a:ext>
            </a:extLst>
          </p:cNvPr>
          <p:cNvSpPr/>
          <p:nvPr/>
        </p:nvSpPr>
        <p:spPr>
          <a:xfrm>
            <a:off x="3131389" y="345651"/>
            <a:ext cx="767704" cy="5758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7">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895419C2-DFBD-437B-8F4D-977D7B1E7FAF}"/>
              </a:ext>
            </a:extLst>
          </p:cNvPr>
          <p:cNvGraphicFramePr>
            <a:graphicFrameLocks noGrp="1"/>
          </p:cNvGraphicFramePr>
          <p:nvPr>
            <p:extLst>
              <p:ext uri="{D42A27DB-BD31-4B8C-83A1-F6EECF244321}">
                <p14:modId xmlns:p14="http://schemas.microsoft.com/office/powerpoint/2010/main" val="4179980963"/>
              </p:ext>
            </p:extLst>
          </p:nvPr>
        </p:nvGraphicFramePr>
        <p:xfrm>
          <a:off x="1690778" y="-16779"/>
          <a:ext cx="10501222" cy="6743226"/>
        </p:xfrm>
        <a:graphic>
          <a:graphicData uri="http://schemas.openxmlformats.org/drawingml/2006/table">
            <a:tbl>
              <a:tblPr>
                <a:effectLst/>
              </a:tblPr>
              <a:tblGrid>
                <a:gridCol w="2357073">
                  <a:extLst>
                    <a:ext uri="{9D8B030D-6E8A-4147-A177-3AD203B41FA5}">
                      <a16:colId xmlns:a16="http://schemas.microsoft.com/office/drawing/2014/main" val="1788848805"/>
                    </a:ext>
                  </a:extLst>
                </a:gridCol>
                <a:gridCol w="8144149">
                  <a:extLst>
                    <a:ext uri="{9D8B030D-6E8A-4147-A177-3AD203B41FA5}">
                      <a16:colId xmlns:a16="http://schemas.microsoft.com/office/drawing/2014/main" val="4057804598"/>
                    </a:ext>
                  </a:extLst>
                </a:gridCol>
              </a:tblGrid>
              <a:tr h="1347994">
                <a:tc>
                  <a:txBody>
                    <a:bodyPr/>
                    <a:lstStyle/>
                    <a:p>
                      <a:pPr marL="0" marR="0" lvl="0" indent="0" algn="ctr" rtl="0" hangingPunct="1">
                        <a:lnSpc>
                          <a:spcPct val="100000"/>
                        </a:lnSpc>
                        <a:spcBef>
                          <a:spcPts val="210"/>
                        </a:spcBef>
                        <a:spcAft>
                          <a:spcPts val="0"/>
                        </a:spcAft>
                        <a:buNone/>
                        <a:tabLst/>
                        <a:defRPr b="0" i="0" u="none" strike="noStrike" spc="0">
                          <a:solidFill>
                            <a:srgbClr val="000000"/>
                          </a:solidFill>
                        </a:defRPr>
                      </a:pPr>
                      <a:r>
                        <a:rPr lang="it-IT" sz="1000" b="0" i="0" u="none" strike="noStrike" kern="1200" spc="0">
                          <a:solidFill>
                            <a:srgbClr val="000000"/>
                          </a:solidFill>
                          <a:latin typeface="Times New Roman" pitchFamily="18"/>
                          <a:ea typeface="Microsoft YaHei" pitchFamily="2"/>
                          <a:cs typeface="Times New Roman" pitchFamily="2"/>
                        </a:rPr>
                        <a:t>AMBITI DISCIPLINARI</a:t>
                      </a:r>
                    </a:p>
                  </a:txBody>
                  <a:tcPr marL="58608" marR="58608" marT="29304" marB="29304"/>
                </a:tc>
                <a:tc>
                  <a:txBody>
                    <a:bodyPr/>
                    <a:lstStyle/>
                    <a:p>
                      <a:pPr marL="91440" marR="0" lvl="0" indent="0" algn="l" rtl="0" hangingPunct="1">
                        <a:lnSpc>
                          <a:spcPct val="100000"/>
                        </a:lnSpc>
                        <a:spcBef>
                          <a:spcPts val="0"/>
                        </a:spcBef>
                        <a:spcAft>
                          <a:spcPts val="0"/>
                        </a:spcAft>
                        <a:buNone/>
                        <a:tabLst/>
                        <a:defRPr spc="0"/>
                      </a:pPr>
                      <a:r>
                        <a:rPr lang="it-IT" sz="1400" b="0" i="0" u="none" strike="noStrike" kern="1200" spc="0">
                          <a:solidFill>
                            <a:srgbClr val="000000"/>
                          </a:solidFill>
                          <a:latin typeface="Times New Roman" pitchFamily="18"/>
                          <a:ea typeface="Microsoft YaHei" pitchFamily="2"/>
                          <a:cs typeface="Times New Roman" pitchFamily="2"/>
                        </a:rPr>
                        <a:t>competenze disciplinari didattiche e metodologiche:</a:t>
                      </a:r>
                    </a:p>
                    <a:p>
                      <a:pPr marL="0" marR="0" lvl="0" indent="0" algn="l" rtl="0" hangingPunct="1">
                        <a:lnSpc>
                          <a:spcPct val="100000"/>
                        </a:lnSpc>
                        <a:spcBef>
                          <a:spcPts val="0"/>
                        </a:spcBef>
                        <a:spcAft>
                          <a:spcPts val="0"/>
                        </a:spcAft>
                        <a:buClr>
                          <a:srgbClr val="000000"/>
                        </a:buClr>
                        <a:buSzPct val="45000"/>
                        <a:buFont typeface="StarSymbol"/>
                        <a:buChar char="•"/>
                        <a:tabLst>
                          <a:tab pos="213841" algn="l"/>
                        </a:tabLst>
                        <a:defRPr spc="0"/>
                      </a:pPr>
                      <a:r>
                        <a:rPr lang="it-IT" sz="1400" b="0" i="0" u="none" strike="noStrike" kern="1200" spc="0">
                          <a:solidFill>
                            <a:srgbClr val="000000"/>
                          </a:solidFill>
                          <a:latin typeface="Times New Roman" pitchFamily="18"/>
                          <a:ea typeface="Microsoft YaHei" pitchFamily="2"/>
                          <a:cs typeface="Times New Roman" pitchFamily="2"/>
                        </a:rPr>
                        <a:t>nell'area linguistica e delle scienze umane; nell'area matematica e scientifica e tecnologica;</a:t>
                      </a:r>
                    </a:p>
                    <a:p>
                      <a:pPr marL="0" marR="0" lvl="0" indent="0" algn="l" rtl="0" hangingPunct="1">
                        <a:lnSpc>
                          <a:spcPct val="100000"/>
                        </a:lnSpc>
                        <a:spcBef>
                          <a:spcPts val="0"/>
                        </a:spcBef>
                        <a:spcAft>
                          <a:spcPts val="0"/>
                        </a:spcAft>
                        <a:buClr>
                          <a:srgbClr val="000000"/>
                        </a:buClr>
                        <a:buSzPct val="45000"/>
                        <a:buFont typeface="StarSymbol"/>
                        <a:buChar char="•"/>
                        <a:tabLst>
                          <a:tab pos="213841" algn="l"/>
                        </a:tabLst>
                        <a:defRPr spc="0"/>
                      </a:pPr>
                      <a:r>
                        <a:rPr lang="it-IT" sz="1400" b="0" i="0" u="none" strike="noStrike" kern="1200" spc="0">
                          <a:solidFill>
                            <a:srgbClr val="000000"/>
                          </a:solidFill>
                          <a:latin typeface="Times New Roman" pitchFamily="18"/>
                          <a:ea typeface="Microsoft YaHei" pitchFamily="2"/>
                          <a:cs typeface="Times New Roman" pitchFamily="2"/>
                        </a:rPr>
                        <a:t>nelle lingue straniere; nel campo delle arti;</a:t>
                      </a:r>
                    </a:p>
                    <a:p>
                      <a:pPr marL="0" marR="0" lvl="0" indent="0" algn="l" rtl="0" hangingPunct="1">
                        <a:lnSpc>
                          <a:spcPct val="100000"/>
                        </a:lnSpc>
                        <a:spcBef>
                          <a:spcPts val="0"/>
                        </a:spcBef>
                        <a:spcAft>
                          <a:spcPts val="0"/>
                        </a:spcAft>
                        <a:buClr>
                          <a:srgbClr val="000000"/>
                        </a:buClr>
                        <a:buSzPct val="45000"/>
                        <a:buFont typeface="StarSymbol"/>
                        <a:buChar char="•"/>
                        <a:tabLst>
                          <a:tab pos="213841" algn="l"/>
                        </a:tabLst>
                        <a:defRPr spc="0"/>
                      </a:pPr>
                      <a:r>
                        <a:rPr lang="it-IT" sz="1400" b="0" i="0" u="none" strike="noStrike" kern="1200" spc="0">
                          <a:solidFill>
                            <a:srgbClr val="000000"/>
                          </a:solidFill>
                          <a:latin typeface="Times New Roman" pitchFamily="18"/>
                          <a:ea typeface="Microsoft YaHei" pitchFamily="2"/>
                          <a:cs typeface="Times New Roman" pitchFamily="2"/>
                        </a:rPr>
                        <a:t>nell'area delle materie d'indirizzo negli istituti tecnici e professionali; nell'area digitale.</a:t>
                      </a:r>
                    </a:p>
                  </a:txBody>
                  <a:tcPr marL="58608" marR="58608" marT="29304" marB="29304"/>
                </a:tc>
                <a:extLst>
                  <a:ext uri="{0D108BD9-81ED-4DB2-BD59-A6C34878D82A}">
                    <a16:rowId xmlns:a16="http://schemas.microsoft.com/office/drawing/2014/main" val="3550752326"/>
                  </a:ext>
                </a:extLst>
              </a:tr>
              <a:tr h="1794069">
                <a:tc>
                  <a:txBody>
                    <a:bodyPr/>
                    <a:lstStyle/>
                    <a:p>
                      <a:pPr marL="0" marR="0" lvl="0" indent="0" algn="ctr" rtl="0" hangingPunct="1">
                        <a:lnSpc>
                          <a:spcPct val="100000"/>
                        </a:lnSpc>
                        <a:spcBef>
                          <a:spcPts val="235"/>
                        </a:spcBef>
                        <a:spcAft>
                          <a:spcPts val="0"/>
                        </a:spcAft>
                        <a:buNone/>
                        <a:tabLst/>
                        <a:defRPr spc="0"/>
                      </a:pPr>
                      <a:r>
                        <a:rPr lang="it-IT" sz="1000" b="0" i="0" u="none" strike="noStrike" kern="1200" spc="0" dirty="0">
                          <a:solidFill>
                            <a:srgbClr val="000000"/>
                          </a:solidFill>
                          <a:latin typeface="Times New Roman" pitchFamily="18"/>
                          <a:ea typeface="Microsoft YaHei" pitchFamily="2"/>
                          <a:cs typeface="Times New Roman" pitchFamily="2"/>
                        </a:rPr>
                        <a:t>AMBITI TRASVERSALI</a:t>
                      </a:r>
                    </a:p>
                  </a:txBody>
                  <a:tcPr marL="58608" marR="58608" marT="29304" marB="29304"/>
                </a:tc>
                <a:tc>
                  <a:txBody>
                    <a:bodyPr/>
                    <a:lstStyle/>
                    <a:p>
                      <a:pPr marL="0" marR="0" lvl="0" indent="0" algn="l" rtl="0" hangingPunct="1">
                        <a:lnSpc>
                          <a:spcPct val="100000"/>
                        </a:lnSpc>
                        <a:spcBef>
                          <a:spcPts val="235"/>
                        </a:spcBef>
                        <a:spcAft>
                          <a:spcPts val="0"/>
                        </a:spcAft>
                        <a:buSzPct val="45000"/>
                        <a:buFont typeface="StarSymbol"/>
                        <a:buChar char="•"/>
                        <a:tabLst>
                          <a:tab pos="213841" algn="l"/>
                        </a:tabLst>
                        <a:defRPr spc="0"/>
                      </a:pPr>
                      <a:r>
                        <a:rPr lang="it-IT" sz="1400" b="0" i="0" u="none" strike="noStrike" kern="1200" spc="0">
                          <a:solidFill>
                            <a:srgbClr val="000000"/>
                          </a:solidFill>
                          <a:latin typeface="Times New Roman" pitchFamily="18"/>
                          <a:ea typeface="Microsoft YaHei" pitchFamily="2"/>
                          <a:cs typeface="Times New Roman" pitchFamily="2"/>
                        </a:rPr>
                        <a:t>competenze di cittadinanza;</a:t>
                      </a:r>
                    </a:p>
                    <a:p>
                      <a:pPr marL="0" marR="0" lvl="0" indent="0" algn="l" rtl="0" hangingPunct="1">
                        <a:lnSpc>
                          <a:spcPct val="100000"/>
                        </a:lnSpc>
                        <a:spcBef>
                          <a:spcPts val="235"/>
                        </a:spcBef>
                        <a:spcAft>
                          <a:spcPts val="0"/>
                        </a:spcAft>
                        <a:buSzPct val="45000"/>
                        <a:buFont typeface="StarSymbol"/>
                        <a:buChar char="•"/>
                        <a:tabLst>
                          <a:tab pos="213841" algn="l"/>
                        </a:tabLst>
                        <a:defRPr spc="0"/>
                      </a:pPr>
                      <a:r>
                        <a:rPr lang="it-IT" sz="1400" b="0" i="0" u="none" strike="noStrike" kern="1200" spc="0">
                          <a:solidFill>
                            <a:srgbClr val="000000"/>
                          </a:solidFill>
                          <a:latin typeface="Times New Roman" pitchFamily="18"/>
                          <a:ea typeface="Microsoft YaHei" pitchFamily="2"/>
                          <a:cs typeface="Times New Roman" pitchFamily="2"/>
                        </a:rPr>
                        <a:t>dimensione interculturale;</a:t>
                      </a:r>
                    </a:p>
                    <a:p>
                      <a:pPr marL="0" marR="0" lvl="0" indent="0" algn="l" rtl="0" hangingPunct="1">
                        <a:lnSpc>
                          <a:spcPct val="100000"/>
                        </a:lnSpc>
                        <a:spcBef>
                          <a:spcPts val="5"/>
                        </a:spcBef>
                        <a:spcAft>
                          <a:spcPts val="0"/>
                        </a:spcAft>
                        <a:buSzPct val="45000"/>
                        <a:buFont typeface="StarSymbol"/>
                        <a:buChar char="•"/>
                        <a:tabLst>
                          <a:tab pos="213841" algn="l"/>
                        </a:tabLst>
                        <a:defRPr spc="0"/>
                      </a:pPr>
                      <a:r>
                        <a:rPr lang="it-IT" sz="1400" b="0" i="0" u="none" strike="noStrike" kern="1200" spc="0">
                          <a:solidFill>
                            <a:srgbClr val="000000"/>
                          </a:solidFill>
                          <a:latin typeface="Times New Roman" pitchFamily="18"/>
                          <a:ea typeface="Microsoft YaHei" pitchFamily="2"/>
                          <a:cs typeface="Times New Roman" pitchFamily="2"/>
                        </a:rPr>
                        <a:t>cultura della sostenibilità;</a:t>
                      </a:r>
                    </a:p>
                    <a:p>
                      <a:pPr marL="0" marR="0" lvl="0" indent="0" algn="l" rtl="0" hangingPunct="1">
                        <a:lnSpc>
                          <a:spcPct val="100000"/>
                        </a:lnSpc>
                        <a:spcBef>
                          <a:spcPts val="5"/>
                        </a:spcBef>
                        <a:spcAft>
                          <a:spcPts val="0"/>
                        </a:spcAft>
                        <a:buSzPct val="45000"/>
                        <a:buFont typeface="StarSymbol"/>
                        <a:buChar char="•"/>
                        <a:tabLst>
                          <a:tab pos="213841" algn="l"/>
                        </a:tabLst>
                        <a:defRPr spc="0"/>
                      </a:pPr>
                      <a:r>
                        <a:rPr lang="it-IT" sz="1400" b="0" i="0" u="none" strike="noStrike" kern="1200" spc="0">
                          <a:solidFill>
                            <a:srgbClr val="000000"/>
                          </a:solidFill>
                          <a:latin typeface="Times New Roman" pitchFamily="18"/>
                          <a:ea typeface="Microsoft YaHei" pitchFamily="2"/>
                          <a:cs typeface="Times New Roman" pitchFamily="2"/>
                        </a:rPr>
                        <a:t>competenze relative all'orientamento nelle scelte anche con riferimento agli aspetti inerenti alla continuità;</a:t>
                      </a:r>
                    </a:p>
                    <a:p>
                      <a:pPr marL="0" marR="0" lvl="0" indent="0" algn="l" rtl="0" hangingPunct="1">
                        <a:lnSpc>
                          <a:spcPct val="100000"/>
                        </a:lnSpc>
                        <a:spcBef>
                          <a:spcPts val="5"/>
                        </a:spcBef>
                        <a:spcAft>
                          <a:spcPts val="0"/>
                        </a:spcAft>
                        <a:buSzPct val="45000"/>
                        <a:buFont typeface="StarSymbol"/>
                        <a:buChar char="•"/>
                        <a:tabLst>
                          <a:tab pos="213841" algn="l"/>
                        </a:tabLst>
                        <a:defRPr spc="0"/>
                      </a:pPr>
                      <a:r>
                        <a:rPr lang="it-IT" sz="1400" b="0" i="0" u="none" strike="noStrike" kern="1200" spc="0">
                          <a:solidFill>
                            <a:srgbClr val="000000"/>
                          </a:solidFill>
                          <a:latin typeface="Times New Roman" pitchFamily="18"/>
                          <a:ea typeface="Microsoft YaHei" pitchFamily="2"/>
                          <a:cs typeface="Times New Roman" pitchFamily="2"/>
                        </a:rPr>
                        <a:t>competenze afferenti all'insegnamento dell'educazione civica;</a:t>
                      </a:r>
                    </a:p>
                    <a:p>
                      <a:pPr marL="0" marR="0" lvl="0" indent="0" algn="l" rtl="0" hangingPunct="1">
                        <a:lnSpc>
                          <a:spcPct val="100000"/>
                        </a:lnSpc>
                        <a:spcBef>
                          <a:spcPts val="5"/>
                        </a:spcBef>
                        <a:spcAft>
                          <a:spcPts val="0"/>
                        </a:spcAft>
                        <a:buSzPct val="45000"/>
                        <a:buFont typeface="StarSymbol"/>
                        <a:buChar char="•"/>
                        <a:tabLst>
                          <a:tab pos="213841" algn="l"/>
                        </a:tabLst>
                        <a:defRPr spc="0"/>
                      </a:pPr>
                      <a:r>
                        <a:rPr lang="it-IT" sz="1400" b="0" i="0" u="none" strike="noStrike" kern="1200" spc="0">
                          <a:solidFill>
                            <a:srgbClr val="000000"/>
                          </a:solidFill>
                          <a:latin typeface="Times New Roman" pitchFamily="18"/>
                          <a:ea typeface="Microsoft YaHei" pitchFamily="2"/>
                          <a:cs typeface="Times New Roman" pitchFamily="2"/>
                        </a:rPr>
                        <a:t>didattica inclusiva per alunni con Bes, DSA e disabilità;</a:t>
                      </a:r>
                    </a:p>
                    <a:p>
                      <a:pPr marL="0" marR="0" lvl="0" indent="0" algn="l" rtl="0" hangingPunct="1">
                        <a:lnSpc>
                          <a:spcPct val="100000"/>
                        </a:lnSpc>
                        <a:spcBef>
                          <a:spcPts val="5"/>
                        </a:spcBef>
                        <a:spcAft>
                          <a:spcPts val="0"/>
                        </a:spcAft>
                        <a:buSzPct val="45000"/>
                        <a:buFont typeface="StarSymbol"/>
                        <a:buChar char="•"/>
                        <a:tabLst>
                          <a:tab pos="213841" algn="l"/>
                        </a:tabLst>
                        <a:defRPr spc="0"/>
                      </a:pPr>
                      <a:r>
                        <a:rPr lang="it-IT" sz="1400" b="0" i="0" u="none" strike="noStrike" kern="1200" spc="0">
                          <a:solidFill>
                            <a:srgbClr val="000000"/>
                          </a:solidFill>
                          <a:latin typeface="Times New Roman" pitchFamily="18"/>
                          <a:ea typeface="Microsoft YaHei" pitchFamily="2"/>
                          <a:cs typeface="Times New Roman" pitchFamily="2"/>
                        </a:rPr>
                        <a:t>elaborazione del curricolo verticale</a:t>
                      </a:r>
                    </a:p>
                  </a:txBody>
                  <a:tcPr marL="58608" marR="58608" marT="29304" marB="29304"/>
                </a:tc>
                <a:extLst>
                  <a:ext uri="{0D108BD9-81ED-4DB2-BD59-A6C34878D82A}">
                    <a16:rowId xmlns:a16="http://schemas.microsoft.com/office/drawing/2014/main" val="117378600"/>
                  </a:ext>
                </a:extLst>
              </a:tr>
              <a:tr h="1781046">
                <a:tc>
                  <a:txBody>
                    <a:bodyPr/>
                    <a:lstStyle/>
                    <a:p>
                      <a:pPr marL="0" marR="0" lvl="0" indent="0" algn="ctr" rtl="0" hangingPunct="1">
                        <a:lnSpc>
                          <a:spcPct val="100000"/>
                        </a:lnSpc>
                        <a:spcBef>
                          <a:spcPts val="240"/>
                        </a:spcBef>
                        <a:spcAft>
                          <a:spcPts val="0"/>
                        </a:spcAft>
                        <a:buNone/>
                        <a:tabLst/>
                        <a:defRPr spc="0"/>
                      </a:pPr>
                      <a:r>
                        <a:rPr lang="it-IT" sz="1000" b="0" i="0" u="none" strike="noStrike" kern="1200" spc="0">
                          <a:solidFill>
                            <a:srgbClr val="000000"/>
                          </a:solidFill>
                          <a:latin typeface="Times New Roman" pitchFamily="18"/>
                          <a:ea typeface="Microsoft YaHei" pitchFamily="2"/>
                          <a:cs typeface="Times New Roman" pitchFamily="2"/>
                        </a:rPr>
                        <a:t>ALTRI INTERVENTI FORMATIVI</a:t>
                      </a:r>
                    </a:p>
                  </a:txBody>
                  <a:tcPr marL="58608" marR="58608" marT="29304" marB="29304"/>
                </a:tc>
                <a:tc>
                  <a:txBody>
                    <a:bodyPr/>
                    <a:lstStyle/>
                    <a:p>
                      <a:pPr marL="0" marR="0" lvl="0" indent="0" algn="l" rtl="0" hangingPunct="1">
                        <a:lnSpc>
                          <a:spcPct val="100000"/>
                        </a:lnSpc>
                        <a:spcBef>
                          <a:spcPts val="240"/>
                        </a:spcBef>
                        <a:spcAft>
                          <a:spcPts val="0"/>
                        </a:spcAft>
                        <a:buSzPct val="45000"/>
                        <a:buFont typeface="StarSymbol"/>
                        <a:buChar char="•"/>
                        <a:tabLst>
                          <a:tab pos="214563" algn="l"/>
                        </a:tabLst>
                        <a:defRPr spc="0"/>
                      </a:pPr>
                      <a:r>
                        <a:rPr lang="it-IT" sz="1400" b="0" i="0" u="none" strike="noStrike" kern="1200" spc="0" dirty="0">
                          <a:solidFill>
                            <a:srgbClr val="000000"/>
                          </a:solidFill>
                          <a:latin typeface="Times New Roman" pitchFamily="18"/>
                          <a:ea typeface="Microsoft YaHei" pitchFamily="2"/>
                          <a:cs typeface="Times New Roman" pitchFamily="2"/>
                        </a:rPr>
                        <a:t>didattiche innovative e per competenze;</a:t>
                      </a:r>
                    </a:p>
                    <a:p>
                      <a:pPr marL="0" marR="0" lvl="0" indent="0" algn="l" rtl="0" hangingPunct="1">
                        <a:lnSpc>
                          <a:spcPct val="100000"/>
                        </a:lnSpc>
                        <a:spcBef>
                          <a:spcPts val="5"/>
                        </a:spcBef>
                        <a:spcAft>
                          <a:spcPts val="0"/>
                        </a:spcAft>
                        <a:buSzPct val="45000"/>
                        <a:buFont typeface="StarSymbol"/>
                        <a:buChar char="•"/>
                        <a:tabLst>
                          <a:tab pos="214563" algn="l"/>
                        </a:tabLst>
                        <a:defRPr spc="0"/>
                      </a:pPr>
                      <a:r>
                        <a:rPr lang="it-IT" sz="1400" b="0" i="0" u="none" strike="noStrike" kern="1200" spc="0" dirty="0">
                          <a:solidFill>
                            <a:srgbClr val="000000"/>
                          </a:solidFill>
                          <a:latin typeface="Times New Roman" pitchFamily="18"/>
                          <a:ea typeface="Microsoft YaHei" pitchFamily="2"/>
                          <a:cs typeface="Times New Roman" pitchFamily="2"/>
                        </a:rPr>
                        <a:t>dimensioni organizzative, didattiche, di ricerca e innovazione dell'autonomia scolastica;</a:t>
                      </a:r>
                    </a:p>
                    <a:p>
                      <a:pPr marL="0" marR="0" lvl="0" indent="0" algn="l" rtl="0" hangingPunct="1">
                        <a:lnSpc>
                          <a:spcPct val="100000"/>
                        </a:lnSpc>
                        <a:spcBef>
                          <a:spcPts val="5"/>
                        </a:spcBef>
                        <a:spcAft>
                          <a:spcPts val="0"/>
                        </a:spcAft>
                        <a:buSzPct val="45000"/>
                        <a:buFont typeface="StarSymbol"/>
                        <a:buChar char="•"/>
                        <a:tabLst>
                          <a:tab pos="214563" algn="l"/>
                        </a:tabLst>
                        <a:defRPr spc="0"/>
                      </a:pPr>
                      <a:r>
                        <a:rPr lang="it-IT" sz="1400" b="0" i="0" u="none" strike="noStrike" kern="1200" spc="0" dirty="0">
                          <a:solidFill>
                            <a:srgbClr val="000000"/>
                          </a:solidFill>
                          <a:latin typeface="Times New Roman" pitchFamily="18"/>
                          <a:ea typeface="Microsoft YaHei" pitchFamily="2"/>
                          <a:cs typeface="Times New Roman" pitchFamily="2"/>
                        </a:rPr>
                        <a:t>aspetti della valutazione degli allievi e di sistema;</a:t>
                      </a:r>
                    </a:p>
                    <a:p>
                      <a:pPr marL="0" marR="0" lvl="0" indent="0" algn="l" rtl="0" hangingPunct="1">
                        <a:lnSpc>
                          <a:spcPct val="100000"/>
                        </a:lnSpc>
                        <a:spcBef>
                          <a:spcPts val="5"/>
                        </a:spcBef>
                        <a:spcAft>
                          <a:spcPts val="0"/>
                        </a:spcAft>
                        <a:buSzPct val="45000"/>
                        <a:buFont typeface="StarSymbol"/>
                        <a:buChar char="•"/>
                        <a:tabLst>
                          <a:tab pos="214563" algn="l"/>
                        </a:tabLst>
                        <a:defRPr spc="0"/>
                      </a:pPr>
                      <a:r>
                        <a:rPr lang="it-IT" sz="1400" b="0" i="0" u="none" strike="noStrike" kern="1200" spc="0" dirty="0">
                          <a:solidFill>
                            <a:srgbClr val="000000"/>
                          </a:solidFill>
                          <a:latin typeface="Times New Roman" pitchFamily="18"/>
                          <a:ea typeface="Microsoft YaHei" pitchFamily="2"/>
                          <a:cs typeface="Times New Roman" pitchFamily="2"/>
                        </a:rPr>
                        <a:t>innovazioni nella scuola dell'infanzia, nell'ambito del sistema integrato "</a:t>
                      </a:r>
                      <a:r>
                        <a:rPr lang="it-IT" sz="1400" b="0" i="0" u="none" strike="noStrike" kern="1200" spc="0" dirty="0" err="1">
                          <a:solidFill>
                            <a:srgbClr val="000000"/>
                          </a:solidFill>
                          <a:latin typeface="Times New Roman" pitchFamily="18"/>
                          <a:ea typeface="Microsoft YaHei" pitchFamily="2"/>
                          <a:cs typeface="Times New Roman" pitchFamily="2"/>
                        </a:rPr>
                        <a:t>zerosei</a:t>
                      </a:r>
                      <a:r>
                        <a:rPr lang="it-IT" sz="1400" b="0" i="0" u="none" strike="noStrike" kern="1200" spc="0" dirty="0">
                          <a:solidFill>
                            <a:srgbClr val="000000"/>
                          </a:solidFill>
                          <a:latin typeface="Times New Roman" pitchFamily="18"/>
                          <a:ea typeface="Microsoft YaHei" pitchFamily="2"/>
                          <a:cs typeface="Times New Roman" pitchFamily="2"/>
                        </a:rPr>
                        <a:t>";</a:t>
                      </a:r>
                    </a:p>
                    <a:p>
                      <a:pPr marL="0" marR="0" lvl="0" indent="0" algn="l" rtl="0" hangingPunct="1">
                        <a:lnSpc>
                          <a:spcPct val="100000"/>
                        </a:lnSpc>
                        <a:spcBef>
                          <a:spcPts val="5"/>
                        </a:spcBef>
                        <a:spcAft>
                          <a:spcPts val="0"/>
                        </a:spcAft>
                        <a:buSzPct val="45000"/>
                        <a:buFont typeface="StarSymbol"/>
                        <a:buChar char="•"/>
                        <a:tabLst>
                          <a:tab pos="214563" algn="l"/>
                        </a:tabLst>
                        <a:defRPr spc="0"/>
                      </a:pPr>
                      <a:r>
                        <a:rPr lang="it-IT" sz="1400" b="0" i="0" u="none" strike="noStrike" kern="1200" spc="0" dirty="0">
                          <a:solidFill>
                            <a:srgbClr val="000000"/>
                          </a:solidFill>
                          <a:latin typeface="Times New Roman" pitchFamily="18"/>
                          <a:ea typeface="Microsoft YaHei" pitchFamily="2"/>
                          <a:cs typeface="Times New Roman" pitchFamily="2"/>
                        </a:rPr>
                        <a:t>percorsi per le competenze trasversali e di orientamento ( P.C.T.O.);</a:t>
                      </a:r>
                    </a:p>
                    <a:p>
                      <a:pPr marL="0" marR="0" lvl="0" indent="0" algn="l" rtl="0" hangingPunct="1">
                        <a:lnSpc>
                          <a:spcPct val="100000"/>
                        </a:lnSpc>
                        <a:spcBef>
                          <a:spcPts val="5"/>
                        </a:spcBef>
                        <a:spcAft>
                          <a:spcPts val="0"/>
                        </a:spcAft>
                        <a:buSzPct val="45000"/>
                        <a:buFont typeface="StarSymbol"/>
                        <a:buChar char="•"/>
                        <a:tabLst>
                          <a:tab pos="214563" algn="l"/>
                        </a:tabLst>
                        <a:defRPr spc="0"/>
                      </a:pPr>
                      <a:r>
                        <a:rPr lang="it-IT" sz="1400" b="0" i="0" u="none" strike="noStrike" kern="1200" spc="0" dirty="0">
                          <a:solidFill>
                            <a:srgbClr val="000000"/>
                          </a:solidFill>
                          <a:latin typeface="Times New Roman" pitchFamily="18"/>
                          <a:ea typeface="Microsoft YaHei" pitchFamily="2"/>
                          <a:cs typeface="Times New Roman" pitchFamily="2"/>
                        </a:rPr>
                        <a:t>istruzione per gli adulti;</a:t>
                      </a:r>
                    </a:p>
                    <a:p>
                      <a:pPr marL="0" marR="0" lvl="0" indent="0" algn="l" rtl="0" hangingPunct="1">
                        <a:lnSpc>
                          <a:spcPct val="100000"/>
                        </a:lnSpc>
                        <a:spcBef>
                          <a:spcPts val="5"/>
                        </a:spcBef>
                        <a:spcAft>
                          <a:spcPts val="0"/>
                        </a:spcAft>
                        <a:buSzPct val="45000"/>
                        <a:buFont typeface="StarSymbol"/>
                        <a:buChar char="•"/>
                        <a:tabLst>
                          <a:tab pos="214563" algn="l"/>
                        </a:tabLst>
                        <a:defRPr spc="0"/>
                      </a:pPr>
                      <a:r>
                        <a:rPr lang="it-IT" sz="1400" b="0" i="0" u="none" strike="noStrike" kern="1200" spc="0" dirty="0">
                          <a:solidFill>
                            <a:srgbClr val="000000"/>
                          </a:solidFill>
                          <a:latin typeface="Times New Roman" pitchFamily="18"/>
                          <a:ea typeface="Microsoft YaHei" pitchFamily="2"/>
                          <a:cs typeface="Times New Roman" pitchFamily="2"/>
                        </a:rPr>
                        <a:t>misure di accompagnamento nei nuovi istituti Professionali.</a:t>
                      </a:r>
                    </a:p>
                  </a:txBody>
                  <a:tcPr marL="58608" marR="58608" marT="29304" marB="29304"/>
                </a:tc>
                <a:extLst>
                  <a:ext uri="{0D108BD9-81ED-4DB2-BD59-A6C34878D82A}">
                    <a16:rowId xmlns:a16="http://schemas.microsoft.com/office/drawing/2014/main" val="1840379756"/>
                  </a:ext>
                </a:extLst>
              </a:tr>
              <a:tr h="1820117">
                <a:tc>
                  <a:txBody>
                    <a:bodyPr/>
                    <a:lstStyle/>
                    <a:p>
                      <a:pPr marL="266703" marR="391317" lvl="0" indent="20638" algn="ctr" rtl="0" hangingPunct="1">
                        <a:lnSpc>
                          <a:spcPct val="100000"/>
                        </a:lnSpc>
                        <a:spcBef>
                          <a:spcPts val="245"/>
                        </a:spcBef>
                        <a:spcAft>
                          <a:spcPts val="0"/>
                        </a:spcAft>
                        <a:buNone/>
                        <a:tabLst/>
                        <a:defRPr spc="0"/>
                      </a:pPr>
                      <a:r>
                        <a:rPr lang="it-IT" sz="1000" b="0" i="0" u="none" strike="noStrike" kern="1200" spc="0" dirty="0">
                          <a:solidFill>
                            <a:srgbClr val="000000"/>
                          </a:solidFill>
                          <a:latin typeface="Times New Roman" pitchFamily="18"/>
                          <a:ea typeface="Microsoft YaHei" pitchFamily="2"/>
                          <a:cs typeface="Times New Roman" pitchFamily="2"/>
                        </a:rPr>
                        <a:t>INIZIATIVE PER</a:t>
                      </a:r>
                      <a:r>
                        <a:rPr lang="it-IT" sz="1000" b="0" i="0" u="none" strike="noStrike" kern="1200" spc="0" baseline="0" dirty="0">
                          <a:solidFill>
                            <a:srgbClr val="000000"/>
                          </a:solidFill>
                          <a:latin typeface="Times New Roman" pitchFamily="18"/>
                          <a:ea typeface="Microsoft YaHei" pitchFamily="2"/>
                          <a:cs typeface="Times New Roman" pitchFamily="2"/>
                        </a:rPr>
                        <a:t> </a:t>
                      </a:r>
                      <a:r>
                        <a:rPr lang="it-IT" sz="1000" b="0" i="0" u="none" strike="noStrike" kern="1200" spc="0" dirty="0">
                          <a:solidFill>
                            <a:srgbClr val="000000"/>
                          </a:solidFill>
                          <a:latin typeface="Times New Roman" pitchFamily="18"/>
                          <a:ea typeface="Microsoft YaHei" pitchFamily="2"/>
                          <a:cs typeface="Times New Roman" pitchFamily="2"/>
                        </a:rPr>
                        <a:t>TUTTO IL  PERSONALE</a:t>
                      </a:r>
                    </a:p>
                  </a:txBody>
                  <a:tcPr marL="58608" marR="58608" marT="29304" marB="29304"/>
                </a:tc>
                <a:tc>
                  <a:txBody>
                    <a:bodyPr/>
                    <a:lstStyle/>
                    <a:p>
                      <a:pPr marL="0" marR="0" lvl="0" indent="0" algn="l" rtl="0" hangingPunct="1">
                        <a:lnSpc>
                          <a:spcPct val="100000"/>
                        </a:lnSpc>
                        <a:spcBef>
                          <a:spcPts val="245"/>
                        </a:spcBef>
                        <a:spcAft>
                          <a:spcPts val="0"/>
                        </a:spcAft>
                        <a:buSzPct val="45000"/>
                        <a:buFont typeface="StarSymbol"/>
                        <a:buChar char="•"/>
                        <a:tabLst>
                          <a:tab pos="214563" algn="l"/>
                        </a:tabLst>
                        <a:defRPr spc="0"/>
                      </a:pPr>
                      <a:r>
                        <a:rPr lang="it-IT" sz="1400" b="0" i="0" u="none" strike="noStrike" kern="1200" spc="0" dirty="0">
                          <a:solidFill>
                            <a:srgbClr val="000000"/>
                          </a:solidFill>
                          <a:latin typeface="Times New Roman" pitchFamily="18"/>
                          <a:ea typeface="Microsoft YaHei" pitchFamily="2"/>
                          <a:cs typeface="Times New Roman" pitchFamily="2"/>
                        </a:rPr>
                        <a:t>sicurezza nei luoghi di lavoro, anche in relazione agli obblighi formativi previsti dalla normativa vigente;</a:t>
                      </a:r>
                    </a:p>
                    <a:p>
                      <a:pPr marL="0" marR="0" lvl="0" indent="0" algn="l" rtl="0" hangingPunct="1">
                        <a:lnSpc>
                          <a:spcPct val="100000"/>
                        </a:lnSpc>
                        <a:spcBef>
                          <a:spcPts val="245"/>
                        </a:spcBef>
                        <a:spcAft>
                          <a:spcPts val="0"/>
                        </a:spcAft>
                        <a:buSzPct val="45000"/>
                        <a:buFont typeface="StarSymbol"/>
                        <a:buChar char="•"/>
                        <a:tabLst>
                          <a:tab pos="214563" algn="l"/>
                        </a:tabLst>
                        <a:defRPr spc="0"/>
                      </a:pPr>
                      <a:r>
                        <a:rPr lang="it-IT" sz="1400" b="0" i="0" u="none" strike="noStrike" kern="1200" spc="0" dirty="0">
                          <a:solidFill>
                            <a:srgbClr val="000000"/>
                          </a:solidFill>
                          <a:latin typeface="Times New Roman" pitchFamily="18"/>
                          <a:ea typeface="Microsoft YaHei" pitchFamily="2"/>
                          <a:cs typeface="Times New Roman" pitchFamily="2"/>
                        </a:rPr>
                        <a:t>miglioramento degli apprendimenti e contrasto all'insuccesso formativo;</a:t>
                      </a:r>
                    </a:p>
                    <a:p>
                      <a:pPr marL="0" marR="0" lvl="0" indent="0" algn="l" rtl="0" hangingPunct="1">
                        <a:lnSpc>
                          <a:spcPct val="100000"/>
                        </a:lnSpc>
                        <a:spcBef>
                          <a:spcPts val="245"/>
                        </a:spcBef>
                        <a:spcAft>
                          <a:spcPts val="0"/>
                        </a:spcAft>
                        <a:buSzPct val="45000"/>
                        <a:buFont typeface="StarSymbol"/>
                        <a:buChar char="•"/>
                        <a:tabLst>
                          <a:tab pos="214563" algn="l"/>
                        </a:tabLst>
                        <a:defRPr spc="0"/>
                      </a:pPr>
                      <a:r>
                        <a:rPr lang="it-IT" sz="1400" b="0" i="0" u="none" strike="noStrike" kern="1200" spc="0" dirty="0">
                          <a:solidFill>
                            <a:srgbClr val="000000"/>
                          </a:solidFill>
                          <a:latin typeface="Times New Roman" pitchFamily="18"/>
                          <a:ea typeface="Microsoft YaHei" pitchFamily="2"/>
                          <a:cs typeface="Times New Roman" pitchFamily="2"/>
                        </a:rPr>
                        <a:t>inclusione degli alunni con </a:t>
                      </a:r>
                      <a:r>
                        <a:rPr lang="it-IT" sz="1400" b="0" i="0" u="none" strike="noStrike" kern="1200" spc="0" dirty="0" err="1">
                          <a:solidFill>
                            <a:srgbClr val="000000"/>
                          </a:solidFill>
                          <a:latin typeface="Times New Roman" pitchFamily="18"/>
                          <a:ea typeface="Microsoft YaHei" pitchFamily="2"/>
                          <a:cs typeface="Times New Roman" pitchFamily="2"/>
                        </a:rPr>
                        <a:t>Bes</a:t>
                      </a:r>
                      <a:r>
                        <a:rPr lang="it-IT" sz="1400" b="0" i="0" u="none" strike="noStrike" kern="1200" spc="0" dirty="0">
                          <a:solidFill>
                            <a:srgbClr val="000000"/>
                          </a:solidFill>
                          <a:latin typeface="Times New Roman" pitchFamily="18"/>
                          <a:ea typeface="Microsoft YaHei" pitchFamily="2"/>
                          <a:cs typeface="Times New Roman" pitchFamily="2"/>
                        </a:rPr>
                        <a:t>, DSA e  disabilità;</a:t>
                      </a:r>
                    </a:p>
                    <a:p>
                      <a:pPr marL="0" marR="0" lvl="0" indent="0" algn="l" rtl="0" hangingPunct="1">
                        <a:lnSpc>
                          <a:spcPct val="100000"/>
                        </a:lnSpc>
                        <a:spcBef>
                          <a:spcPts val="245"/>
                        </a:spcBef>
                        <a:spcAft>
                          <a:spcPts val="0"/>
                        </a:spcAft>
                        <a:buSzPct val="45000"/>
                        <a:buFont typeface="StarSymbol"/>
                        <a:buChar char="•"/>
                        <a:tabLst>
                          <a:tab pos="214563" algn="l"/>
                        </a:tabLst>
                        <a:defRPr spc="0"/>
                      </a:pPr>
                      <a:r>
                        <a:rPr lang="it-IT" sz="1400" b="0" i="0" u="none" strike="noStrike" kern="1200" spc="0" dirty="0">
                          <a:solidFill>
                            <a:srgbClr val="000000"/>
                          </a:solidFill>
                          <a:latin typeface="Times New Roman" pitchFamily="18"/>
                          <a:ea typeface="Microsoft YaHei" pitchFamily="2"/>
                          <a:cs typeface="Times New Roman" pitchFamily="2"/>
                        </a:rPr>
                        <a:t>riforme di ordinamento e innovazioni curriculari;</a:t>
                      </a:r>
                    </a:p>
                    <a:p>
                      <a:pPr marL="0" marR="0" lvl="0" indent="0" algn="l" rtl="0" hangingPunct="1">
                        <a:lnSpc>
                          <a:spcPct val="100000"/>
                        </a:lnSpc>
                        <a:spcBef>
                          <a:spcPts val="245"/>
                        </a:spcBef>
                        <a:spcAft>
                          <a:spcPts val="0"/>
                        </a:spcAft>
                        <a:buSzPct val="45000"/>
                        <a:buFont typeface="StarSymbol"/>
                        <a:buChar char="•"/>
                        <a:tabLst>
                          <a:tab pos="214563" algn="l"/>
                        </a:tabLst>
                        <a:defRPr spc="0"/>
                      </a:pPr>
                      <a:r>
                        <a:rPr lang="it-IT" sz="1400" b="0" i="0" u="none" strike="noStrike" kern="1200" spc="0" dirty="0">
                          <a:solidFill>
                            <a:srgbClr val="000000"/>
                          </a:solidFill>
                          <a:latin typeface="Times New Roman" pitchFamily="18"/>
                          <a:ea typeface="Microsoft YaHei" pitchFamily="2"/>
                          <a:cs typeface="Times New Roman" pitchFamily="2"/>
                        </a:rPr>
                        <a:t>obblighi normativi per la pubblica amministrazione (es. trasparenza, privacy, ecc.).</a:t>
                      </a:r>
                    </a:p>
                    <a:p>
                      <a:pPr marL="0" marR="0" lvl="0" indent="0" algn="r" rtl="0" hangingPunct="1">
                        <a:lnSpc>
                          <a:spcPct val="100000"/>
                        </a:lnSpc>
                        <a:spcBef>
                          <a:spcPts val="245"/>
                        </a:spcBef>
                        <a:spcAft>
                          <a:spcPts val="0"/>
                        </a:spcAft>
                        <a:buSzPct val="45000"/>
                        <a:buFont typeface="StarSymbol"/>
                        <a:buChar char="•"/>
                        <a:tabLst>
                          <a:tab pos="214563" algn="l"/>
                        </a:tabLst>
                        <a:defRPr spc="0"/>
                      </a:pPr>
                      <a:r>
                        <a:rPr lang="it-IT" sz="1200" b="1" i="0" u="none" strike="noStrike" kern="1200" spc="0" dirty="0">
                          <a:solidFill>
                            <a:srgbClr val="000000"/>
                          </a:solidFill>
                          <a:latin typeface="Times New Roman" pitchFamily="18"/>
                          <a:ea typeface="Microsoft YaHei" pitchFamily="2"/>
                          <a:cs typeface="Times New Roman" pitchFamily="2"/>
                        </a:rPr>
                        <a:t>(dal documento finale del Confronto del 18.11.2019)</a:t>
                      </a:r>
                    </a:p>
                  </a:txBody>
                  <a:tcPr marL="58608" marR="58608" marT="29304" marB="29304"/>
                </a:tc>
                <a:extLst>
                  <a:ext uri="{0D108BD9-81ED-4DB2-BD59-A6C34878D82A}">
                    <a16:rowId xmlns:a16="http://schemas.microsoft.com/office/drawing/2014/main" val="361699839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E91DAF-DCA7-4ECF-9943-1379349F062B}"/>
              </a:ext>
            </a:extLst>
          </p:cNvPr>
          <p:cNvSpPr>
            <a:spLocks noGrp="1"/>
          </p:cNvSpPr>
          <p:nvPr>
            <p:ph type="title"/>
          </p:nvPr>
        </p:nvSpPr>
        <p:spPr>
          <a:xfrm>
            <a:off x="2592925" y="624110"/>
            <a:ext cx="8911687" cy="969798"/>
          </a:xfrm>
        </p:spPr>
        <p:txBody>
          <a:bodyPr>
            <a:normAutofit/>
          </a:bodyPr>
          <a:lstStyle/>
          <a:p>
            <a:pPr algn="ctr"/>
            <a:r>
              <a:rPr lang="it-IT" sz="2800" dirty="0"/>
              <a:t>EROGAZIONE FONDI ALLE SINGOLE ISTITUZIONI SCOLASTICHE E INDICAZIONI OPERATIVE</a:t>
            </a:r>
          </a:p>
        </p:txBody>
      </p:sp>
      <p:sp>
        <p:nvSpPr>
          <p:cNvPr id="3" name="Segnaposto contenuto 2">
            <a:extLst>
              <a:ext uri="{FF2B5EF4-FFF2-40B4-BE49-F238E27FC236}">
                <a16:creationId xmlns:a16="http://schemas.microsoft.com/office/drawing/2014/main" id="{A96A38AD-5385-48EA-B419-7D964B1443D8}"/>
              </a:ext>
            </a:extLst>
          </p:cNvPr>
          <p:cNvSpPr>
            <a:spLocks noGrp="1"/>
          </p:cNvSpPr>
          <p:nvPr>
            <p:ph idx="1"/>
          </p:nvPr>
        </p:nvSpPr>
        <p:spPr>
          <a:xfrm>
            <a:off x="2589212" y="1593908"/>
            <a:ext cx="8915400" cy="4317314"/>
          </a:xfrm>
        </p:spPr>
        <p:txBody>
          <a:bodyPr/>
          <a:lstStyle/>
          <a:p>
            <a:r>
              <a:rPr lang="it-IT" b="1" dirty="0"/>
              <a:t>NOTA M.I. AOODRCA/965 DEL 12 GENNAIO 2022</a:t>
            </a:r>
          </a:p>
          <a:p>
            <a:r>
              <a:rPr lang="it-IT" dirty="0"/>
              <a:t>Oggetto: PIANO NAZIONALE FORMAZIONE DOCENTI A.S. 2021/2022 Assegnazione risorse finanziarie e indicazioni per la rendicontazione</a:t>
            </a:r>
            <a:endParaRPr lang="it-IT" b="1" dirty="0"/>
          </a:p>
          <a:p>
            <a:pPr marL="0" indent="0">
              <a:buNone/>
            </a:pPr>
            <a:r>
              <a:rPr lang="it-IT" b="1" dirty="0"/>
              <a:t>La Scuola Polo di formazione erogherà il 50% del totale assegnato a ciascuna scuola dell’ambito. </a:t>
            </a:r>
          </a:p>
          <a:p>
            <a:pPr marL="0" indent="0">
              <a:buNone/>
            </a:pPr>
            <a:r>
              <a:rPr lang="it-IT" b="1" dirty="0"/>
              <a:t>Ciascuna scuola dell’ambito dovrà procedere:</a:t>
            </a:r>
          </a:p>
          <a:p>
            <a:r>
              <a:rPr lang="it-IT" b="1" dirty="0"/>
              <a:t>entro gennaio</a:t>
            </a:r>
            <a:r>
              <a:rPr lang="it-IT" b="1"/>
              <a:t>/febbraio </a:t>
            </a:r>
            <a:r>
              <a:rPr lang="it-IT" b="1" dirty="0"/>
              <a:t>2022 - alla pianificazione e organizzazione delle azioni formative;</a:t>
            </a:r>
          </a:p>
          <a:p>
            <a:r>
              <a:rPr lang="it-IT" b="1" dirty="0"/>
              <a:t>entro luglio 2022 - alla realizzazione e conclusione dei percorsi formativi;</a:t>
            </a:r>
          </a:p>
          <a:p>
            <a:r>
              <a:rPr lang="it-IT" b="1" dirty="0"/>
              <a:t>entro il 30 agosto - all’ invio della rendicontazione vistata dal revisore dei conti alla Scuola Polo di formazione. </a:t>
            </a:r>
          </a:p>
          <a:p>
            <a:endParaRPr lang="it-IT" dirty="0"/>
          </a:p>
        </p:txBody>
      </p:sp>
    </p:spTree>
    <p:extLst>
      <p:ext uri="{BB962C8B-B14F-4D97-AF65-F5344CB8AC3E}">
        <p14:creationId xmlns:p14="http://schemas.microsoft.com/office/powerpoint/2010/main" val="357130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B63D7-C206-4E3E-A9E4-36F4BF88DB9C}"/>
              </a:ext>
            </a:extLst>
          </p:cNvPr>
          <p:cNvSpPr>
            <a:spLocks noGrp="1"/>
          </p:cNvSpPr>
          <p:nvPr>
            <p:ph type="title"/>
          </p:nvPr>
        </p:nvSpPr>
        <p:spPr/>
        <p:txBody>
          <a:bodyPr>
            <a:normAutofit fontScale="90000"/>
          </a:bodyPr>
          <a:lstStyle/>
          <a:p>
            <a:pPr algn="ctr"/>
            <a:r>
              <a:rPr lang="it-IT" sz="3100" b="1" dirty="0"/>
              <a:t>INIZIATIVE FORMATIVE IN CAPO ALLE SINGOLE ISTITUZIONI SCOLASTICHE </a:t>
            </a:r>
            <a:br>
              <a:rPr lang="it-IT" sz="3100" b="1" dirty="0"/>
            </a:br>
            <a:r>
              <a:rPr lang="it-IT" sz="3100" b="1" dirty="0"/>
              <a:t>(Piani formativi di Istituto – quota del 75%)</a:t>
            </a:r>
            <a:br>
              <a:rPr lang="it-IT" dirty="0"/>
            </a:br>
            <a:endParaRPr lang="it-IT" dirty="0"/>
          </a:p>
        </p:txBody>
      </p:sp>
      <p:sp>
        <p:nvSpPr>
          <p:cNvPr id="3" name="Segnaposto contenuto 2">
            <a:extLst>
              <a:ext uri="{FF2B5EF4-FFF2-40B4-BE49-F238E27FC236}">
                <a16:creationId xmlns:a16="http://schemas.microsoft.com/office/drawing/2014/main" id="{ABAB22D1-67F1-4801-8423-E8DF5E65910A}"/>
              </a:ext>
            </a:extLst>
          </p:cNvPr>
          <p:cNvSpPr>
            <a:spLocks noGrp="1"/>
          </p:cNvSpPr>
          <p:nvPr>
            <p:ph idx="1"/>
          </p:nvPr>
        </p:nvSpPr>
        <p:spPr>
          <a:xfrm>
            <a:off x="1578634" y="2133600"/>
            <a:ext cx="10233065" cy="4502092"/>
          </a:xfrm>
        </p:spPr>
        <p:txBody>
          <a:bodyPr>
            <a:normAutofit lnSpcReduction="10000"/>
          </a:bodyPr>
          <a:lstStyle/>
          <a:p>
            <a:pPr algn="just"/>
            <a:r>
              <a:rPr lang="it-IT" dirty="0"/>
              <a:t>Grazie a tali fondi, le singole istituzioni scolastiche adottano un </a:t>
            </a:r>
            <a:r>
              <a:rPr lang="it-IT" b="1" dirty="0"/>
              <a:t>Piano di formazione d’Istituto</a:t>
            </a:r>
            <a:r>
              <a:rPr lang="it-IT" dirty="0"/>
              <a:t> in coerenza con gli </a:t>
            </a:r>
            <a:r>
              <a:rPr lang="it-IT" b="1" dirty="0"/>
              <a:t>obiettivi del PTOF</a:t>
            </a:r>
            <a:r>
              <a:rPr lang="it-IT" dirty="0"/>
              <a:t> e con i </a:t>
            </a:r>
            <a:r>
              <a:rPr lang="it-IT" b="1" dirty="0"/>
              <a:t>processi di ricerca didattica, educativa e di sviluppo</a:t>
            </a:r>
            <a:r>
              <a:rPr lang="it-IT" dirty="0"/>
              <a:t>, e in sintonia con le </a:t>
            </a:r>
            <a:r>
              <a:rPr lang="it-IT" b="1" dirty="0"/>
              <a:t>priorità nazionali</a:t>
            </a:r>
            <a:r>
              <a:rPr lang="it-IT" dirty="0"/>
              <a:t>. Tale Piano, che comprende le </a:t>
            </a:r>
            <a:r>
              <a:rPr lang="it-IT" b="1" dirty="0"/>
              <a:t>attività deliberate dal Collegio dei docenti</a:t>
            </a:r>
            <a:r>
              <a:rPr lang="it-IT" dirty="0"/>
              <a:t> ai sensi dell’art. 66 del C.C.N.L. 2006-2009, deve anche considerare le esigenze individuali.</a:t>
            </a:r>
          </a:p>
          <a:p>
            <a:pPr algn="just"/>
            <a:r>
              <a:rPr lang="it-IT" dirty="0"/>
              <a:t>Le scuole possono progettare le </a:t>
            </a:r>
            <a:r>
              <a:rPr lang="it-IT" b="1" dirty="0"/>
              <a:t>iniziative singolarmente o in reti di scopo</a:t>
            </a:r>
            <a:r>
              <a:rPr lang="it-IT" dirty="0"/>
              <a:t>, favorendo anche la collaborazione con le Università, gli Istituti di ricerca, e con le Associazioni professionali qualificate e gli Enti accreditati ai sensi della Direttiva n.170/2016.</a:t>
            </a:r>
          </a:p>
          <a:p>
            <a:pPr algn="just"/>
            <a:r>
              <a:rPr lang="it-IT" b="1" u="sng" dirty="0"/>
              <a:t>Al fine di garantire la diffusione di nuove metodologie di formazione, il Piano di formazione d’Istituto può comprendere iniziative di autoformazione, di formazione tra pari, di ricerca ed innovazione didattica, di ricerca-azione, di attività laboratoriali, di gruppi di approfondimento e miglioramento.</a:t>
            </a:r>
          </a:p>
          <a:p>
            <a:pPr algn="just"/>
            <a:r>
              <a:rPr lang="it-IT" dirty="0"/>
              <a:t>Le singole istituzioni scolastiche o la scuola capofila di rete devono inserire le attività formative programmate e realizzate sulla </a:t>
            </a:r>
            <a:r>
              <a:rPr lang="it-IT" b="1" dirty="0"/>
              <a:t>piattaforma ministeriale</a:t>
            </a:r>
            <a:r>
              <a:rPr lang="it-IT" dirty="0"/>
              <a:t> </a:t>
            </a:r>
            <a:r>
              <a:rPr lang="it-IT" b="1" dirty="0">
                <a:hlinkClick r:id="rId2"/>
              </a:rPr>
              <a:t>SOFIA</a:t>
            </a:r>
            <a:r>
              <a:rPr lang="it-IT" dirty="0"/>
              <a:t> per consentire un’efficace azione di monitoraggio da parte del M.I.</a:t>
            </a:r>
          </a:p>
          <a:p>
            <a:endParaRPr lang="it-IT" dirty="0"/>
          </a:p>
        </p:txBody>
      </p:sp>
    </p:spTree>
    <p:extLst>
      <p:ext uri="{BB962C8B-B14F-4D97-AF65-F5344CB8AC3E}">
        <p14:creationId xmlns:p14="http://schemas.microsoft.com/office/powerpoint/2010/main" val="360803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DE75D5-E383-4270-B29E-CC0564368025}"/>
              </a:ext>
            </a:extLst>
          </p:cNvPr>
          <p:cNvSpPr>
            <a:spLocks noGrp="1"/>
          </p:cNvSpPr>
          <p:nvPr>
            <p:ph type="title"/>
          </p:nvPr>
        </p:nvSpPr>
        <p:spPr>
          <a:xfrm>
            <a:off x="2592925" y="624110"/>
            <a:ext cx="8911687" cy="609072"/>
          </a:xfrm>
        </p:spPr>
        <p:txBody>
          <a:bodyPr>
            <a:normAutofit fontScale="90000"/>
          </a:bodyPr>
          <a:lstStyle/>
          <a:p>
            <a:pPr algn="ctr"/>
            <a:r>
              <a:rPr lang="it-IT" sz="1800" dirty="0"/>
              <a:t>Assegnazione delle risorse finanziarie</a:t>
            </a:r>
            <a:br>
              <a:rPr lang="it-IT" sz="1800" dirty="0"/>
            </a:br>
            <a:r>
              <a:rPr lang="it-IT" sz="1800" dirty="0"/>
              <a:t>I.C. SALERNO</a:t>
            </a:r>
            <a:br>
              <a:rPr lang="it-IT" dirty="0"/>
            </a:br>
            <a:endParaRPr lang="it-IT" dirty="0"/>
          </a:p>
        </p:txBody>
      </p:sp>
      <p:sp>
        <p:nvSpPr>
          <p:cNvPr id="3" name="Segnaposto contenuto 2">
            <a:extLst>
              <a:ext uri="{FF2B5EF4-FFF2-40B4-BE49-F238E27FC236}">
                <a16:creationId xmlns:a16="http://schemas.microsoft.com/office/drawing/2014/main" id="{EFCEA35B-D776-4B53-AEE5-8AC174112B93}"/>
              </a:ext>
            </a:extLst>
          </p:cNvPr>
          <p:cNvSpPr>
            <a:spLocks noGrp="1"/>
          </p:cNvSpPr>
          <p:nvPr>
            <p:ph idx="1"/>
          </p:nvPr>
        </p:nvSpPr>
        <p:spPr>
          <a:xfrm>
            <a:off x="2589212" y="1140903"/>
            <a:ext cx="8915400" cy="5469622"/>
          </a:xfrm>
        </p:spPr>
        <p:txBody>
          <a:bodyPr>
            <a:normAutofit/>
          </a:bodyPr>
          <a:lstStyle/>
          <a:p>
            <a:r>
              <a:rPr lang="it-IT" sz="1400" dirty="0"/>
              <a:t>FORMCA0023 SAIC8AB00N I.C. SA.RITA LEVI-MONTALCINI 95140390659                   1.493,76 € </a:t>
            </a:r>
          </a:p>
          <a:p>
            <a:r>
              <a:rPr lang="it-IT" sz="1400" dirty="0"/>
              <a:t>FORMCA0023 SAIC8AC00D I.C. SA. CALCEDONIA 95140420654                                1.061,97 € </a:t>
            </a:r>
          </a:p>
          <a:p>
            <a:r>
              <a:rPr lang="it-IT" sz="1400" dirty="0"/>
              <a:t>FORMCA0023 SAIC8A6001 I.C. SA. GIOVANNI PAOLO II 95146370655 0                    1.248,69 € </a:t>
            </a:r>
          </a:p>
          <a:p>
            <a:r>
              <a:rPr lang="it-IT" sz="1400" dirty="0"/>
              <a:t>FORMCA0023 SAIC8A700R I.C. SA. G. BARRA 95146380654                                         1.260,36 € </a:t>
            </a:r>
          </a:p>
          <a:p>
            <a:r>
              <a:rPr lang="it-IT" sz="1400" dirty="0"/>
              <a:t>FORMCA0023 SAIC8A800L I.C. SA. VICINANZA 95146430657                                          980,28 € </a:t>
            </a:r>
          </a:p>
          <a:p>
            <a:r>
              <a:rPr lang="it-IT" sz="1400" dirty="0"/>
              <a:t>FORMCA0023 SAIC8BH007 I.C. PELLEZZANO 95146400650                                               805,23 €</a:t>
            </a:r>
          </a:p>
          <a:p>
            <a:r>
              <a:rPr lang="it-IT" sz="1400" dirty="0"/>
              <a:t>FORMCA0023 SAIC8B400X I.C. "TASSO" 95182790659                                                       968,61 € </a:t>
            </a:r>
          </a:p>
          <a:p>
            <a:r>
              <a:rPr lang="it-IT" sz="1400" dirty="0"/>
              <a:t>FORMCA0023 SAIC8B500Q I.C. MEDAGLIE D'ORO 95182800656                                    991,95 € </a:t>
            </a:r>
          </a:p>
          <a:p>
            <a:r>
              <a:rPr lang="it-IT" sz="1400" dirty="0"/>
              <a:t>FORMCA0023 SAIC8B600G I.C. DON MILANI 95182810655                                           1.003,62 € </a:t>
            </a:r>
          </a:p>
          <a:p>
            <a:r>
              <a:rPr lang="it-IT" sz="1400" dirty="0"/>
              <a:t>FORMCA0023 SAIC8B700B I.C M. MARI 95182830653                                                       968,61 € </a:t>
            </a:r>
          </a:p>
          <a:p>
            <a:r>
              <a:rPr lang="it-IT" sz="1400" dirty="0"/>
              <a:t>FORMCA0023 SAIC8B9003 I.C. SALERNO "MONTERISI" 95182840652                            1.003,62 € </a:t>
            </a:r>
          </a:p>
          <a:p>
            <a:r>
              <a:rPr lang="it-IT" sz="1400" dirty="0"/>
              <a:t>FORMCA0023 SAIC81800L I.C. SA. V "OGLIARA" 95000180653                                        851,91 € </a:t>
            </a:r>
          </a:p>
          <a:p>
            <a:r>
              <a:rPr lang="it-IT" sz="1400" dirty="0"/>
              <a:t>FORMCA0023 SAIC89100P I.C. SA.-FRATTE S.TOM 95109590653                                      886,92 € </a:t>
            </a:r>
          </a:p>
          <a:p>
            <a:r>
              <a:rPr lang="it-IT" sz="1400" dirty="0"/>
              <a:t>FORMCA0023 SAIC89300A I.C SA. "ALFANO - QUASIMODO" 95121350656                   968,61 €</a:t>
            </a:r>
          </a:p>
          <a:p>
            <a:pPr marL="0" indent="0">
              <a:buNone/>
            </a:pPr>
            <a:r>
              <a:rPr lang="it-IT" sz="1400" dirty="0"/>
              <a:t>____________________________________________________________________________________________</a:t>
            </a:r>
          </a:p>
          <a:p>
            <a:r>
              <a:rPr lang="it-IT" sz="1400" dirty="0"/>
              <a:t>                                                                                                                TOTALE               14.494,14 €</a:t>
            </a:r>
          </a:p>
          <a:p>
            <a:endParaRPr lang="it-IT" sz="1400" dirty="0"/>
          </a:p>
          <a:p>
            <a:endParaRPr lang="it-IT" sz="1400" dirty="0"/>
          </a:p>
          <a:p>
            <a:endParaRPr lang="it-IT" sz="1400" dirty="0"/>
          </a:p>
        </p:txBody>
      </p:sp>
    </p:spTree>
    <p:extLst>
      <p:ext uri="{BB962C8B-B14F-4D97-AF65-F5344CB8AC3E}">
        <p14:creationId xmlns:p14="http://schemas.microsoft.com/office/powerpoint/2010/main" val="39614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098ABB-318A-46F8-990F-A7E759B2E3D8}"/>
              </a:ext>
            </a:extLst>
          </p:cNvPr>
          <p:cNvSpPr>
            <a:spLocks noGrp="1"/>
          </p:cNvSpPr>
          <p:nvPr>
            <p:ph type="title"/>
          </p:nvPr>
        </p:nvSpPr>
        <p:spPr>
          <a:xfrm>
            <a:off x="2592925" y="247476"/>
            <a:ext cx="8911687" cy="650146"/>
          </a:xfrm>
        </p:spPr>
        <p:txBody>
          <a:bodyPr>
            <a:normAutofit/>
          </a:bodyPr>
          <a:lstStyle/>
          <a:p>
            <a:pPr algn="ctr"/>
            <a:r>
              <a:rPr lang="it-IT" sz="1600" dirty="0"/>
              <a:t>Assegnazione delle risorse finanziarie</a:t>
            </a:r>
            <a:br>
              <a:rPr lang="it-IT" sz="1600" dirty="0"/>
            </a:br>
            <a:r>
              <a:rPr lang="it-IT" sz="1600" dirty="0"/>
              <a:t>LICEI/TECNICI/PROFESSIONALI/CIPIA -  SALERNO</a:t>
            </a:r>
          </a:p>
        </p:txBody>
      </p:sp>
      <p:sp>
        <p:nvSpPr>
          <p:cNvPr id="3" name="Segnaposto contenuto 2">
            <a:extLst>
              <a:ext uri="{FF2B5EF4-FFF2-40B4-BE49-F238E27FC236}">
                <a16:creationId xmlns:a16="http://schemas.microsoft.com/office/drawing/2014/main" id="{11935DEB-DAD5-4202-A34F-E73E41DEB3B2}"/>
              </a:ext>
            </a:extLst>
          </p:cNvPr>
          <p:cNvSpPr>
            <a:spLocks noGrp="1"/>
          </p:cNvSpPr>
          <p:nvPr>
            <p:ph idx="1"/>
          </p:nvPr>
        </p:nvSpPr>
        <p:spPr>
          <a:xfrm>
            <a:off x="2589212" y="897623"/>
            <a:ext cx="8915400" cy="5712902"/>
          </a:xfrm>
        </p:spPr>
        <p:txBody>
          <a:bodyPr>
            <a:normAutofit lnSpcReduction="10000"/>
          </a:bodyPr>
          <a:lstStyle/>
          <a:p>
            <a:r>
              <a:rPr lang="it-IT" sz="1400" dirty="0"/>
              <a:t>FORMCA0023 SAIS046001 "GALILEI-DI PALO" 95140370651                                          1.307,04 €</a:t>
            </a:r>
          </a:p>
          <a:p>
            <a:r>
              <a:rPr lang="it-IT" sz="1400" dirty="0"/>
              <a:t>FORMCA0023 SAIS074005 "B. FOCACCIA" 95174430652                                              1.482,09 € </a:t>
            </a:r>
          </a:p>
          <a:p>
            <a:r>
              <a:rPr lang="it-IT" sz="1400" dirty="0"/>
              <a:t>FORMCA0023 SARA010005 I.P.S.A.S.R."PROFAGRI" 80020140655                                1.528,77 € </a:t>
            </a:r>
          </a:p>
          <a:p>
            <a:r>
              <a:rPr lang="it-IT" sz="1400" dirty="0"/>
              <a:t>FORMCA0023 SARH010009 "R. VIRTUOSO" 80023120654                                              1.645,46 €</a:t>
            </a:r>
          </a:p>
          <a:p>
            <a:r>
              <a:rPr lang="it-IT" sz="1400" dirty="0"/>
              <a:t> FORMCA0023 SAMM33800D CPIA SALERNO 95156800658                                            513,48 € </a:t>
            </a:r>
          </a:p>
          <a:p>
            <a:r>
              <a:rPr lang="it-IT" sz="1400" dirty="0"/>
              <a:t>FORMCA0023 SAPC040008 "F. DE SANCTIS" 80021870656                                               863,58 € </a:t>
            </a:r>
          </a:p>
          <a:p>
            <a:r>
              <a:rPr lang="it-IT" sz="1400" dirty="0"/>
              <a:t>FORMCA0023 SAPC12000X "T.TASSO" 80022120655                                                         805,23 € </a:t>
            </a:r>
          </a:p>
          <a:p>
            <a:r>
              <a:rPr lang="it-IT" sz="1400" dirty="0"/>
              <a:t>FORMCA0023 SAPM020007 L. ST. "ALFANO I" 80021850658                                           1.960,55 € </a:t>
            </a:r>
          </a:p>
          <a:p>
            <a:r>
              <a:rPr lang="it-IT" sz="1400" dirty="0"/>
              <a:t>FORMCA0023 SAPM050003 L. ST. REG. MARG. 80027420654                                        1.155,33 € </a:t>
            </a:r>
          </a:p>
          <a:p>
            <a:r>
              <a:rPr lang="it-IT" sz="1400" dirty="0"/>
              <a:t>FORMCA0023 SAPS020006 "G. DA PROCIDA" 80023610654                                             898,59 € </a:t>
            </a:r>
          </a:p>
          <a:p>
            <a:r>
              <a:rPr lang="it-IT" sz="1400" dirty="0"/>
              <a:t>FORMCA0023 SAPS06000L "F. SEVERI" 80028030650                                                       1.120,32 €</a:t>
            </a:r>
          </a:p>
          <a:p>
            <a:r>
              <a:rPr lang="it-IT" sz="1400" dirty="0"/>
              <a:t>FORMCA0023 SASL040008 "SABATINI-MENNA" 95152560652                                        1.365,39 € </a:t>
            </a:r>
          </a:p>
          <a:p>
            <a:r>
              <a:rPr lang="it-IT" sz="1400" dirty="0"/>
              <a:t>FORMCA0023 SAVC01000Q CON.NAZ."T.TASSO" SA 80008890651                              1.365,39 € </a:t>
            </a:r>
          </a:p>
          <a:p>
            <a:r>
              <a:rPr lang="it-IT" sz="1400" dirty="0"/>
              <a:t>FORMCA0023 SAIS00600E GIOVANNI XXIII 80025180656                                                  898,59 € </a:t>
            </a:r>
          </a:p>
          <a:p>
            <a:r>
              <a:rPr lang="it-IT" sz="1400" dirty="0"/>
              <a:t>FORMCA0023 SAIS06900N "S. CATERINA - AMENDOLA" 95139760656                         1.096,98 € </a:t>
            </a:r>
          </a:p>
          <a:p>
            <a:r>
              <a:rPr lang="it-IT" sz="1400" dirty="0"/>
              <a:t>FORMCA0023 SAIS061003 "GENOVESI - DA VINCI" 05179940654                                     630,18 €</a:t>
            </a:r>
          </a:p>
          <a:p>
            <a:r>
              <a:rPr lang="it-IT" sz="1400" dirty="0"/>
              <a:t>_________________________________________________________________________________________</a:t>
            </a:r>
          </a:p>
          <a:p>
            <a:pPr marL="0" indent="0">
              <a:buNone/>
            </a:pPr>
            <a:r>
              <a:rPr lang="it-IT" sz="1400" dirty="0"/>
              <a:t>                                                                                                                    TOTALE                 18.636,97  €</a:t>
            </a:r>
          </a:p>
          <a:p>
            <a:pPr marL="0" indent="0">
              <a:buNone/>
            </a:pPr>
            <a:endParaRPr lang="it-IT" sz="1400" dirty="0"/>
          </a:p>
          <a:p>
            <a:endParaRPr lang="it-IT" sz="1400" dirty="0"/>
          </a:p>
          <a:p>
            <a:endParaRPr lang="it-IT" dirty="0"/>
          </a:p>
        </p:txBody>
      </p:sp>
    </p:spTree>
    <p:extLst>
      <p:ext uri="{BB962C8B-B14F-4D97-AF65-F5344CB8AC3E}">
        <p14:creationId xmlns:p14="http://schemas.microsoft.com/office/powerpoint/2010/main" val="105970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7DFC9B-34BE-4B7A-AD0A-0B13AC356E24}"/>
              </a:ext>
            </a:extLst>
          </p:cNvPr>
          <p:cNvSpPr>
            <a:spLocks noGrp="1"/>
          </p:cNvSpPr>
          <p:nvPr>
            <p:ph type="title"/>
          </p:nvPr>
        </p:nvSpPr>
        <p:spPr>
          <a:xfrm>
            <a:off x="2592925" y="624110"/>
            <a:ext cx="8911687" cy="592294"/>
          </a:xfrm>
        </p:spPr>
        <p:txBody>
          <a:bodyPr>
            <a:normAutofit/>
          </a:bodyPr>
          <a:lstStyle/>
          <a:p>
            <a:pPr algn="ctr"/>
            <a:r>
              <a:rPr lang="it-IT" sz="1600" dirty="0"/>
              <a:t>Assegnazione delle risorse finanziarie</a:t>
            </a:r>
            <a:br>
              <a:rPr lang="it-IT" sz="1600" dirty="0"/>
            </a:br>
            <a:r>
              <a:rPr lang="it-IT" sz="1600" dirty="0"/>
              <a:t>BARONISSI/M.S.SEVERINO/LANGUSI-FISCIANO</a:t>
            </a:r>
          </a:p>
        </p:txBody>
      </p:sp>
      <p:sp>
        <p:nvSpPr>
          <p:cNvPr id="3" name="Segnaposto contenuto 2">
            <a:extLst>
              <a:ext uri="{FF2B5EF4-FFF2-40B4-BE49-F238E27FC236}">
                <a16:creationId xmlns:a16="http://schemas.microsoft.com/office/drawing/2014/main" id="{2374DDA6-3820-460E-A5F8-DE1DA39CBFAC}"/>
              </a:ext>
            </a:extLst>
          </p:cNvPr>
          <p:cNvSpPr>
            <a:spLocks noGrp="1"/>
          </p:cNvSpPr>
          <p:nvPr>
            <p:ph idx="1"/>
          </p:nvPr>
        </p:nvSpPr>
        <p:spPr>
          <a:xfrm>
            <a:off x="2589212" y="1216404"/>
            <a:ext cx="8915400" cy="4694818"/>
          </a:xfrm>
        </p:spPr>
        <p:txBody>
          <a:bodyPr>
            <a:normAutofit/>
          </a:bodyPr>
          <a:lstStyle/>
          <a:p>
            <a:r>
              <a:rPr lang="it-IT" sz="1400" dirty="0"/>
              <a:t>FORMCA0023 SAEE01400B D.D. BARONISSI 80023960653                                        1.050,30 € </a:t>
            </a:r>
          </a:p>
          <a:p>
            <a:r>
              <a:rPr lang="it-IT" sz="1400" dirty="0"/>
              <a:t>FORMCA0023 SAEE074003 MERCATO SAN SEVERINO I 80027650656                     1.003,62 € </a:t>
            </a:r>
          </a:p>
          <a:p>
            <a:r>
              <a:rPr lang="it-IT" sz="1400" dirty="0"/>
              <a:t>FORMCA0023 SAEE07500V MERCATO S. SEVERINO II 80038670651                        1.143,66 € </a:t>
            </a:r>
          </a:p>
          <a:p>
            <a:r>
              <a:rPr lang="it-IT" sz="1400" dirty="0"/>
              <a:t>FORMCA0023 SAIC836006 IST.COMPR. BARONISSI 80027970658                            1.003,62 € </a:t>
            </a:r>
          </a:p>
          <a:p>
            <a:r>
              <a:rPr lang="it-IT" sz="1400" dirty="0"/>
              <a:t>FORMCA0023 SAIC89000V IST.COMPR. FISCIANO 80042300659                                933,60 €</a:t>
            </a:r>
          </a:p>
          <a:p>
            <a:r>
              <a:rPr lang="it-IT" sz="1400" dirty="0"/>
              <a:t>FORMCA0023 SAIC89200E I.C. "DE CARO" FISC/ LANC. 80023790654                       875,25 €</a:t>
            </a:r>
          </a:p>
          <a:p>
            <a:r>
              <a:rPr lang="it-IT" sz="1400" dirty="0"/>
              <a:t>FORMCA0023 SAMM28700T M. S. SEV. "S.TOMMASO" 80024080659                          758,55 € </a:t>
            </a:r>
          </a:p>
          <a:p>
            <a:r>
              <a:rPr lang="it-IT" sz="1400" dirty="0"/>
              <a:t>FORMCA0023 SAIS00100B PUBLIO VIRGILIO MARONE 80047310653                       1.155,33 €</a:t>
            </a:r>
          </a:p>
          <a:p>
            <a:r>
              <a:rPr lang="it-IT" sz="1400" dirty="0"/>
              <a:t>FORMCA0023 SAIS044009 MARGHERITA HACK 95140540659                                      875,25 €</a:t>
            </a:r>
          </a:p>
          <a:p>
            <a:pPr marL="0" indent="0">
              <a:buNone/>
            </a:pPr>
            <a:r>
              <a:rPr lang="it-IT" sz="1400" dirty="0"/>
              <a:t>________________________________________________________________________________________________</a:t>
            </a:r>
          </a:p>
          <a:p>
            <a:r>
              <a:rPr lang="it-IT" dirty="0"/>
              <a:t>                                                                                       TOTALE        8.799,18   €</a:t>
            </a:r>
          </a:p>
        </p:txBody>
      </p:sp>
    </p:spTree>
    <p:extLst>
      <p:ext uri="{BB962C8B-B14F-4D97-AF65-F5344CB8AC3E}">
        <p14:creationId xmlns:p14="http://schemas.microsoft.com/office/powerpoint/2010/main" val="2001049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5D4F9-128D-4B24-9AAF-4C6DC5812461}"/>
              </a:ext>
            </a:extLst>
          </p:cNvPr>
          <p:cNvSpPr>
            <a:spLocks noGrp="1"/>
          </p:cNvSpPr>
          <p:nvPr>
            <p:ph type="title"/>
          </p:nvPr>
        </p:nvSpPr>
        <p:spPr>
          <a:xfrm>
            <a:off x="2592925" y="624110"/>
            <a:ext cx="8911687" cy="667795"/>
          </a:xfrm>
        </p:spPr>
        <p:txBody>
          <a:bodyPr/>
          <a:lstStyle/>
          <a:p>
            <a:pPr algn="ctr"/>
            <a:r>
              <a:rPr lang="it-IT" dirty="0"/>
              <a:t>Assegnazione delle risorse finanziarie</a:t>
            </a:r>
          </a:p>
        </p:txBody>
      </p:sp>
      <p:sp>
        <p:nvSpPr>
          <p:cNvPr id="3" name="Segnaposto contenuto 2">
            <a:extLst>
              <a:ext uri="{FF2B5EF4-FFF2-40B4-BE49-F238E27FC236}">
                <a16:creationId xmlns:a16="http://schemas.microsoft.com/office/drawing/2014/main" id="{F197B703-316B-4B6A-BD7A-9089B2625EFE}"/>
              </a:ext>
            </a:extLst>
          </p:cNvPr>
          <p:cNvSpPr>
            <a:spLocks noGrp="1"/>
          </p:cNvSpPr>
          <p:nvPr>
            <p:ph idx="1"/>
          </p:nvPr>
        </p:nvSpPr>
        <p:spPr>
          <a:xfrm>
            <a:off x="2589212" y="1291905"/>
            <a:ext cx="8915400" cy="4619317"/>
          </a:xfrm>
        </p:spPr>
        <p:txBody>
          <a:bodyPr/>
          <a:lstStyle/>
          <a:p>
            <a:r>
              <a:rPr lang="it-IT" sz="1400" dirty="0"/>
              <a:t>FORMCA0023 SAIC8A100T I.C. CAVA D.T. "GIOVANNI XXIII" 95146530654                  840,24 € </a:t>
            </a:r>
          </a:p>
          <a:p>
            <a:r>
              <a:rPr lang="it-IT" sz="1400" dirty="0"/>
              <a:t>FORMCA0023 SAIC8A300D I.C. CAVA "CARDUCCI-TREZZA" 95146610654                  933,60 € </a:t>
            </a:r>
          </a:p>
          <a:p>
            <a:r>
              <a:rPr lang="it-IT" sz="1400" dirty="0"/>
              <a:t>FORMCA0023 SAIC8BZ003 I.C. CAVA D.T. "BALZICO" 95179010657                              898,59 € </a:t>
            </a:r>
          </a:p>
          <a:p>
            <a:r>
              <a:rPr lang="it-IT" sz="1400" dirty="0"/>
              <a:t>FORMCA0023 SAIC8B000L I.C. CAVA D.T. "DON BOSCO" 95178970653                    1.003,62 €</a:t>
            </a:r>
          </a:p>
          <a:p>
            <a:r>
              <a:rPr lang="it-IT" sz="1400" dirty="0"/>
              <a:t>FORMCA0023 SAIC8B100C I. C. CAVA D. T. "S. LUCIA" 95178990651                            910,26 €</a:t>
            </a:r>
          </a:p>
          <a:p>
            <a:r>
              <a:rPr lang="it-IT" sz="1400" dirty="0"/>
              <a:t>FORMCA0023 SAIC8B2008 I.C. CAVA D.T. S. NICOLA 95178980652                           1.330,38 €</a:t>
            </a:r>
          </a:p>
          <a:p>
            <a:r>
              <a:rPr lang="it-IT" sz="1400" dirty="0"/>
              <a:t>FORMCA0023 SAIS031007 I.I.S. "G. FILANGIERI" 95128210655                                          478,47 €</a:t>
            </a:r>
          </a:p>
          <a:p>
            <a:r>
              <a:rPr lang="it-IT" sz="1400" dirty="0"/>
              <a:t>FORMCA0023 SAIS058007 "DE FILIPPIS - GALDI" 80023590658                                      1.318,71 € </a:t>
            </a:r>
          </a:p>
          <a:p>
            <a:r>
              <a:rPr lang="it-IT" sz="1400" dirty="0"/>
              <a:t>FORMCA0023 SAIS066006 "DELLA CORTE - VANVITELLI" 95146410659                        1.272,03 € </a:t>
            </a:r>
          </a:p>
          <a:p>
            <a:r>
              <a:rPr lang="it-IT" sz="1400" dirty="0"/>
              <a:t>FORMCA0023 SAPS09000C "GENOINO" 80023570650                                                     991,95 €</a:t>
            </a:r>
          </a:p>
          <a:p>
            <a:r>
              <a:rPr lang="it-IT" sz="1400" dirty="0"/>
              <a:t>______________________________________________________________________________________________</a:t>
            </a:r>
          </a:p>
          <a:p>
            <a:r>
              <a:rPr lang="it-IT" sz="1400" dirty="0"/>
              <a:t>                                                                                                                                    TOTALE      9.977,85 €</a:t>
            </a:r>
          </a:p>
          <a:p>
            <a:endParaRPr lang="it-IT" sz="1400" dirty="0"/>
          </a:p>
        </p:txBody>
      </p:sp>
    </p:spTree>
    <p:extLst>
      <p:ext uri="{BB962C8B-B14F-4D97-AF65-F5344CB8AC3E}">
        <p14:creationId xmlns:p14="http://schemas.microsoft.com/office/powerpoint/2010/main" val="76710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C51FA6-98DE-489E-8079-11A7338EE71C}"/>
              </a:ext>
            </a:extLst>
          </p:cNvPr>
          <p:cNvSpPr>
            <a:spLocks noGrp="1"/>
          </p:cNvSpPr>
          <p:nvPr>
            <p:ph idx="1"/>
          </p:nvPr>
        </p:nvSpPr>
        <p:spPr>
          <a:xfrm>
            <a:off x="2592924" y="713065"/>
            <a:ext cx="8911687" cy="5198156"/>
          </a:xfrm>
        </p:spPr>
        <p:txBody>
          <a:bodyPr>
            <a:normAutofit/>
          </a:bodyPr>
          <a:lstStyle/>
          <a:p>
            <a:pPr algn="ctr"/>
            <a:endParaRPr lang="it-IT" sz="4000" dirty="0"/>
          </a:p>
          <a:p>
            <a:pPr algn="ctr"/>
            <a:endParaRPr lang="it-IT" sz="4000" dirty="0"/>
          </a:p>
          <a:p>
            <a:pPr algn="ctr"/>
            <a:r>
              <a:rPr lang="it-IT" sz="4000" dirty="0"/>
              <a:t>OTTIMIZZAZIONE DELLE RISORSE FINANZIARIE PER REALIZZARE AZIONI FORMATIVE DI SISTEMA.</a:t>
            </a:r>
            <a:br>
              <a:rPr lang="it-IT" sz="4000" dirty="0"/>
            </a:br>
            <a:endParaRPr lang="it-IT" sz="4000" dirty="0"/>
          </a:p>
        </p:txBody>
      </p:sp>
    </p:spTree>
    <p:extLst>
      <p:ext uri="{BB962C8B-B14F-4D97-AF65-F5344CB8AC3E}">
        <p14:creationId xmlns:p14="http://schemas.microsoft.com/office/powerpoint/2010/main" val="3378784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C8381A-C527-4ACD-9BAA-854B07ED5925}"/>
              </a:ext>
            </a:extLst>
          </p:cNvPr>
          <p:cNvSpPr>
            <a:spLocks noGrp="1"/>
          </p:cNvSpPr>
          <p:nvPr>
            <p:ph type="title"/>
          </p:nvPr>
        </p:nvSpPr>
        <p:spPr>
          <a:xfrm>
            <a:off x="2374085" y="624110"/>
            <a:ext cx="9130528" cy="1509490"/>
          </a:xfrm>
        </p:spPr>
        <p:txBody>
          <a:bodyPr>
            <a:normAutofit/>
          </a:bodyPr>
          <a:lstStyle/>
          <a:p>
            <a:pPr algn="ctr"/>
            <a:r>
              <a:rPr lang="it-IT" sz="2000" dirty="0"/>
              <a:t>A.   REALIZZAZIONE PERCORSI FORMATIVI DI RETE</a:t>
            </a:r>
            <a:br>
              <a:rPr lang="it-IT" sz="2000" dirty="0"/>
            </a:br>
            <a:br>
              <a:rPr lang="it-IT" sz="2000" dirty="0"/>
            </a:br>
            <a:r>
              <a:rPr lang="it-IT" sz="2000" dirty="0"/>
              <a:t>B.    RENDICONTAZIONE</a:t>
            </a:r>
          </a:p>
        </p:txBody>
      </p:sp>
      <p:sp>
        <p:nvSpPr>
          <p:cNvPr id="3" name="Segnaposto contenuto 2">
            <a:extLst>
              <a:ext uri="{FF2B5EF4-FFF2-40B4-BE49-F238E27FC236}">
                <a16:creationId xmlns:a16="http://schemas.microsoft.com/office/drawing/2014/main" id="{A5FA742F-9F44-4A23-9235-1F308053A1C4}"/>
              </a:ext>
            </a:extLst>
          </p:cNvPr>
          <p:cNvSpPr>
            <a:spLocks noGrp="1"/>
          </p:cNvSpPr>
          <p:nvPr>
            <p:ph idx="1"/>
          </p:nvPr>
        </p:nvSpPr>
        <p:spPr/>
        <p:txBody>
          <a:bodyPr>
            <a:normAutofit fontScale="77500" lnSpcReduction="20000"/>
          </a:bodyPr>
          <a:lstStyle/>
          <a:p>
            <a:pPr algn="just"/>
            <a:r>
              <a:rPr lang="it-IT" dirty="0"/>
              <a:t>Ai fini della tenuta dell’assetto organizzativo complessivo onde evitare ritardi nelle operazioni di pianificazione dei percorsi formativi per problemi organizzativi anche connessi con il perdurare della situazione di emergenza pandemica, che negli ultimi due anni hanno determinato, in alcuni casi, il mancato utilizzo delle risorse, le scuole dell’ambito possono raggrupparsi </a:t>
            </a:r>
          </a:p>
          <a:p>
            <a:pPr algn="just"/>
            <a:r>
              <a:rPr lang="it-IT" dirty="0">
                <a:solidFill>
                  <a:srgbClr val="000000"/>
                </a:solidFill>
                <a:latin typeface="Calibri"/>
              </a:rPr>
              <a:t>Organizzazione  coordinata con altre  scuole di iniziative  formative di rete (per </a:t>
            </a:r>
            <a:r>
              <a:rPr lang="it-IT" dirty="0">
                <a:solidFill>
                  <a:srgbClr val="000000"/>
                </a:solidFill>
                <a:latin typeface="Calibri" pitchFamily="18"/>
              </a:rPr>
              <a:t>tipologie specifiche di  approfondimento);</a:t>
            </a:r>
            <a:endParaRPr lang="it-IT" dirty="0">
              <a:solidFill>
                <a:srgbClr val="000000"/>
              </a:solidFill>
              <a:latin typeface="Calibri"/>
            </a:endParaRPr>
          </a:p>
          <a:p>
            <a:pPr algn="just"/>
            <a:r>
              <a:rPr lang="it-IT" dirty="0"/>
              <a:t>si potrebbe individuare una  scuola capofila di Rete che avrà cura di coinvolgere tutte le scuole del proprio Comune/Ordine di scuola per verificare la presenza di bisogni formativi condivisi e la possibilità di realizzare iniziative progettuali di rete, ottimizzando le risorse assegnate.</a:t>
            </a:r>
          </a:p>
          <a:p>
            <a:pPr algn="just"/>
            <a:r>
              <a:rPr lang="it-IT" dirty="0"/>
              <a:t>La realizzazione dei percorsi di formazione relativi alla corrente annualità, deve concludersi, necessariamente, entro il 31 agosto 2022, al fine di consentire le operazioni di monitoraggio regionale. </a:t>
            </a:r>
          </a:p>
          <a:p>
            <a:pPr algn="just"/>
            <a:r>
              <a:rPr lang="it-IT" dirty="0"/>
              <a:t>Tenuto conto che l’USR, improrogabilmente entro il 30 settembre 2022, dovrà svolgere un’azione di monitoraggio sull’azione formativa e redigere il Report conclusivo delle attività realizzate a livello regionale, si chiede alle Scuole Polo di Ambito di provvedere all’invio di quanto sopra indicato entro il 15 settembre 2022</a:t>
            </a:r>
          </a:p>
        </p:txBody>
      </p:sp>
    </p:spTree>
    <p:extLst>
      <p:ext uri="{BB962C8B-B14F-4D97-AF65-F5344CB8AC3E}">
        <p14:creationId xmlns:p14="http://schemas.microsoft.com/office/powerpoint/2010/main" val="1904474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28EF8-CB2B-4675-A514-4F72C92669F1}"/>
              </a:ext>
            </a:extLst>
          </p:cNvPr>
          <p:cNvSpPr>
            <a:spLocks noGrp="1"/>
          </p:cNvSpPr>
          <p:nvPr>
            <p:ph type="title"/>
          </p:nvPr>
        </p:nvSpPr>
        <p:spPr>
          <a:xfrm>
            <a:off x="2592925" y="624110"/>
            <a:ext cx="8911687" cy="1509490"/>
          </a:xfrm>
        </p:spPr>
        <p:txBody>
          <a:bodyPr>
            <a:normAutofit fontScale="90000"/>
          </a:bodyPr>
          <a:lstStyle/>
          <a:p>
            <a:r>
              <a:rPr lang="it-IT" dirty="0"/>
              <a:t>RAGGRUPPAMENTI DI RETI IN BASE AL TERRITORIO /ORDINE DI SCUOLA </a:t>
            </a:r>
            <a:br>
              <a:rPr lang="it-IT" dirty="0"/>
            </a:br>
            <a:r>
              <a:rPr lang="it-IT" dirty="0"/>
              <a:t>               INDICAZIONI OPERATIVE</a:t>
            </a:r>
            <a:br>
              <a:rPr lang="it-IT" dirty="0"/>
            </a:br>
            <a:endParaRPr lang="it-IT" dirty="0"/>
          </a:p>
        </p:txBody>
      </p:sp>
      <p:sp>
        <p:nvSpPr>
          <p:cNvPr id="3" name="Segnaposto contenuto 2">
            <a:extLst>
              <a:ext uri="{FF2B5EF4-FFF2-40B4-BE49-F238E27FC236}">
                <a16:creationId xmlns:a16="http://schemas.microsoft.com/office/drawing/2014/main" id="{7B693B29-AB24-400D-A37B-1CCF0A82FD53}"/>
              </a:ext>
            </a:extLst>
          </p:cNvPr>
          <p:cNvSpPr>
            <a:spLocks noGrp="1"/>
          </p:cNvSpPr>
          <p:nvPr>
            <p:ph idx="1"/>
          </p:nvPr>
        </p:nvSpPr>
        <p:spPr/>
        <p:txBody>
          <a:bodyPr>
            <a:normAutofit lnSpcReduction="10000"/>
          </a:bodyPr>
          <a:lstStyle/>
          <a:p>
            <a:r>
              <a:rPr lang="it-IT" dirty="0"/>
              <a:t>1^ FASE –STIPULA ACCORDO DI RETE CON LA SCUOLA POLO DI FORMAZIONE DELL’AMBITO  E LA SCUOLA CAPOFILA DI RETE TERRITORIALE /ORDINI DI SCUOLA, </a:t>
            </a:r>
            <a:r>
              <a:rPr lang="it-IT" b="1" dirty="0"/>
              <a:t>ENTRO IL 31 GENNAIO 2022 </a:t>
            </a:r>
            <a:r>
              <a:rPr lang="it-IT" dirty="0"/>
              <a:t>;</a:t>
            </a:r>
          </a:p>
          <a:p>
            <a:r>
              <a:rPr lang="it-IT" dirty="0"/>
              <a:t>2^ FASE – EROGAZIONE DEL 50% DEI FONDI DESTINATI A TUTTE LE SCUOLE APPARTENENTI AL RAGGRUPPAMENTO DI RETE ALLA SCUOLA CHE GESTIRA’ LA FORMAZIONE, </a:t>
            </a:r>
            <a:r>
              <a:rPr lang="it-IT" b="1" dirty="0"/>
              <a:t>ENTRO IL 15 FEBBRAIO 2022</a:t>
            </a:r>
            <a:r>
              <a:rPr lang="it-IT" dirty="0"/>
              <a:t>;</a:t>
            </a:r>
          </a:p>
          <a:p>
            <a:r>
              <a:rPr lang="it-IT" dirty="0"/>
              <a:t>3^ FASE - REALIZZAZIONE E CONCLUSIONE DEI PERCORSI FORMATIVI, </a:t>
            </a:r>
          </a:p>
          <a:p>
            <a:pPr marL="0" indent="0">
              <a:buNone/>
            </a:pPr>
            <a:r>
              <a:rPr lang="it-IT" dirty="0"/>
              <a:t>      </a:t>
            </a:r>
            <a:r>
              <a:rPr lang="it-IT" b="1" dirty="0"/>
              <a:t>ENTRO LUGLIO 2022 </a:t>
            </a:r>
          </a:p>
          <a:p>
            <a:r>
              <a:rPr lang="it-IT" dirty="0"/>
              <a:t>4^ FASE – REPORT E RENDICONTAZIONE DELLE ATTIVITA’REALIZZATE DALLA SCUOLA CAPOFILA  DI RETE DA SOTTOPORRE AL VISTO DI REGOLARITA’ DA PARTE DEL PROPRIO  REVISORE DEI CONTI E TRASMETTERLA ALLA SCUOLA POLO D’AMBITO, </a:t>
            </a:r>
            <a:r>
              <a:rPr lang="it-IT" b="1" dirty="0"/>
              <a:t>ENTRO IL 31 AGOSTO 2022 </a:t>
            </a:r>
            <a:endParaRPr lang="it-IT" dirty="0"/>
          </a:p>
        </p:txBody>
      </p:sp>
    </p:spTree>
    <p:extLst>
      <p:ext uri="{BB962C8B-B14F-4D97-AF65-F5344CB8AC3E}">
        <p14:creationId xmlns:p14="http://schemas.microsoft.com/office/powerpoint/2010/main" val="4761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F9AEC8-D1E2-4AA3-833C-8EBF335DEA17}"/>
              </a:ext>
            </a:extLst>
          </p:cNvPr>
          <p:cNvSpPr/>
          <p:nvPr/>
        </p:nvSpPr>
        <p:spPr>
          <a:xfrm>
            <a:off x="1190446" y="138023"/>
            <a:ext cx="11001554" cy="609200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3">
              <a:alphaModFix/>
            </a:blip>
            <a:stretch>
              <a:fillRect/>
            </a:stretch>
          </a:blipFill>
          <a:ln cap="flat">
            <a:noFill/>
            <a:prstDash val="solid"/>
          </a:ln>
        </p:spPr>
        <p:txBody>
          <a:bodyPr vert="horz" wrap="square" lIns="0" tIns="0" rIns="0" bIns="0" anchor="t" anchorCtr="0" compatLnSpc="0">
            <a:noAutofit/>
          </a:bodyPr>
          <a:lstStyle/>
          <a:p>
            <a:pPr lvl="0"/>
            <a:endParaRPr lang="it-IT" dirty="0"/>
          </a:p>
          <a:p>
            <a:pPr lvl="0"/>
            <a:endParaRPr lang="it-IT" dirty="0"/>
          </a:p>
          <a:p>
            <a:pPr lvl="0"/>
            <a:endParaRPr lang="it-IT" dirty="0"/>
          </a:p>
          <a:p>
            <a:pPr lvl="0"/>
            <a:endParaRPr lang="it-IT" dirty="0"/>
          </a:p>
          <a:p>
            <a:pPr lvl="0"/>
            <a:endParaRPr lang="it-IT" dirty="0"/>
          </a:p>
          <a:p>
            <a:pPr lvl="0"/>
            <a:endParaRPr lang="it-IT" dirty="0"/>
          </a:p>
          <a:p>
            <a:pPr marL="1144588" lvl="0" indent="-342900" defTabSz="427038">
              <a:buFont typeface="+mj-lt"/>
              <a:buAutoNum type="arabicPeriod"/>
              <a:tabLst>
                <a:tab pos="10136188" algn="l"/>
              </a:tabLst>
            </a:pPr>
            <a:r>
              <a:rPr lang="it-IT" dirty="0"/>
              <a:t>PIANO NAZIONALE PER LA FORMAZIONE DEI DOCENTI.  ATTIVITÀ FORMATIVE </a:t>
            </a:r>
            <a:br>
              <a:rPr lang="it-IT" dirty="0"/>
            </a:br>
            <a:r>
              <a:rPr lang="it-IT" dirty="0"/>
              <a:t> A.S. 2021/2022 –  NOTE MINISTERIALI</a:t>
            </a:r>
          </a:p>
          <a:p>
            <a:pPr marL="1144588" lvl="0" indent="-342900" defTabSz="427038">
              <a:buFont typeface="+mj-lt"/>
              <a:buAutoNum type="arabicPeriod"/>
              <a:tabLst>
                <a:tab pos="10136188" algn="l"/>
              </a:tabLst>
            </a:pPr>
            <a:r>
              <a:rPr lang="it-IT" dirty="0"/>
              <a:t>RIPARTO FONDI FORMAZIONE DOCENTI AMBITO SA 23  A.S. 2021/2022</a:t>
            </a:r>
          </a:p>
          <a:p>
            <a:pPr marL="1144588" lvl="0" indent="-342900" defTabSz="427038">
              <a:buFont typeface="+mj-lt"/>
              <a:buAutoNum type="arabicPeriod"/>
              <a:tabLst>
                <a:tab pos="10136188" algn="l"/>
              </a:tabLst>
            </a:pPr>
            <a:r>
              <a:rPr lang="it-IT" dirty="0"/>
              <a:t>INIZIATIVE FORMATIVE DI CARATTERE NAZIONALE</a:t>
            </a:r>
          </a:p>
          <a:p>
            <a:pPr marL="1144588" lvl="0" indent="-342900" defTabSz="427038">
              <a:buFont typeface="+mj-lt"/>
              <a:buAutoNum type="arabicPeriod"/>
              <a:tabLst>
                <a:tab pos="10136188" algn="l"/>
              </a:tabLst>
            </a:pPr>
            <a:r>
              <a:rPr lang="it-IT" dirty="0"/>
              <a:t>INIZIATIVE FORMATIVE IN CAPO ALLE SINGOLE ISTITUZIONI SCOLASTICHE</a:t>
            </a:r>
          </a:p>
          <a:p>
            <a:pPr marL="1144588" lvl="0" indent="-342900" defTabSz="427038">
              <a:buFont typeface="+mj-lt"/>
              <a:buAutoNum type="arabicPeriod"/>
              <a:tabLst>
                <a:tab pos="10136188" algn="l"/>
              </a:tabLst>
            </a:pPr>
            <a:r>
              <a:rPr lang="it-IT" dirty="0"/>
              <a:t>EROGAZIONE FONDI ALLE SINGOLE ISTITUZIONI SCOLASTICHE E INDICAZIONI OPERATIVE</a:t>
            </a:r>
          </a:p>
          <a:p>
            <a:pPr marL="1144588" lvl="0" indent="-342900" defTabSz="427038">
              <a:buFont typeface="+mj-lt"/>
              <a:buAutoNum type="arabicPeriod"/>
              <a:tabLst>
                <a:tab pos="10136188" algn="l"/>
              </a:tabLst>
            </a:pPr>
            <a:r>
              <a:rPr lang="it-IT" dirty="0"/>
              <a:t>OTTIMIZZAZIONE DELLE RISORSE FINANZIARIE PER REALIZZARE AZIONI FORMATIVE DI SISTEMA</a:t>
            </a:r>
          </a:p>
          <a:p>
            <a:pPr marL="1144588" lvl="0" indent="-342900" defTabSz="427038">
              <a:buFont typeface="+mj-lt"/>
              <a:buAutoNum type="arabicPeriod"/>
              <a:tabLst>
                <a:tab pos="10136188" algn="l"/>
              </a:tabLst>
            </a:pPr>
            <a:r>
              <a:rPr lang="it-IT" dirty="0"/>
              <a:t>PROPOSTA DI RAGGRUPPAMENTI DI RETI IN BASE AL TERRITORIO /ORDINE DI SCUOLA - INDICAZIONI OPERATIVE.</a:t>
            </a:r>
          </a:p>
        </p:txBody>
      </p:sp>
      <p:sp>
        <p:nvSpPr>
          <p:cNvPr id="3" name="object 3">
            <a:extLst>
              <a:ext uri="{FF2B5EF4-FFF2-40B4-BE49-F238E27FC236}">
                <a16:creationId xmlns:a16="http://schemas.microsoft.com/office/drawing/2014/main" id="{75EC49CA-32D6-41DA-AB45-8FB4716335B2}"/>
              </a:ext>
            </a:extLst>
          </p:cNvPr>
          <p:cNvSpPr txBox="1">
            <a:spLocks noGrp="1"/>
          </p:cNvSpPr>
          <p:nvPr>
            <p:ph type="title" idx="4294967295"/>
          </p:nvPr>
        </p:nvSpPr>
        <p:spPr>
          <a:xfrm>
            <a:off x="3065589" y="479481"/>
            <a:ext cx="5445508" cy="488754"/>
          </a:xfrm>
        </p:spPr>
        <p:txBody>
          <a:bodyPr vert="horz" lIns="91440" tIns="8539" rIns="91440" bIns="45720" rtlCol="0" anchor="t" anchorCtr="1">
            <a:spAutoFit/>
          </a:bodyPr>
          <a:lstStyle/>
          <a:p>
            <a:pPr marL="8075" algn="ctr">
              <a:spcBef>
                <a:spcPts val="67"/>
              </a:spcBef>
            </a:pPr>
            <a:r>
              <a:rPr lang="it-IT" sz="2820">
                <a:solidFill>
                  <a:srgbClr val="252525"/>
                </a:solidFill>
                <a:latin typeface="Calibri" pitchFamily="18"/>
              </a:rPr>
              <a:t>Ordine del giorno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6FD4BD-C49B-4DB5-9A2F-A9AB73AE8564}"/>
              </a:ext>
            </a:extLst>
          </p:cNvPr>
          <p:cNvSpPr>
            <a:spLocks noGrp="1"/>
          </p:cNvSpPr>
          <p:nvPr>
            <p:ph type="title"/>
          </p:nvPr>
        </p:nvSpPr>
        <p:spPr>
          <a:xfrm>
            <a:off x="2592925" y="624110"/>
            <a:ext cx="8911687" cy="1590584"/>
          </a:xfrm>
        </p:spPr>
        <p:txBody>
          <a:bodyPr>
            <a:normAutofit fontScale="90000"/>
          </a:bodyPr>
          <a:lstStyle/>
          <a:p>
            <a:pPr algn="ctr"/>
            <a:br>
              <a:rPr lang="it-IT" sz="2700" dirty="0"/>
            </a:br>
            <a:r>
              <a:rPr lang="it-IT" sz="2700" dirty="0"/>
              <a:t>PIANIFICAZIONE- ORGANIZZAZIONE - REALIZZAZIONE-RENDICONTAZIONE DEI PERCORSI FORMATIVI A CURA DELLE SCUOLE CAPOFILA DI RETE</a:t>
            </a:r>
            <a:br>
              <a:rPr lang="it-IT" dirty="0"/>
            </a:br>
            <a:endParaRPr lang="it-IT" dirty="0"/>
          </a:p>
        </p:txBody>
      </p:sp>
      <p:sp>
        <p:nvSpPr>
          <p:cNvPr id="3" name="Segnaposto contenuto 2">
            <a:extLst>
              <a:ext uri="{FF2B5EF4-FFF2-40B4-BE49-F238E27FC236}">
                <a16:creationId xmlns:a16="http://schemas.microsoft.com/office/drawing/2014/main" id="{6385E217-D46D-49DA-9923-F8959937EEE6}"/>
              </a:ext>
            </a:extLst>
          </p:cNvPr>
          <p:cNvSpPr>
            <a:spLocks noGrp="1"/>
          </p:cNvSpPr>
          <p:nvPr>
            <p:ph idx="1"/>
          </p:nvPr>
        </p:nvSpPr>
        <p:spPr>
          <a:xfrm>
            <a:off x="2589212" y="2214694"/>
            <a:ext cx="8915400" cy="4152550"/>
          </a:xfrm>
        </p:spPr>
        <p:txBody>
          <a:bodyPr>
            <a:normAutofit fontScale="92500" lnSpcReduction="10000"/>
          </a:bodyPr>
          <a:lstStyle/>
          <a:p>
            <a:r>
              <a:rPr lang="it-IT" b="1" u="sng" dirty="0"/>
              <a:t>PIANIFICAZIONE</a:t>
            </a:r>
            <a:r>
              <a:rPr lang="it-IT" b="1" dirty="0"/>
              <a:t>:</a:t>
            </a:r>
            <a:r>
              <a:rPr lang="it-IT" dirty="0"/>
              <a:t>  RILEVAZIONE FABBISOGNI FORMATIVI DELLE SCUOLE APPARTENENTI ALLA RETE TERRITORIALE E/O DI ORDINE DI SCUOLA.</a:t>
            </a:r>
          </a:p>
          <a:p>
            <a:pPr marL="0" indent="0">
              <a:buNone/>
            </a:pPr>
            <a:endParaRPr lang="it-IT" dirty="0"/>
          </a:p>
          <a:p>
            <a:r>
              <a:rPr lang="it-IT" b="1" u="sng" dirty="0">
                <a:effectLst>
                  <a:outerShdw blurRad="38100" dist="38100" dir="2700000" algn="tl">
                    <a:srgbClr val="000000">
                      <a:alpha val="43137"/>
                    </a:srgbClr>
                  </a:outerShdw>
                </a:effectLst>
              </a:rPr>
              <a:t>ORGANIZZAZIONE:</a:t>
            </a:r>
            <a:r>
              <a:rPr lang="it-IT" b="1" dirty="0"/>
              <a:t> </a:t>
            </a:r>
            <a:r>
              <a:rPr lang="it-IT" dirty="0"/>
              <a:t>INDIVIDUAZIONE ESPERTI/ ENTI DI FORMAZIONE CON AVVISI, BANDI, AFFIDI DIRETTI E CALENDARIZZAZIONE CORSI.</a:t>
            </a:r>
          </a:p>
          <a:p>
            <a:pPr marL="0" indent="0">
              <a:buNone/>
            </a:pPr>
            <a:endParaRPr lang="it-IT" dirty="0"/>
          </a:p>
          <a:p>
            <a:r>
              <a:rPr lang="it-IT" b="1" u="sng" dirty="0"/>
              <a:t>REALIZZAZIONE:   </a:t>
            </a:r>
            <a:r>
              <a:rPr lang="it-IT" dirty="0"/>
              <a:t>I CORSI DEVONO  ESSERE INSERITI SULLA PIATTAFORMA SOFIA E CONCLUSI ENTRO LUGLIO 2022.  </a:t>
            </a:r>
          </a:p>
          <a:p>
            <a:pPr marL="0" indent="0">
              <a:buNone/>
            </a:pPr>
            <a:endParaRPr lang="it-IT" dirty="0"/>
          </a:p>
          <a:p>
            <a:r>
              <a:rPr lang="it-IT" b="1" u="sng" dirty="0"/>
              <a:t>RENDICONTAZIONE</a:t>
            </a:r>
            <a:r>
              <a:rPr lang="it-IT" u="sng" dirty="0"/>
              <a:t>:  </a:t>
            </a:r>
            <a:r>
              <a:rPr lang="it-IT" dirty="0"/>
              <a:t>LA SCUOLA POLO DI RETE DEVE INOLTRARE LA RENDICONTAZIONE ALLA SCUOLA POLO CAPOFILA DI FORMAZIONE, AMBITO SA 23, ENTRO E NON OLTRE, IL 30 AGOSTO 2022. </a:t>
            </a:r>
          </a:p>
          <a:p>
            <a:pPr marL="0" indent="0">
              <a:buNone/>
            </a:pPr>
            <a:r>
              <a:rPr lang="it-IT" dirty="0"/>
              <a:t> </a:t>
            </a:r>
          </a:p>
        </p:txBody>
      </p:sp>
    </p:spTree>
    <p:extLst>
      <p:ext uri="{BB962C8B-B14F-4D97-AF65-F5344CB8AC3E}">
        <p14:creationId xmlns:p14="http://schemas.microsoft.com/office/powerpoint/2010/main" val="265519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79AA5A-E56E-4460-A93C-96E21848AD43}"/>
              </a:ext>
            </a:extLst>
          </p:cNvPr>
          <p:cNvSpPr>
            <a:spLocks noGrp="1"/>
          </p:cNvSpPr>
          <p:nvPr>
            <p:ph type="ctrTitle"/>
          </p:nvPr>
        </p:nvSpPr>
        <p:spPr>
          <a:xfrm>
            <a:off x="1417739" y="75502"/>
            <a:ext cx="10086874" cy="2004968"/>
          </a:xfrm>
        </p:spPr>
        <p:txBody>
          <a:bodyPr>
            <a:normAutofit fontScale="90000"/>
          </a:bodyPr>
          <a:lstStyle/>
          <a:p>
            <a:pPr algn="ctr"/>
            <a:br>
              <a:rPr lang="it-IT" sz="2400" dirty="0"/>
            </a:br>
            <a:br>
              <a:rPr lang="it-IT" sz="2400" dirty="0"/>
            </a:br>
            <a:br>
              <a:rPr lang="it-IT" sz="2400" dirty="0"/>
            </a:br>
            <a:br>
              <a:rPr lang="it-IT" sz="2400" dirty="0"/>
            </a:br>
            <a:br>
              <a:rPr lang="it-IT" sz="2400" dirty="0"/>
            </a:br>
            <a:br>
              <a:rPr lang="it-IT" sz="2400" dirty="0"/>
            </a:br>
            <a:br>
              <a:rPr lang="it-IT" sz="2400" dirty="0"/>
            </a:br>
            <a:r>
              <a:rPr lang="it-IT" sz="3100" dirty="0"/>
              <a:t>PIANO NAZIONALE PER LA FORMAZIONE DEI DOCENTI. </a:t>
            </a:r>
            <a:br>
              <a:rPr lang="it-IT" sz="3100" dirty="0"/>
            </a:br>
            <a:r>
              <a:rPr lang="it-IT" sz="3100" dirty="0"/>
              <a:t>ATTIVITÀ FORMATIVE </a:t>
            </a:r>
            <a:br>
              <a:rPr lang="it-IT" sz="3100" dirty="0"/>
            </a:br>
            <a:r>
              <a:rPr lang="it-IT" sz="3100" dirty="0"/>
              <a:t>A.S. 2021/2022</a:t>
            </a:r>
            <a:br>
              <a:rPr lang="it-IT" sz="2400" dirty="0"/>
            </a:br>
            <a:endParaRPr lang="it-IT" sz="2400" dirty="0"/>
          </a:p>
        </p:txBody>
      </p:sp>
      <p:sp>
        <p:nvSpPr>
          <p:cNvPr id="3" name="Sottotitolo 2">
            <a:extLst>
              <a:ext uri="{FF2B5EF4-FFF2-40B4-BE49-F238E27FC236}">
                <a16:creationId xmlns:a16="http://schemas.microsoft.com/office/drawing/2014/main" id="{14EDA8AC-6FB1-4B99-84D6-9AB395609031}"/>
              </a:ext>
            </a:extLst>
          </p:cNvPr>
          <p:cNvSpPr>
            <a:spLocks noGrp="1"/>
          </p:cNvSpPr>
          <p:nvPr>
            <p:ph type="subTitle" idx="1"/>
          </p:nvPr>
        </p:nvSpPr>
        <p:spPr>
          <a:xfrm>
            <a:off x="2030137" y="1870745"/>
            <a:ext cx="9474476" cy="4032918"/>
          </a:xfrm>
        </p:spPr>
        <p:txBody>
          <a:bodyPr>
            <a:normAutofit lnSpcReduction="10000"/>
          </a:bodyPr>
          <a:lstStyle/>
          <a:p>
            <a:r>
              <a:rPr lang="it-IT" sz="2000" b="1" dirty="0"/>
              <a:t>FONTI NORMATIVE</a:t>
            </a:r>
          </a:p>
          <a:p>
            <a:r>
              <a:rPr lang="it-IT" sz="2000" b="1" dirty="0"/>
              <a:t>NOTA M.I. AOODGPER/37638 DEL 30 NOVEMBRE  2021</a:t>
            </a:r>
          </a:p>
          <a:p>
            <a:r>
              <a:rPr lang="it-IT" sz="2000" dirty="0"/>
              <a:t>Oggetto: Formazione docenti in servizio </a:t>
            </a:r>
            <a:r>
              <a:rPr lang="it-IT" sz="2000" dirty="0" err="1"/>
              <a:t>a.s.</a:t>
            </a:r>
            <a:r>
              <a:rPr lang="it-IT" sz="2000" dirty="0"/>
              <a:t> 2021-2022. Assegnazione delle risorse finanziarie e progettazione delle iniziative formative. </a:t>
            </a:r>
          </a:p>
          <a:p>
            <a:r>
              <a:rPr lang="it-IT" sz="2000" b="1" dirty="0"/>
              <a:t>NOTA M.I. AOODGPER/39403 DEL 21 DICEMBRE 2021</a:t>
            </a:r>
          </a:p>
          <a:p>
            <a:r>
              <a:rPr lang="it-IT" sz="2000" dirty="0"/>
              <a:t>OGGETTO: Piano nazionale per la formazione dei docenti. Attività formative per </a:t>
            </a:r>
            <a:r>
              <a:rPr lang="it-IT" sz="2000" dirty="0" err="1"/>
              <a:t>l’a.s.</a:t>
            </a:r>
            <a:r>
              <a:rPr lang="it-IT" sz="2000" dirty="0"/>
              <a:t> 2021/2022. Assegnazione delle risorse finanziarie, progettazione delle iniziative formative e rendicontazione delle attività. </a:t>
            </a:r>
          </a:p>
          <a:p>
            <a:r>
              <a:rPr lang="it-IT" sz="2000" b="1" dirty="0"/>
              <a:t>NOTA M.I. AOODRCA/965 DEL 12 GENNAIO 2022</a:t>
            </a:r>
          </a:p>
          <a:p>
            <a:r>
              <a:rPr lang="it-IT" sz="2000" dirty="0"/>
              <a:t>Oggetto: PIANO NAZIONALE FORMAZIONE DOCENTI A.S. 2021/2022 Assegnazione risorse finanziarie e indicazioni per la rendicontazione</a:t>
            </a:r>
            <a:endParaRPr lang="it-IT" sz="2000" b="1" dirty="0"/>
          </a:p>
        </p:txBody>
      </p:sp>
    </p:spTree>
    <p:extLst>
      <p:ext uri="{BB962C8B-B14F-4D97-AF65-F5344CB8AC3E}">
        <p14:creationId xmlns:p14="http://schemas.microsoft.com/office/powerpoint/2010/main" val="373671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662B96D-A375-4225-A46F-B32414EB4CEC}"/>
              </a:ext>
            </a:extLst>
          </p:cNvPr>
          <p:cNvSpPr/>
          <p:nvPr/>
        </p:nvSpPr>
        <p:spPr>
          <a:xfrm>
            <a:off x="2188772" y="0"/>
            <a:ext cx="10003228" cy="646077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3">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dirty="0">
              <a:solidFill>
                <a:srgbClr val="000000"/>
              </a:solidFill>
              <a:latin typeface="Arial" pitchFamily="18"/>
              <a:ea typeface="Microsoft YaHei" pitchFamily="2"/>
              <a:cs typeface="Mangal" pitchFamily="2"/>
            </a:endParaRPr>
          </a:p>
        </p:txBody>
      </p:sp>
      <p:sp>
        <p:nvSpPr>
          <p:cNvPr id="3" name="object 3">
            <a:extLst>
              <a:ext uri="{FF2B5EF4-FFF2-40B4-BE49-F238E27FC236}">
                <a16:creationId xmlns:a16="http://schemas.microsoft.com/office/drawing/2014/main" id="{068D3E72-44CB-4AF5-A24C-CD522711D682}"/>
              </a:ext>
            </a:extLst>
          </p:cNvPr>
          <p:cNvSpPr/>
          <p:nvPr/>
        </p:nvSpPr>
        <p:spPr>
          <a:xfrm>
            <a:off x="3116467" y="760075"/>
            <a:ext cx="8192763" cy="39962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8539" rIns="0" bIns="0" anchor="t" anchorCtr="0" compatLnSpc="0">
            <a:spAutoFit/>
          </a:bodyPr>
          <a:lstStyle/>
          <a:p>
            <a:pPr defTabSz="586039">
              <a:spcBef>
                <a:spcPts val="67"/>
              </a:spcBef>
              <a:buClr>
                <a:srgbClr val="5B9BD4"/>
              </a:buClr>
              <a:buSzPct val="115000"/>
              <a:buFont typeface="Arial" pitchFamily="32"/>
              <a:buChar char="•"/>
              <a:tabLst>
                <a:tab pos="191734" algn="l"/>
                <a:tab pos="192191" algn="l"/>
              </a:tabLst>
              <a:defRPr sz="1800" b="0" i="0" u="none" strike="noStrike" kern="0" cap="none" spc="0" baseline="0">
                <a:solidFill>
                  <a:srgbClr val="000000"/>
                </a:solidFill>
                <a:uFillTx/>
              </a:defRPr>
            </a:pPr>
            <a:r>
              <a:rPr lang="it-IT" sz="1282" dirty="0">
                <a:solidFill>
                  <a:srgbClr val="000000"/>
                </a:solidFill>
                <a:latin typeface="Times New Roman" pitchFamily="18"/>
                <a:ea typeface="Microsoft YaHei" pitchFamily="2"/>
                <a:cs typeface="Times New Roman" pitchFamily="2"/>
              </a:rPr>
              <a:t>Con nota della DGPER prot. n. 37638 del 30/11/2021 sono state ripartite le risorse per il PNFD. </a:t>
            </a:r>
          </a:p>
          <a:p>
            <a:pPr defTabSz="586039">
              <a:spcBef>
                <a:spcPts val="67"/>
              </a:spcBef>
              <a:buClr>
                <a:srgbClr val="5B9BD4"/>
              </a:buClr>
              <a:buSzPct val="115000"/>
              <a:buFont typeface="Arial" pitchFamily="32"/>
              <a:buChar char="•"/>
              <a:tabLst>
                <a:tab pos="191734" algn="l"/>
                <a:tab pos="192191" algn="l"/>
              </a:tabLst>
              <a:defRPr sz="1800" b="0" i="0" u="none" strike="noStrike" kern="0" cap="none" spc="0" baseline="0">
                <a:solidFill>
                  <a:srgbClr val="000000"/>
                </a:solidFill>
                <a:uFillTx/>
              </a:defRPr>
            </a:pPr>
            <a:r>
              <a:rPr lang="it-IT" sz="1282" dirty="0">
                <a:solidFill>
                  <a:srgbClr val="000000"/>
                </a:solidFill>
                <a:latin typeface="Times New Roman" pitchFamily="18"/>
                <a:ea typeface="Microsoft YaHei" pitchFamily="2"/>
                <a:cs typeface="Times New Roman" pitchFamily="2"/>
              </a:rPr>
              <a:t>Di seguito la sintesi dei finanziamenti relativi all’Ambito SA 23:</a:t>
            </a:r>
          </a:p>
        </p:txBody>
      </p:sp>
      <p:sp>
        <p:nvSpPr>
          <p:cNvPr id="4" name="object 4">
            <a:extLst>
              <a:ext uri="{FF2B5EF4-FFF2-40B4-BE49-F238E27FC236}">
                <a16:creationId xmlns:a16="http://schemas.microsoft.com/office/drawing/2014/main" id="{F307719F-AE8B-4055-943D-30FA55B6FA1A}"/>
              </a:ext>
            </a:extLst>
          </p:cNvPr>
          <p:cNvSpPr/>
          <p:nvPr/>
        </p:nvSpPr>
        <p:spPr>
          <a:xfrm>
            <a:off x="2982523" y="2587925"/>
            <a:ext cx="8637258" cy="206457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47531" rIns="0" bIns="0" anchor="t" anchorCtr="0" compatLnSpc="0">
            <a:spAutoFit/>
          </a:bodyPr>
          <a:lstStyle/>
          <a:p>
            <a:pPr marR="3229" algn="just" defTabSz="586039">
              <a:lnSpc>
                <a:spcPct val="80000"/>
              </a:lnSpc>
              <a:spcBef>
                <a:spcPts val="375"/>
              </a:spcBef>
              <a:buClr>
                <a:srgbClr val="5B9BD4"/>
              </a:buClr>
              <a:buSzPct val="115000"/>
              <a:buFont typeface="Arial" pitchFamily="32"/>
              <a:buChar char="•"/>
              <a:tabLst>
                <a:tab pos="192191" algn="l"/>
              </a:tabLst>
              <a:defRPr sz="1800" b="0" i="0" u="none" strike="noStrike" kern="0" cap="none" spc="0" baseline="0">
                <a:solidFill>
                  <a:srgbClr val="000000"/>
                </a:solidFill>
                <a:uFillTx/>
              </a:defRPr>
            </a:pPr>
            <a:r>
              <a:rPr lang="it-IT" sz="1795" dirty="0">
                <a:solidFill>
                  <a:srgbClr val="000000"/>
                </a:solidFill>
                <a:latin typeface="Times New Roman" pitchFamily="18"/>
                <a:ea typeface="Microsoft YaHei" pitchFamily="2"/>
                <a:cs typeface="Times New Roman" pitchFamily="2"/>
              </a:rPr>
              <a:t>La quota pari al 25% delle risorse impegnate sarà utilizzata per la gestione coordinata sul  territorio delle iniziative di formazione previste dall'Amministrazione scolastica.</a:t>
            </a:r>
          </a:p>
          <a:p>
            <a:pPr marR="3229" algn="just" defTabSz="586039">
              <a:lnSpc>
                <a:spcPct val="80000"/>
              </a:lnSpc>
              <a:spcBef>
                <a:spcPts val="692"/>
              </a:spcBef>
              <a:buClr>
                <a:srgbClr val="5B9BD4"/>
              </a:buClr>
              <a:buSzPct val="115000"/>
              <a:buFont typeface="Arial" pitchFamily="32"/>
              <a:buChar char="•"/>
              <a:tabLst>
                <a:tab pos="192191" algn="l"/>
              </a:tabLst>
              <a:defRPr sz="1800" b="0" i="0" u="none" strike="noStrike" kern="0" cap="none" spc="0" baseline="0">
                <a:solidFill>
                  <a:srgbClr val="000000"/>
                </a:solidFill>
                <a:uFillTx/>
              </a:defRPr>
            </a:pPr>
            <a:r>
              <a:rPr lang="it-IT" sz="1795" dirty="0">
                <a:solidFill>
                  <a:srgbClr val="000000"/>
                </a:solidFill>
                <a:latin typeface="Times New Roman" pitchFamily="18"/>
                <a:ea typeface="Microsoft YaHei" pitchFamily="2"/>
                <a:cs typeface="Times New Roman" pitchFamily="2"/>
              </a:rPr>
              <a:t>La quota restante, pari al 75% delle risorse finanziarie disponibili, sarà attribuita </a:t>
            </a:r>
            <a:r>
              <a:rPr lang="it-IT" sz="1795" b="1" dirty="0">
                <a:solidFill>
                  <a:srgbClr val="000000"/>
                </a:solidFill>
                <a:latin typeface="Times New Roman" pitchFamily="18"/>
                <a:ea typeface="Microsoft YaHei" pitchFamily="2"/>
                <a:cs typeface="Times New Roman" pitchFamily="2"/>
              </a:rPr>
              <a:t>tramite  mandati dalla scuola polo per la formazione direttamente ad ogni istituto scolastico  dell’ambito</a:t>
            </a:r>
            <a:r>
              <a:rPr lang="it-IT" sz="1795" dirty="0">
                <a:solidFill>
                  <a:srgbClr val="000000"/>
                </a:solidFill>
                <a:latin typeface="Times New Roman" pitchFamily="18"/>
                <a:ea typeface="Microsoft YaHei" pitchFamily="2"/>
                <a:cs typeface="Times New Roman" pitchFamily="2"/>
              </a:rPr>
              <a:t>, per far fronte alle esigenze di formazione deliberate dalle singole scuole. </a:t>
            </a:r>
          </a:p>
          <a:p>
            <a:pPr marR="3229" algn="just" defTabSz="586039">
              <a:lnSpc>
                <a:spcPct val="80000"/>
              </a:lnSpc>
              <a:spcBef>
                <a:spcPts val="692"/>
              </a:spcBef>
              <a:buClr>
                <a:srgbClr val="5B9BD4"/>
              </a:buClr>
              <a:buSzPct val="115000"/>
              <a:buFont typeface="Arial" pitchFamily="32"/>
              <a:buChar char="•"/>
              <a:tabLst>
                <a:tab pos="192191" algn="l"/>
              </a:tabLst>
              <a:defRPr sz="1800" b="0" i="0" u="none" strike="noStrike" kern="0" cap="none" spc="0" baseline="0">
                <a:solidFill>
                  <a:srgbClr val="000000"/>
                </a:solidFill>
                <a:uFillTx/>
              </a:defRPr>
            </a:pPr>
            <a:r>
              <a:rPr lang="it-IT" sz="1795" dirty="0">
                <a:solidFill>
                  <a:srgbClr val="000000"/>
                </a:solidFill>
                <a:latin typeface="Times New Roman" pitchFamily="18"/>
                <a:ea typeface="Microsoft YaHei" pitchFamily="2"/>
                <a:cs typeface="Times New Roman" pitchFamily="2"/>
              </a:rPr>
              <a:t>La  ripartizione di tali fondi è stata disposta, come sopra citato, sulla base del numero dei docenti  dell’organico dell’autonomia di ciascuna scuola.</a:t>
            </a:r>
          </a:p>
          <a:p>
            <a:pPr marR="107057" defTabSz="586039">
              <a:spcBef>
                <a:spcPts val="683"/>
              </a:spcBef>
              <a:buClr>
                <a:srgbClr val="5B9BD4"/>
              </a:buClr>
              <a:buSzPct val="115000"/>
              <a:buFont typeface="Arial" pitchFamily="32"/>
              <a:buChar char="•"/>
              <a:tabLst>
                <a:tab pos="191734" algn="l"/>
                <a:tab pos="192191" algn="l"/>
              </a:tabLst>
              <a:defRPr sz="1800" b="0" i="0" u="none" strike="noStrike" kern="0" cap="none" spc="0" baseline="0">
                <a:solidFill>
                  <a:srgbClr val="000000"/>
                </a:solidFill>
                <a:uFillTx/>
              </a:defRPr>
            </a:pPr>
            <a:r>
              <a:rPr lang="it-IT" sz="1795" dirty="0">
                <a:solidFill>
                  <a:srgbClr val="000000"/>
                </a:solidFill>
                <a:latin typeface="Times New Roman" pitchFamily="18"/>
                <a:ea typeface="Microsoft YaHei" pitchFamily="2"/>
                <a:cs typeface="Times New Roman" pitchFamily="2"/>
              </a:rPr>
              <a:t>.</a:t>
            </a:r>
          </a:p>
        </p:txBody>
      </p:sp>
      <p:graphicFrame>
        <p:nvGraphicFramePr>
          <p:cNvPr id="9" name="Tabella 8">
            <a:extLst>
              <a:ext uri="{FF2B5EF4-FFF2-40B4-BE49-F238E27FC236}">
                <a16:creationId xmlns:a16="http://schemas.microsoft.com/office/drawing/2014/main" id="{48FC33BF-296C-4426-B6AF-52ECB08CA911}"/>
              </a:ext>
            </a:extLst>
          </p:cNvPr>
          <p:cNvGraphicFramePr>
            <a:graphicFrameLocks noGrp="1"/>
          </p:cNvGraphicFramePr>
          <p:nvPr>
            <p:extLst>
              <p:ext uri="{D42A27DB-BD31-4B8C-83A1-F6EECF244321}">
                <p14:modId xmlns:p14="http://schemas.microsoft.com/office/powerpoint/2010/main" val="984807584"/>
              </p:ext>
            </p:extLst>
          </p:nvPr>
        </p:nvGraphicFramePr>
        <p:xfrm>
          <a:off x="2777705" y="1159703"/>
          <a:ext cx="9005977" cy="1371600"/>
        </p:xfrm>
        <a:graphic>
          <a:graphicData uri="http://schemas.openxmlformats.org/drawingml/2006/table">
            <a:tbl>
              <a:tblPr firstRow="1" bandRow="1">
                <a:tableStyleId>{7DF18680-E054-41AD-8BC1-D1AEF772440D}</a:tableStyleId>
              </a:tblPr>
              <a:tblGrid>
                <a:gridCol w="4196322">
                  <a:extLst>
                    <a:ext uri="{9D8B030D-6E8A-4147-A177-3AD203B41FA5}">
                      <a16:colId xmlns:a16="http://schemas.microsoft.com/office/drawing/2014/main" val="4288241597"/>
                    </a:ext>
                  </a:extLst>
                </a:gridCol>
                <a:gridCol w="2592667">
                  <a:extLst>
                    <a:ext uri="{9D8B030D-6E8A-4147-A177-3AD203B41FA5}">
                      <a16:colId xmlns:a16="http://schemas.microsoft.com/office/drawing/2014/main" val="1131860083"/>
                    </a:ext>
                  </a:extLst>
                </a:gridCol>
                <a:gridCol w="2216988">
                  <a:extLst>
                    <a:ext uri="{9D8B030D-6E8A-4147-A177-3AD203B41FA5}">
                      <a16:colId xmlns:a16="http://schemas.microsoft.com/office/drawing/2014/main" val="3223836617"/>
                    </a:ext>
                  </a:extLst>
                </a:gridCol>
              </a:tblGrid>
              <a:tr h="315256">
                <a:tc>
                  <a:txBody>
                    <a:bodyPr/>
                    <a:lstStyle/>
                    <a:p>
                      <a:r>
                        <a:rPr lang="it-IT" sz="1200" dirty="0"/>
                        <a:t>FONDI ASSEGNATI PRIORITA’ NAZIONALI</a:t>
                      </a:r>
                    </a:p>
                    <a:p>
                      <a:r>
                        <a:rPr lang="it-IT" sz="1200" dirty="0"/>
                        <a:t>SCUOLA POLO</a:t>
                      </a:r>
                    </a:p>
                  </a:txBody>
                  <a:tcPr/>
                </a:tc>
                <a:tc>
                  <a:txBody>
                    <a:bodyPr/>
                    <a:lstStyle/>
                    <a:p>
                      <a:pPr marL="0" algn="l" defTabSz="457200" rtl="0" eaLnBrk="1" latinLnBrk="0" hangingPunct="1"/>
                      <a:r>
                        <a:rPr lang="it-IT" sz="1200" b="1" kern="1200" dirty="0">
                          <a:solidFill>
                            <a:schemeClr val="lt1"/>
                          </a:solidFill>
                          <a:latin typeface="+mn-lt"/>
                          <a:ea typeface="+mn-ea"/>
                          <a:cs typeface="+mn-cs"/>
                        </a:rPr>
                        <a:t>FONDI ASSEGNATI PER ATTIVITA’ DI ISTITUTO</a:t>
                      </a:r>
                    </a:p>
                  </a:txBody>
                  <a:tcPr/>
                </a:tc>
                <a:tc>
                  <a:txBody>
                    <a:bodyPr/>
                    <a:lstStyle/>
                    <a:p>
                      <a:pPr marL="0" algn="l" defTabSz="457200" rtl="0" eaLnBrk="1" latinLnBrk="0" hangingPunct="1"/>
                      <a:r>
                        <a:rPr lang="it-IT" sz="1200" b="1" kern="1200" dirty="0">
                          <a:solidFill>
                            <a:schemeClr val="lt1"/>
                          </a:solidFill>
                          <a:latin typeface="+mn-lt"/>
                          <a:ea typeface="+mn-ea"/>
                          <a:cs typeface="+mn-cs"/>
                        </a:rPr>
                        <a:t>TOTALE</a:t>
                      </a:r>
                    </a:p>
                  </a:txBody>
                  <a:tcPr/>
                </a:tc>
                <a:extLst>
                  <a:ext uri="{0D108BD9-81ED-4DB2-BD59-A6C34878D82A}">
                    <a16:rowId xmlns:a16="http://schemas.microsoft.com/office/drawing/2014/main" val="2039066413"/>
                  </a:ext>
                </a:extLst>
              </a:tr>
              <a:tr h="819667">
                <a:tc>
                  <a:txBody>
                    <a:bodyPr/>
                    <a:lstStyle/>
                    <a:p>
                      <a:r>
                        <a:rPr lang="it-IT" dirty="0"/>
                        <a:t>€   16.768,00  a.s.2021/2022   25%</a:t>
                      </a:r>
                    </a:p>
                    <a:p>
                      <a:r>
                        <a:rPr lang="it-IT" dirty="0"/>
                        <a:t>€    81.021,00 a.s.2020/2021   40%</a:t>
                      </a:r>
                    </a:p>
                    <a:p>
                      <a:endParaRPr lang="it-IT" dirty="0"/>
                    </a:p>
                  </a:txBody>
                  <a:tcPr/>
                </a:tc>
                <a:tc>
                  <a:txBody>
                    <a:bodyPr/>
                    <a:lstStyle/>
                    <a:p>
                      <a:r>
                        <a:rPr lang="it-IT" dirty="0"/>
                        <a:t>€  51.908,00    75%</a:t>
                      </a:r>
                    </a:p>
                    <a:p>
                      <a:r>
                        <a:rPr lang="it-IT" dirty="0"/>
                        <a:t>€ 121.532,00   60%</a:t>
                      </a:r>
                    </a:p>
                  </a:txBody>
                  <a:tcPr/>
                </a:tc>
                <a:tc>
                  <a:txBody>
                    <a:bodyPr/>
                    <a:lstStyle/>
                    <a:p>
                      <a:r>
                        <a:rPr lang="it-IT" dirty="0"/>
                        <a:t>€ 68.676,00 100%</a:t>
                      </a:r>
                    </a:p>
                    <a:p>
                      <a:r>
                        <a:rPr lang="it-IT" dirty="0"/>
                        <a:t>€ 202.553,00 100%</a:t>
                      </a:r>
                    </a:p>
                  </a:txBody>
                  <a:tcPr/>
                </a:tc>
                <a:extLst>
                  <a:ext uri="{0D108BD9-81ED-4DB2-BD59-A6C34878D82A}">
                    <a16:rowId xmlns:a16="http://schemas.microsoft.com/office/drawing/2014/main" val="360137985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AB47FA-4566-4906-907A-250AB62736DA}"/>
              </a:ext>
            </a:extLst>
          </p:cNvPr>
          <p:cNvSpPr>
            <a:spLocks noGrp="1"/>
          </p:cNvSpPr>
          <p:nvPr>
            <p:ph type="title"/>
          </p:nvPr>
        </p:nvSpPr>
        <p:spPr>
          <a:xfrm>
            <a:off x="2592925" y="624110"/>
            <a:ext cx="8911687" cy="1509490"/>
          </a:xfrm>
        </p:spPr>
        <p:txBody>
          <a:bodyPr>
            <a:normAutofit fontScale="90000"/>
          </a:bodyPr>
          <a:lstStyle/>
          <a:p>
            <a:pPr algn="ctr"/>
            <a:r>
              <a:rPr lang="it-IT" dirty="0"/>
              <a:t>RIPARTO FONDI FORMAZIONE DOCENTI AMBITO SA 23 </a:t>
            </a:r>
            <a:br>
              <a:rPr lang="it-IT" dirty="0"/>
            </a:br>
            <a:r>
              <a:rPr lang="it-IT" dirty="0"/>
              <a:t>A.S. 2021/2022</a:t>
            </a:r>
          </a:p>
        </p:txBody>
      </p:sp>
      <p:sp>
        <p:nvSpPr>
          <p:cNvPr id="3" name="Segnaposto contenuto 2">
            <a:extLst>
              <a:ext uri="{FF2B5EF4-FFF2-40B4-BE49-F238E27FC236}">
                <a16:creationId xmlns:a16="http://schemas.microsoft.com/office/drawing/2014/main" id="{650CEB3A-D274-42A4-BBD8-1598431365C9}"/>
              </a:ext>
            </a:extLst>
          </p:cNvPr>
          <p:cNvSpPr>
            <a:spLocks noGrp="1"/>
          </p:cNvSpPr>
          <p:nvPr>
            <p:ph idx="1"/>
          </p:nvPr>
        </p:nvSpPr>
        <p:spPr/>
        <p:txBody>
          <a:bodyPr/>
          <a:lstStyle/>
          <a:p>
            <a:pPr marL="0" indent="0">
              <a:buNone/>
            </a:pPr>
            <a:endParaRPr lang="it-IT" dirty="0"/>
          </a:p>
          <a:p>
            <a:pPr marL="0" indent="0">
              <a:buNone/>
            </a:pPr>
            <a:endParaRPr lang="it-IT" dirty="0"/>
          </a:p>
          <a:p>
            <a:pPr marL="0" indent="0">
              <a:buNone/>
            </a:pPr>
            <a:r>
              <a:rPr lang="it-IT" dirty="0"/>
              <a:t>FONDI PER FORMAZIONE SU PRIORITA’ NAZIONALE – SCUOLA POLO -   </a:t>
            </a:r>
          </a:p>
          <a:p>
            <a:pPr marL="0" indent="0">
              <a:buNone/>
            </a:pPr>
            <a:r>
              <a:rPr lang="it-IT" b="1" dirty="0"/>
              <a:t>25% DEL TOTALE FONDI PARI A EURO  - 16.768,00 </a:t>
            </a:r>
          </a:p>
          <a:p>
            <a:pPr marL="0" indent="0">
              <a:buNone/>
            </a:pPr>
            <a:endParaRPr lang="it-IT" dirty="0"/>
          </a:p>
          <a:p>
            <a:pPr marL="0" indent="0">
              <a:buNone/>
            </a:pPr>
            <a:r>
              <a:rPr lang="it-IT" dirty="0"/>
              <a:t>FONDI PER FORMAZIONE SU BISOGNI SPECIFICI . SINGOLE SCUOLE DELL’AMBITO</a:t>
            </a:r>
          </a:p>
          <a:p>
            <a:pPr marL="0" indent="0">
              <a:buNone/>
            </a:pPr>
            <a:r>
              <a:rPr lang="it-IT" b="1" dirty="0"/>
              <a:t>75% DEL TOTALE FONDI PARI AD EURO - 51.908,00 </a:t>
            </a:r>
          </a:p>
        </p:txBody>
      </p:sp>
    </p:spTree>
    <p:extLst>
      <p:ext uri="{BB962C8B-B14F-4D97-AF65-F5344CB8AC3E}">
        <p14:creationId xmlns:p14="http://schemas.microsoft.com/office/powerpoint/2010/main" val="81544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C8B46CD7-D12B-4E11-89C3-FCECFCDEB31B}"/>
              </a:ext>
            </a:extLst>
          </p:cNvPr>
          <p:cNvGrpSpPr/>
          <p:nvPr/>
        </p:nvGrpSpPr>
        <p:grpSpPr>
          <a:xfrm>
            <a:off x="2188772" y="-1"/>
            <a:ext cx="10003228" cy="6857995"/>
            <a:chOff x="0" y="-173"/>
            <a:chExt cx="12191759" cy="10699915"/>
          </a:xfrm>
        </p:grpSpPr>
        <p:sp>
          <p:nvSpPr>
            <p:cNvPr id="3" name="object 3">
              <a:extLst>
                <a:ext uri="{FF2B5EF4-FFF2-40B4-BE49-F238E27FC236}">
                  <a16:creationId xmlns:a16="http://schemas.microsoft.com/office/drawing/2014/main" id="{46B22D7F-CF48-4D4D-839D-7B8EBC3E19C7}"/>
                </a:ext>
              </a:extLst>
            </p:cNvPr>
            <p:cNvSpPr/>
            <p:nvPr/>
          </p:nvSpPr>
          <p:spPr>
            <a:xfrm>
              <a:off x="0" y="-173"/>
              <a:ext cx="12191759" cy="1069991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3">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4" name="object 4">
              <a:extLst>
                <a:ext uri="{FF2B5EF4-FFF2-40B4-BE49-F238E27FC236}">
                  <a16:creationId xmlns:a16="http://schemas.microsoft.com/office/drawing/2014/main" id="{C3A1BF07-4BC8-4193-B6EC-43832BEBA019}"/>
                </a:ext>
              </a:extLst>
            </p:cNvPr>
            <p:cNvSpPr/>
            <p:nvPr/>
          </p:nvSpPr>
          <p:spPr>
            <a:xfrm>
              <a:off x="2767678" y="6089949"/>
              <a:ext cx="6537603" cy="37256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4">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5" name="object 5">
              <a:extLst>
                <a:ext uri="{FF2B5EF4-FFF2-40B4-BE49-F238E27FC236}">
                  <a16:creationId xmlns:a16="http://schemas.microsoft.com/office/drawing/2014/main" id="{9F1A047C-D9DE-495D-8223-116AF4507F70}"/>
                </a:ext>
              </a:extLst>
            </p:cNvPr>
            <p:cNvSpPr/>
            <p:nvPr/>
          </p:nvSpPr>
          <p:spPr>
            <a:xfrm>
              <a:off x="3719322" y="4139563"/>
              <a:ext cx="7025764" cy="1783324"/>
            </a:xfrm>
            <a:custGeom>
              <a:avLst/>
              <a:gdLst>
                <a:gd name="f0" fmla="val w"/>
                <a:gd name="f1" fmla="val h"/>
                <a:gd name="f2" fmla="val 0"/>
                <a:gd name="f3" fmla="val 5046345"/>
                <a:gd name="f4" fmla="val 1392555"/>
                <a:gd name="f5" fmla="val 4349876"/>
                <a:gd name="f6" fmla="val 174117"/>
                <a:gd name="f7" fmla="val 1218438"/>
                <a:gd name="f8" fmla="val 1392427"/>
                <a:gd name="f9" fmla="val 5046091"/>
                <a:gd name="f10" fmla="val 696213"/>
                <a:gd name="f11" fmla="*/ f0 1 5046345"/>
                <a:gd name="f12" fmla="*/ f1 1 1392555"/>
                <a:gd name="f13" fmla="+- f4 0 f2"/>
                <a:gd name="f14" fmla="+- f3 0 f2"/>
                <a:gd name="f15" fmla="*/ f14 1 5046345"/>
                <a:gd name="f16" fmla="*/ f13 1 1392555"/>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5046345" h="1392555">
                  <a:moveTo>
                    <a:pt x="f5" y="f2"/>
                  </a:moveTo>
                  <a:lnTo>
                    <a:pt x="f5" y="f6"/>
                  </a:lnTo>
                  <a:lnTo>
                    <a:pt x="f2" y="f6"/>
                  </a:lnTo>
                  <a:lnTo>
                    <a:pt x="f2" y="f7"/>
                  </a:lnTo>
                  <a:lnTo>
                    <a:pt x="f5" y="f7"/>
                  </a:lnTo>
                  <a:lnTo>
                    <a:pt x="f5" y="f8"/>
                  </a:lnTo>
                  <a:lnTo>
                    <a:pt x="f9" y="f10"/>
                  </a:lnTo>
                  <a:lnTo>
                    <a:pt x="f5" y="f2"/>
                  </a:lnTo>
                  <a:close/>
                </a:path>
              </a:pathLst>
            </a:custGeom>
            <a:solidFill>
              <a:srgbClr val="D2DEEE">
                <a:alpha val="91000"/>
              </a:srgbClr>
            </a:solid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grpSp>
      <p:sp>
        <p:nvSpPr>
          <p:cNvPr id="6" name="object 7">
            <a:extLst>
              <a:ext uri="{FF2B5EF4-FFF2-40B4-BE49-F238E27FC236}">
                <a16:creationId xmlns:a16="http://schemas.microsoft.com/office/drawing/2014/main" id="{2DB1A06F-8246-45C8-82F1-8A07E54A1CAD}"/>
              </a:ext>
            </a:extLst>
          </p:cNvPr>
          <p:cNvSpPr/>
          <p:nvPr/>
        </p:nvSpPr>
        <p:spPr>
          <a:xfrm>
            <a:off x="3899258" y="424103"/>
            <a:ext cx="4520462" cy="66570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8076" rIns="0" bIns="0" anchor="t" anchorCtr="0" compatLnSpc="0">
            <a:spAutoFit/>
          </a:bodyPr>
          <a:lstStyle/>
          <a:p>
            <a:pPr defTabSz="586039">
              <a:spcBef>
                <a:spcPts val="64"/>
              </a:spcBef>
              <a:buSzPct val="45000"/>
              <a:buAutoNum type="arabicPeriod" startAt="3"/>
              <a:tabLst>
                <a:tab pos="295557" algn="l"/>
              </a:tabLst>
              <a:defRPr sz="1800" b="0" i="0" u="none" strike="noStrike" kern="0" cap="none" spc="0" baseline="0">
                <a:solidFill>
                  <a:srgbClr val="000000"/>
                </a:solidFill>
                <a:uFillTx/>
              </a:defRPr>
            </a:pPr>
            <a:r>
              <a:rPr lang="it-IT" sz="2307" b="1">
                <a:solidFill>
                  <a:srgbClr val="000000"/>
                </a:solidFill>
                <a:latin typeface="Times New Roman" pitchFamily="18"/>
                <a:ea typeface="Microsoft YaHei" pitchFamily="2"/>
                <a:cs typeface="Times New Roman" pitchFamily="2"/>
              </a:rPr>
              <a:t>La ripartizione delle risorse</a:t>
            </a:r>
          </a:p>
          <a:p>
            <a:pPr marL="0" lvl="1" defTabSz="586039">
              <a:spcBef>
                <a:spcPts val="1032"/>
              </a:spcBef>
              <a:tabLst>
                <a:tab pos="1774039" algn="l"/>
                <a:tab pos="1774496" algn="l"/>
                <a:tab pos="2268018" algn="l"/>
                <a:tab pos="2947266" algn="l"/>
                <a:tab pos="3247206" algn="l"/>
                <a:tab pos="3733578" algn="l"/>
                <a:tab pos="4111731" algn="l"/>
                <a:tab pos="4408671" algn="l"/>
              </a:tabLst>
              <a:defRPr sz="1800" b="0" i="0" u="none" strike="noStrike" kern="0" cap="none" spc="0" baseline="0">
                <a:solidFill>
                  <a:srgbClr val="000000"/>
                </a:solidFill>
                <a:uFillTx/>
              </a:defRPr>
            </a:pPr>
            <a:r>
              <a:rPr lang="it-IT" sz="1282">
                <a:solidFill>
                  <a:srgbClr val="000000"/>
                </a:solidFill>
                <a:latin typeface="Times New Roman" pitchFamily="18"/>
                <a:ea typeface="Microsoft YaHei" pitchFamily="2"/>
                <a:cs typeface="Times New Roman" pitchFamily="2"/>
              </a:rPr>
              <a:t>	</a:t>
            </a:r>
          </a:p>
        </p:txBody>
      </p:sp>
      <p:grpSp>
        <p:nvGrpSpPr>
          <p:cNvPr id="7" name="object 9">
            <a:extLst>
              <a:ext uri="{FF2B5EF4-FFF2-40B4-BE49-F238E27FC236}">
                <a16:creationId xmlns:a16="http://schemas.microsoft.com/office/drawing/2014/main" id="{B270C055-0E3E-48CE-8D9A-9CDFF5884C38}"/>
              </a:ext>
            </a:extLst>
          </p:cNvPr>
          <p:cNvGrpSpPr/>
          <p:nvPr/>
        </p:nvGrpSpPr>
        <p:grpSpPr>
          <a:xfrm>
            <a:off x="2963716" y="1200107"/>
            <a:ext cx="6004392" cy="1242926"/>
            <a:chOff x="1209056" y="1872389"/>
            <a:chExt cx="9367964" cy="1939195"/>
          </a:xfrm>
        </p:grpSpPr>
        <p:sp>
          <p:nvSpPr>
            <p:cNvPr id="8" name="object 10">
              <a:extLst>
                <a:ext uri="{FF2B5EF4-FFF2-40B4-BE49-F238E27FC236}">
                  <a16:creationId xmlns:a16="http://schemas.microsoft.com/office/drawing/2014/main" id="{EFFA2911-0888-4437-9FD1-F583146C67A0}"/>
                </a:ext>
              </a:extLst>
            </p:cNvPr>
            <p:cNvSpPr/>
            <p:nvPr/>
          </p:nvSpPr>
          <p:spPr>
            <a:xfrm>
              <a:off x="1209056" y="2166561"/>
              <a:ext cx="3369957" cy="1106643"/>
            </a:xfrm>
            <a:custGeom>
              <a:avLst/>
              <a:gdLst>
                <a:gd name="f0" fmla="val w"/>
                <a:gd name="f1" fmla="val h"/>
                <a:gd name="f2" fmla="val 0"/>
                <a:gd name="f3" fmla="val 3364229"/>
                <a:gd name="f4" fmla="val 1099820"/>
                <a:gd name="f5" fmla="val 3180715"/>
                <a:gd name="f6" fmla="val 183388"/>
                <a:gd name="f7" fmla="val 134614"/>
                <a:gd name="f8" fmla="val 6545"/>
                <a:gd name="f9" fmla="val 90800"/>
                <a:gd name="f10" fmla="val 25019"/>
                <a:gd name="f11" fmla="val 53689"/>
                <a:gd name="f12" fmla="val 53673"/>
                <a:gd name="f13" fmla="val 25023"/>
                <a:gd name="f14" fmla="val 90762"/>
                <a:gd name="f15" fmla="val 6546"/>
                <a:gd name="f16" fmla="val 134540"/>
                <a:gd name="f17" fmla="val 183260"/>
                <a:gd name="f18" fmla="val 916558"/>
                <a:gd name="f19" fmla="val 965279"/>
                <a:gd name="f20" fmla="val 1009057"/>
                <a:gd name="f21" fmla="val 1046146"/>
                <a:gd name="f22" fmla="val 1074800"/>
                <a:gd name="f23" fmla="val 1093274"/>
                <a:gd name="f24" fmla="val 1099819"/>
                <a:gd name="f25" fmla="val 3229435"/>
                <a:gd name="f26" fmla="val 3273213"/>
                <a:gd name="f27" fmla="val 1074801"/>
                <a:gd name="f28" fmla="val 3310302"/>
                <a:gd name="f29" fmla="val 3338956"/>
                <a:gd name="f30" fmla="val 3357430"/>
                <a:gd name="f31" fmla="val 3363976"/>
                <a:gd name="f32" fmla="val 3338957"/>
                <a:gd name="f33" fmla="*/ f0 1 3364229"/>
                <a:gd name="f34" fmla="*/ f1 1 1099820"/>
                <a:gd name="f35" fmla="+- f4 0 f2"/>
                <a:gd name="f36" fmla="+- f3 0 f2"/>
                <a:gd name="f37" fmla="*/ f36 1 3364229"/>
                <a:gd name="f38" fmla="*/ f35 1 1099820"/>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3364229" h="1099820">
                  <a:moveTo>
                    <a:pt x="f5" y="f2"/>
                  </a:moveTo>
                  <a:lnTo>
                    <a:pt x="f6" y="f2"/>
                  </a:lnTo>
                  <a:lnTo>
                    <a:pt x="f7" y="f8"/>
                  </a:lnTo>
                  <a:lnTo>
                    <a:pt x="f9" y="f10"/>
                  </a:lnTo>
                  <a:lnTo>
                    <a:pt x="f11" y="f12"/>
                  </a:lnTo>
                  <a:lnTo>
                    <a:pt x="f13" y="f14"/>
                  </a:lnTo>
                  <a:lnTo>
                    <a:pt x="f15" y="f16"/>
                  </a:lnTo>
                  <a:lnTo>
                    <a:pt x="f2" y="f17"/>
                  </a:lnTo>
                  <a:lnTo>
                    <a:pt x="f2" y="f18"/>
                  </a:lnTo>
                  <a:lnTo>
                    <a:pt x="f15" y="f19"/>
                  </a:lnTo>
                  <a:lnTo>
                    <a:pt x="f13" y="f20"/>
                  </a:lnTo>
                  <a:lnTo>
                    <a:pt x="f11" y="f21"/>
                  </a:lnTo>
                  <a:lnTo>
                    <a:pt x="f9" y="f22"/>
                  </a:lnTo>
                  <a:lnTo>
                    <a:pt x="f7" y="f23"/>
                  </a:lnTo>
                  <a:lnTo>
                    <a:pt x="f6" y="f24"/>
                  </a:lnTo>
                  <a:lnTo>
                    <a:pt x="f5" y="f24"/>
                  </a:lnTo>
                  <a:lnTo>
                    <a:pt x="f25" y="f23"/>
                  </a:lnTo>
                  <a:lnTo>
                    <a:pt x="f26" y="f27"/>
                  </a:lnTo>
                  <a:lnTo>
                    <a:pt x="f28" y="f21"/>
                  </a:lnTo>
                  <a:lnTo>
                    <a:pt x="f29" y="f20"/>
                  </a:lnTo>
                  <a:lnTo>
                    <a:pt x="f30" y="f19"/>
                  </a:lnTo>
                  <a:lnTo>
                    <a:pt x="f31" y="f18"/>
                  </a:lnTo>
                  <a:lnTo>
                    <a:pt x="f31" y="f17"/>
                  </a:lnTo>
                  <a:lnTo>
                    <a:pt x="f30" y="f16"/>
                  </a:lnTo>
                  <a:lnTo>
                    <a:pt x="f32" y="f14"/>
                  </a:lnTo>
                  <a:lnTo>
                    <a:pt x="f28" y="f12"/>
                  </a:lnTo>
                  <a:lnTo>
                    <a:pt x="f26" y="f10"/>
                  </a:lnTo>
                  <a:lnTo>
                    <a:pt x="f25" y="f8"/>
                  </a:lnTo>
                  <a:lnTo>
                    <a:pt x="f5" y="f2"/>
                  </a:lnTo>
                  <a:close/>
                </a:path>
              </a:pathLst>
            </a:custGeom>
            <a:solidFill>
              <a:srgbClr val="5B9BD4"/>
            </a:solidFill>
            <a:ln cap="flat">
              <a:noFill/>
              <a:prstDash val="solid"/>
            </a:ln>
          </p:spPr>
          <p:txBody>
            <a:bodyPr vert="horz" wrap="square" lIns="0" tIns="0" rIns="0" bIns="0" anchor="t" anchorCtr="1" compatLnSpc="0">
              <a:noAutofit/>
            </a:bodyPr>
            <a:lstStyle/>
            <a:p>
              <a:pPr algn="ctr" defTabSz="586039" hangingPunct="0">
                <a:defRPr sz="1800" b="0" i="0" u="none" strike="noStrike" kern="0" cap="none" spc="0" baseline="0">
                  <a:solidFill>
                    <a:srgbClr val="000000"/>
                  </a:solidFill>
                  <a:uFillTx/>
                </a:defRPr>
              </a:pPr>
              <a:endParaRPr lang="it-IT" sz="1154" dirty="0">
                <a:solidFill>
                  <a:srgbClr val="000000"/>
                </a:solidFill>
                <a:latin typeface="Arial" pitchFamily="18"/>
                <a:ea typeface="Microsoft YaHei" pitchFamily="2"/>
                <a:cs typeface="Mangal" pitchFamily="2"/>
              </a:endParaRPr>
            </a:p>
            <a:p>
              <a:pPr algn="ctr" defTabSz="586039" hangingPunct="0">
                <a:defRPr sz="1800" b="0" i="0" u="none" strike="noStrike" kern="0" cap="none" spc="0" baseline="0">
                  <a:solidFill>
                    <a:srgbClr val="000000"/>
                  </a:solidFill>
                  <a:uFillTx/>
                </a:defRPr>
              </a:pPr>
              <a:r>
                <a:rPr lang="it-IT" sz="3845" dirty="0">
                  <a:solidFill>
                    <a:srgbClr val="000000"/>
                  </a:solidFill>
                  <a:latin typeface="Arial" pitchFamily="18"/>
                  <a:ea typeface="Microsoft YaHei" pitchFamily="2"/>
                  <a:cs typeface="Mangal" pitchFamily="2"/>
                </a:rPr>
                <a:t>25% </a:t>
              </a:r>
            </a:p>
          </p:txBody>
        </p:sp>
        <p:sp>
          <p:nvSpPr>
            <p:cNvPr id="9" name="object 11">
              <a:extLst>
                <a:ext uri="{FF2B5EF4-FFF2-40B4-BE49-F238E27FC236}">
                  <a16:creationId xmlns:a16="http://schemas.microsoft.com/office/drawing/2014/main" id="{E7073D87-A738-41DD-8F8A-806D32932408}"/>
                </a:ext>
              </a:extLst>
            </p:cNvPr>
            <p:cNvSpPr/>
            <p:nvPr/>
          </p:nvSpPr>
          <p:spPr>
            <a:xfrm>
              <a:off x="1209056" y="2166561"/>
              <a:ext cx="3369957" cy="1106643"/>
            </a:xfrm>
            <a:custGeom>
              <a:avLst/>
              <a:gdLst>
                <a:gd name="f0" fmla="val w"/>
                <a:gd name="f1" fmla="val h"/>
                <a:gd name="f2" fmla="val 0"/>
                <a:gd name="f3" fmla="val 3364229"/>
                <a:gd name="f4" fmla="val 1099820"/>
                <a:gd name="f5" fmla="val 183260"/>
                <a:gd name="f6" fmla="val 6546"/>
                <a:gd name="f7" fmla="val 134540"/>
                <a:gd name="f8" fmla="val 25023"/>
                <a:gd name="f9" fmla="val 90762"/>
                <a:gd name="f10" fmla="val 53689"/>
                <a:gd name="f11" fmla="val 53673"/>
                <a:gd name="f12" fmla="val 90800"/>
                <a:gd name="f13" fmla="val 25019"/>
                <a:gd name="f14" fmla="val 134614"/>
                <a:gd name="f15" fmla="val 6545"/>
                <a:gd name="f16" fmla="val 183388"/>
                <a:gd name="f17" fmla="val 3180715"/>
                <a:gd name="f18" fmla="val 3229435"/>
                <a:gd name="f19" fmla="val 3273213"/>
                <a:gd name="f20" fmla="val 3310302"/>
                <a:gd name="f21" fmla="val 3338957"/>
                <a:gd name="f22" fmla="val 3357430"/>
                <a:gd name="f23" fmla="val 3363976"/>
                <a:gd name="f24" fmla="val 916558"/>
                <a:gd name="f25" fmla="val 965279"/>
                <a:gd name="f26" fmla="val 3338956"/>
                <a:gd name="f27" fmla="val 1009057"/>
                <a:gd name="f28" fmla="val 1046146"/>
                <a:gd name="f29" fmla="val 1074801"/>
                <a:gd name="f30" fmla="val 1093274"/>
                <a:gd name="f31" fmla="val 1099819"/>
                <a:gd name="f32" fmla="val 1074800"/>
                <a:gd name="f33" fmla="*/ f0 1 3364229"/>
                <a:gd name="f34" fmla="*/ f1 1 1099820"/>
                <a:gd name="f35" fmla="+- f4 0 f2"/>
                <a:gd name="f36" fmla="+- f3 0 f2"/>
                <a:gd name="f37" fmla="*/ f36 1 3364229"/>
                <a:gd name="f38" fmla="*/ f35 1 1099820"/>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3364229" h="1099820">
                  <a:moveTo>
                    <a:pt x="f2" y="f5"/>
                  </a:moveTo>
                  <a:lnTo>
                    <a:pt x="f6" y="f7"/>
                  </a:lnTo>
                  <a:lnTo>
                    <a:pt x="f8" y="f9"/>
                  </a:lnTo>
                  <a:lnTo>
                    <a:pt x="f10" y="f11"/>
                  </a:lnTo>
                  <a:lnTo>
                    <a:pt x="f12" y="f13"/>
                  </a:lnTo>
                  <a:lnTo>
                    <a:pt x="f14" y="f15"/>
                  </a:lnTo>
                  <a:lnTo>
                    <a:pt x="f16" y="f2"/>
                  </a:lnTo>
                  <a:lnTo>
                    <a:pt x="f17" y="f2"/>
                  </a:lnTo>
                  <a:lnTo>
                    <a:pt x="f18" y="f15"/>
                  </a:lnTo>
                  <a:lnTo>
                    <a:pt x="f19" y="f13"/>
                  </a:lnTo>
                  <a:lnTo>
                    <a:pt x="f20" y="f11"/>
                  </a:lnTo>
                  <a:lnTo>
                    <a:pt x="f21" y="f9"/>
                  </a:lnTo>
                  <a:lnTo>
                    <a:pt x="f22" y="f7"/>
                  </a:lnTo>
                  <a:lnTo>
                    <a:pt x="f23" y="f5"/>
                  </a:lnTo>
                  <a:lnTo>
                    <a:pt x="f23" y="f24"/>
                  </a:lnTo>
                  <a:lnTo>
                    <a:pt x="f22" y="f25"/>
                  </a:lnTo>
                  <a:lnTo>
                    <a:pt x="f26" y="f27"/>
                  </a:lnTo>
                  <a:lnTo>
                    <a:pt x="f20" y="f28"/>
                  </a:lnTo>
                  <a:lnTo>
                    <a:pt x="f19" y="f29"/>
                  </a:lnTo>
                  <a:lnTo>
                    <a:pt x="f18" y="f30"/>
                  </a:lnTo>
                  <a:lnTo>
                    <a:pt x="f17" y="f31"/>
                  </a:lnTo>
                  <a:lnTo>
                    <a:pt x="f16" y="f31"/>
                  </a:lnTo>
                  <a:lnTo>
                    <a:pt x="f14" y="f30"/>
                  </a:lnTo>
                  <a:lnTo>
                    <a:pt x="f12" y="f32"/>
                  </a:lnTo>
                  <a:lnTo>
                    <a:pt x="f10" y="f28"/>
                  </a:lnTo>
                  <a:lnTo>
                    <a:pt x="f8" y="f27"/>
                  </a:lnTo>
                  <a:lnTo>
                    <a:pt x="f6" y="f25"/>
                  </a:lnTo>
                  <a:lnTo>
                    <a:pt x="f2" y="f24"/>
                  </a:lnTo>
                  <a:lnTo>
                    <a:pt x="f2" y="f5"/>
                  </a:lnTo>
                  <a:close/>
                </a:path>
              </a:pathLst>
            </a:custGeom>
            <a:noFill/>
            <a:ln w="15837" cap="flat">
              <a:solidFill>
                <a:srgbClr val="FFFFFF"/>
              </a:solidFill>
              <a:prstDash val="solid"/>
              <a:miter/>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10" name="object 12">
              <a:extLst>
                <a:ext uri="{FF2B5EF4-FFF2-40B4-BE49-F238E27FC236}">
                  <a16:creationId xmlns:a16="http://schemas.microsoft.com/office/drawing/2014/main" id="{55BD9D8B-248F-43C5-AFA0-2B38F292B405}"/>
                </a:ext>
              </a:extLst>
            </p:cNvPr>
            <p:cNvSpPr/>
            <p:nvPr/>
          </p:nvSpPr>
          <p:spPr>
            <a:xfrm>
              <a:off x="4761171" y="1872389"/>
              <a:ext cx="5815849" cy="1939195"/>
            </a:xfrm>
            <a:custGeom>
              <a:avLst/>
              <a:gdLst>
                <a:gd name="f0" fmla="val w"/>
                <a:gd name="f1" fmla="val h"/>
                <a:gd name="f2" fmla="val 0"/>
                <a:gd name="f3" fmla="val 5051425"/>
                <a:gd name="f4" fmla="val 1099820"/>
                <a:gd name="f5" fmla="val 4501007"/>
                <a:gd name="f6" fmla="val 137540"/>
                <a:gd name="f7" fmla="val 962406"/>
                <a:gd name="f8" fmla="val 5050917"/>
                <a:gd name="f9" fmla="val 549910"/>
                <a:gd name="f10" fmla="*/ f0 1 5051425"/>
                <a:gd name="f11" fmla="*/ f1 1 1099820"/>
                <a:gd name="f12" fmla="+- f4 0 f2"/>
                <a:gd name="f13" fmla="+- f3 0 f2"/>
                <a:gd name="f14" fmla="*/ f13 1 5051425"/>
                <a:gd name="f15" fmla="*/ f12 1 109982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5051425" h="1099820">
                  <a:moveTo>
                    <a:pt x="f5" y="f2"/>
                  </a:moveTo>
                  <a:lnTo>
                    <a:pt x="f5" y="f6"/>
                  </a:lnTo>
                  <a:lnTo>
                    <a:pt x="f2" y="f6"/>
                  </a:lnTo>
                  <a:lnTo>
                    <a:pt x="f2" y="f7"/>
                  </a:lnTo>
                  <a:lnTo>
                    <a:pt x="f5" y="f7"/>
                  </a:lnTo>
                  <a:lnTo>
                    <a:pt x="f5" y="f4"/>
                  </a:lnTo>
                  <a:lnTo>
                    <a:pt x="f8" y="f9"/>
                  </a:lnTo>
                  <a:lnTo>
                    <a:pt x="f5" y="f2"/>
                  </a:lnTo>
                  <a:close/>
                </a:path>
              </a:pathLst>
            </a:custGeom>
            <a:solidFill>
              <a:srgbClr val="D2DEEE">
                <a:alpha val="91000"/>
              </a:srgbClr>
            </a:solid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Times New Roman" pitchFamily="18"/>
                <a:ea typeface="Microsoft YaHei" pitchFamily="2"/>
                <a:cs typeface="Times New Roman" pitchFamily="2"/>
              </a:endParaRPr>
            </a:p>
            <a:p>
              <a:pPr defTabSz="586039" hangingPunct="0">
                <a:defRPr sz="1800" b="0" i="0" u="none" strike="noStrike" kern="0" cap="none" spc="0" baseline="0">
                  <a:solidFill>
                    <a:srgbClr val="000000"/>
                  </a:solidFill>
                  <a:uFillTx/>
                </a:defRPr>
              </a:pPr>
              <a:r>
                <a:rPr lang="it-IT" sz="1282">
                  <a:solidFill>
                    <a:srgbClr val="000000"/>
                  </a:solidFill>
                  <a:latin typeface="Times New Roman" pitchFamily="18"/>
                  <a:ea typeface="Microsoft YaHei" pitchFamily="2"/>
                  <a:cs typeface="Times New Roman" pitchFamily="2"/>
                </a:rPr>
                <a:t>Quota assegnata	alle	scuole	polo	per la gestione coordinata delle iniziative di  formazione previste dall'Amministrazione  centrale.</a:t>
              </a:r>
            </a:p>
            <a:p>
              <a:pPr defTabSz="586039" hangingPunct="0">
                <a:defRPr sz="1800" b="0" i="0" u="none" strike="noStrike" kern="0" cap="none" spc="0" baseline="0">
                  <a:solidFill>
                    <a:srgbClr val="000000"/>
                  </a:solidFill>
                  <a:uFillTx/>
                </a:defRPr>
              </a:pPr>
              <a:endParaRPr lang="it-IT" sz="1282">
                <a:solidFill>
                  <a:srgbClr val="000000"/>
                </a:solidFill>
                <a:latin typeface="Times New Roman" pitchFamily="18"/>
                <a:ea typeface="Microsoft YaHei" pitchFamily="2"/>
                <a:cs typeface="Times New Roman" pitchFamily="2"/>
              </a:endParaRPr>
            </a:p>
          </p:txBody>
        </p:sp>
      </p:grpSp>
      <p:sp>
        <p:nvSpPr>
          <p:cNvPr id="11" name="object 14">
            <a:extLst>
              <a:ext uri="{FF2B5EF4-FFF2-40B4-BE49-F238E27FC236}">
                <a16:creationId xmlns:a16="http://schemas.microsoft.com/office/drawing/2014/main" id="{EB940576-73D1-4684-B5AD-784A8E249B19}"/>
              </a:ext>
            </a:extLst>
          </p:cNvPr>
          <p:cNvSpPr/>
          <p:nvPr/>
        </p:nvSpPr>
        <p:spPr>
          <a:xfrm>
            <a:off x="5515163" y="2737512"/>
            <a:ext cx="4488065" cy="69217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30921" rIns="0" bIns="0" anchor="t" anchorCtr="0" compatLnSpc="0">
            <a:spAutoFit/>
          </a:bodyPr>
          <a:lstStyle/>
          <a:p>
            <a:pPr marR="3229" defTabSz="586039">
              <a:lnSpc>
                <a:spcPct val="84000"/>
              </a:lnSpc>
              <a:spcBef>
                <a:spcPts val="244"/>
              </a:spcBef>
              <a:buSzPct val="45000"/>
              <a:buFont typeface="StarSymbol"/>
              <a:buChar char="•"/>
              <a:tabLst>
                <a:tab pos="81447" algn="l"/>
              </a:tabLst>
              <a:defRPr sz="1800" b="0" i="0" u="none" strike="noStrike" kern="0" cap="none" spc="0" baseline="0">
                <a:solidFill>
                  <a:srgbClr val="000000"/>
                </a:solidFill>
                <a:uFillTx/>
              </a:defRPr>
            </a:pPr>
            <a:r>
              <a:rPr lang="it-IT" sz="961" dirty="0">
                <a:solidFill>
                  <a:srgbClr val="000000"/>
                </a:solidFill>
                <a:latin typeface="Times New Roman" pitchFamily="18"/>
                <a:ea typeface="Microsoft YaHei" pitchFamily="2"/>
                <a:cs typeface="Times New Roman" pitchFamily="2"/>
              </a:rPr>
              <a:t>.</a:t>
            </a:r>
            <a:r>
              <a:rPr lang="it-IT" sz="1282" dirty="0">
                <a:solidFill>
                  <a:srgbClr val="000000"/>
                </a:solidFill>
                <a:latin typeface="Times New Roman" pitchFamily="18"/>
                <a:ea typeface="Microsoft YaHei" pitchFamily="2"/>
                <a:cs typeface="Times New Roman" pitchFamily="2"/>
              </a:rPr>
              <a:t>Quota assegnata agli istituti scolastici</a:t>
            </a:r>
          </a:p>
          <a:p>
            <a:pPr marR="3229" defTabSz="586039">
              <a:lnSpc>
                <a:spcPct val="84000"/>
              </a:lnSpc>
              <a:spcBef>
                <a:spcPts val="244"/>
              </a:spcBef>
              <a:buSzPct val="45000"/>
              <a:buFont typeface="StarSymbol"/>
              <a:buChar char="•"/>
              <a:tabLst>
                <a:tab pos="81447" algn="l"/>
              </a:tabLst>
              <a:defRPr sz="1800" b="0" i="0" u="none" strike="noStrike" kern="0" cap="none" spc="0" baseline="0">
                <a:solidFill>
                  <a:srgbClr val="000000"/>
                </a:solidFill>
                <a:uFillTx/>
              </a:defRPr>
            </a:pPr>
            <a:r>
              <a:rPr lang="it-IT" sz="1282" dirty="0">
                <a:solidFill>
                  <a:srgbClr val="000000"/>
                </a:solidFill>
                <a:latin typeface="Times New Roman" pitchFamily="18"/>
                <a:ea typeface="Microsoft YaHei" pitchFamily="2"/>
                <a:cs typeface="Times New Roman" pitchFamily="2"/>
              </a:rPr>
              <a:t>in modo  proporzionale al numero del personale docente ed ATA  dell'organico dell'autonomia, al fine di realizzare le iniziative  formative individuate nel piano di formazione d'istituto.</a:t>
            </a:r>
          </a:p>
        </p:txBody>
      </p:sp>
      <p:grpSp>
        <p:nvGrpSpPr>
          <p:cNvPr id="12" name="object 15">
            <a:extLst>
              <a:ext uri="{FF2B5EF4-FFF2-40B4-BE49-F238E27FC236}">
                <a16:creationId xmlns:a16="http://schemas.microsoft.com/office/drawing/2014/main" id="{68F0844E-E250-466F-840F-326CAD0A7550}"/>
              </a:ext>
            </a:extLst>
          </p:cNvPr>
          <p:cNvGrpSpPr/>
          <p:nvPr/>
        </p:nvGrpSpPr>
        <p:grpSpPr>
          <a:xfrm>
            <a:off x="2815120" y="2847701"/>
            <a:ext cx="2168283" cy="714841"/>
            <a:chOff x="977219" y="4442941"/>
            <a:chExt cx="3382923" cy="1115284"/>
          </a:xfrm>
        </p:grpSpPr>
        <p:sp>
          <p:nvSpPr>
            <p:cNvPr id="13" name="object 16">
              <a:extLst>
                <a:ext uri="{FF2B5EF4-FFF2-40B4-BE49-F238E27FC236}">
                  <a16:creationId xmlns:a16="http://schemas.microsoft.com/office/drawing/2014/main" id="{8ED4FE91-C23B-4558-888A-8B0B846D4E8F}"/>
                </a:ext>
              </a:extLst>
            </p:cNvPr>
            <p:cNvSpPr/>
            <p:nvPr/>
          </p:nvSpPr>
          <p:spPr>
            <a:xfrm>
              <a:off x="977219" y="4442941"/>
              <a:ext cx="3382923" cy="1115284"/>
            </a:xfrm>
            <a:custGeom>
              <a:avLst/>
              <a:gdLst>
                <a:gd name="f0" fmla="val w"/>
                <a:gd name="f1" fmla="val h"/>
                <a:gd name="f2" fmla="val 0"/>
                <a:gd name="f3" fmla="val 3367404"/>
                <a:gd name="f4" fmla="val 1099820"/>
                <a:gd name="f5" fmla="val 3184017"/>
                <a:gd name="f6" fmla="val 183261"/>
                <a:gd name="f7" fmla="val 134540"/>
                <a:gd name="f8" fmla="val 6545"/>
                <a:gd name="f9" fmla="val 90762"/>
                <a:gd name="f10" fmla="val 25018"/>
                <a:gd name="f11" fmla="val 53673"/>
                <a:gd name="f12" fmla="val 25019"/>
                <a:gd name="f13" fmla="val 916558"/>
                <a:gd name="f14" fmla="val 965279"/>
                <a:gd name="f15" fmla="val 1009057"/>
                <a:gd name="f16" fmla="val 1046146"/>
                <a:gd name="f17" fmla="val 1074800"/>
                <a:gd name="f18" fmla="val 1093274"/>
                <a:gd name="f19" fmla="val 3232737"/>
                <a:gd name="f20" fmla="val 3276515"/>
                <a:gd name="f21" fmla="val 1074801"/>
                <a:gd name="f22" fmla="val 3313604"/>
                <a:gd name="f23" fmla="val 3342258"/>
                <a:gd name="f24" fmla="val 3360732"/>
                <a:gd name="f25" fmla="val 3367278"/>
                <a:gd name="f26" fmla="val 3342259"/>
                <a:gd name="f27" fmla="*/ f0 1 3367404"/>
                <a:gd name="f28" fmla="*/ f1 1 1099820"/>
                <a:gd name="f29" fmla="+- f4 0 f2"/>
                <a:gd name="f30" fmla="+- f3 0 f2"/>
                <a:gd name="f31" fmla="*/ f30 1 3367404"/>
                <a:gd name="f32" fmla="*/ f29 1 1099820"/>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3367404" h="1099820">
                  <a:moveTo>
                    <a:pt x="f5" y="f2"/>
                  </a:moveTo>
                  <a:lnTo>
                    <a:pt x="f6" y="f2"/>
                  </a:lnTo>
                  <a:lnTo>
                    <a:pt x="f7" y="f8"/>
                  </a:lnTo>
                  <a:lnTo>
                    <a:pt x="f9" y="f10"/>
                  </a:lnTo>
                  <a:lnTo>
                    <a:pt x="f11" y="f11"/>
                  </a:lnTo>
                  <a:lnTo>
                    <a:pt x="f12" y="f9"/>
                  </a:lnTo>
                  <a:lnTo>
                    <a:pt x="f8" y="f7"/>
                  </a:lnTo>
                  <a:lnTo>
                    <a:pt x="f2" y="f6"/>
                  </a:lnTo>
                  <a:lnTo>
                    <a:pt x="f2" y="f13"/>
                  </a:lnTo>
                  <a:lnTo>
                    <a:pt x="f8" y="f14"/>
                  </a:lnTo>
                  <a:lnTo>
                    <a:pt x="f10" y="f15"/>
                  </a:lnTo>
                  <a:lnTo>
                    <a:pt x="f11" y="f16"/>
                  </a:lnTo>
                  <a:lnTo>
                    <a:pt x="f9" y="f17"/>
                  </a:lnTo>
                  <a:lnTo>
                    <a:pt x="f7" y="f18"/>
                  </a:lnTo>
                  <a:lnTo>
                    <a:pt x="f6" y="f4"/>
                  </a:lnTo>
                  <a:lnTo>
                    <a:pt x="f5" y="f4"/>
                  </a:lnTo>
                  <a:lnTo>
                    <a:pt x="f19" y="f18"/>
                  </a:lnTo>
                  <a:lnTo>
                    <a:pt x="f20" y="f21"/>
                  </a:lnTo>
                  <a:lnTo>
                    <a:pt x="f22" y="f16"/>
                  </a:lnTo>
                  <a:lnTo>
                    <a:pt x="f23" y="f15"/>
                  </a:lnTo>
                  <a:lnTo>
                    <a:pt x="f24" y="f14"/>
                  </a:lnTo>
                  <a:lnTo>
                    <a:pt x="f25" y="f13"/>
                  </a:lnTo>
                  <a:lnTo>
                    <a:pt x="f25" y="f6"/>
                  </a:lnTo>
                  <a:lnTo>
                    <a:pt x="f24" y="f7"/>
                  </a:lnTo>
                  <a:lnTo>
                    <a:pt x="f26" y="f9"/>
                  </a:lnTo>
                  <a:lnTo>
                    <a:pt x="f22" y="f11"/>
                  </a:lnTo>
                  <a:lnTo>
                    <a:pt x="f20" y="f12"/>
                  </a:lnTo>
                  <a:lnTo>
                    <a:pt x="f19" y="f8"/>
                  </a:lnTo>
                  <a:lnTo>
                    <a:pt x="f5" y="f2"/>
                  </a:lnTo>
                  <a:close/>
                </a:path>
              </a:pathLst>
            </a:custGeom>
            <a:solidFill>
              <a:srgbClr val="5B9BD4"/>
            </a:solid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14" name="object 17">
              <a:extLst>
                <a:ext uri="{FF2B5EF4-FFF2-40B4-BE49-F238E27FC236}">
                  <a16:creationId xmlns:a16="http://schemas.microsoft.com/office/drawing/2014/main" id="{62E66F6A-A333-4D92-AF96-77DE85567B6A}"/>
                </a:ext>
              </a:extLst>
            </p:cNvPr>
            <p:cNvSpPr/>
            <p:nvPr/>
          </p:nvSpPr>
          <p:spPr>
            <a:xfrm>
              <a:off x="977219" y="4442941"/>
              <a:ext cx="3382923" cy="1115284"/>
            </a:xfrm>
            <a:custGeom>
              <a:avLst/>
              <a:gdLst>
                <a:gd name="f0" fmla="val w"/>
                <a:gd name="f1" fmla="val h"/>
                <a:gd name="f2" fmla="val 0"/>
                <a:gd name="f3" fmla="val 3367404"/>
                <a:gd name="f4" fmla="val 1099820"/>
                <a:gd name="f5" fmla="val 183261"/>
                <a:gd name="f6" fmla="val 6545"/>
                <a:gd name="f7" fmla="val 134540"/>
                <a:gd name="f8" fmla="val 25019"/>
                <a:gd name="f9" fmla="val 90762"/>
                <a:gd name="f10" fmla="val 53673"/>
                <a:gd name="f11" fmla="val 25018"/>
                <a:gd name="f12" fmla="val 3184017"/>
                <a:gd name="f13" fmla="val 3232737"/>
                <a:gd name="f14" fmla="val 3276515"/>
                <a:gd name="f15" fmla="val 3313604"/>
                <a:gd name="f16" fmla="val 3342259"/>
                <a:gd name="f17" fmla="val 3360732"/>
                <a:gd name="f18" fmla="val 3367278"/>
                <a:gd name="f19" fmla="val 916558"/>
                <a:gd name="f20" fmla="val 965279"/>
                <a:gd name="f21" fmla="val 3342258"/>
                <a:gd name="f22" fmla="val 1009057"/>
                <a:gd name="f23" fmla="val 1046146"/>
                <a:gd name="f24" fmla="val 1074801"/>
                <a:gd name="f25" fmla="val 1093274"/>
                <a:gd name="f26" fmla="val 1074800"/>
                <a:gd name="f27" fmla="*/ f0 1 3367404"/>
                <a:gd name="f28" fmla="*/ f1 1 1099820"/>
                <a:gd name="f29" fmla="+- f4 0 f2"/>
                <a:gd name="f30" fmla="+- f3 0 f2"/>
                <a:gd name="f31" fmla="*/ f30 1 3367404"/>
                <a:gd name="f32" fmla="*/ f29 1 1099820"/>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3367404" h="1099820">
                  <a:moveTo>
                    <a:pt x="f2" y="f5"/>
                  </a:moveTo>
                  <a:lnTo>
                    <a:pt x="f6" y="f7"/>
                  </a:lnTo>
                  <a:lnTo>
                    <a:pt x="f8" y="f9"/>
                  </a:lnTo>
                  <a:lnTo>
                    <a:pt x="f10" y="f10"/>
                  </a:lnTo>
                  <a:lnTo>
                    <a:pt x="f9" y="f11"/>
                  </a:lnTo>
                  <a:lnTo>
                    <a:pt x="f7" y="f6"/>
                  </a:lnTo>
                  <a:lnTo>
                    <a:pt x="f5" y="f2"/>
                  </a:lnTo>
                  <a:lnTo>
                    <a:pt x="f12" y="f2"/>
                  </a:lnTo>
                  <a:lnTo>
                    <a:pt x="f13" y="f6"/>
                  </a:lnTo>
                  <a:lnTo>
                    <a:pt x="f14" y="f8"/>
                  </a:lnTo>
                  <a:lnTo>
                    <a:pt x="f15" y="f10"/>
                  </a:lnTo>
                  <a:lnTo>
                    <a:pt x="f16" y="f9"/>
                  </a:lnTo>
                  <a:lnTo>
                    <a:pt x="f17" y="f7"/>
                  </a:lnTo>
                  <a:lnTo>
                    <a:pt x="f18" y="f5"/>
                  </a:lnTo>
                  <a:lnTo>
                    <a:pt x="f18" y="f19"/>
                  </a:lnTo>
                  <a:lnTo>
                    <a:pt x="f17" y="f20"/>
                  </a:lnTo>
                  <a:lnTo>
                    <a:pt x="f21" y="f22"/>
                  </a:lnTo>
                  <a:lnTo>
                    <a:pt x="f15" y="f23"/>
                  </a:lnTo>
                  <a:lnTo>
                    <a:pt x="f14" y="f24"/>
                  </a:lnTo>
                  <a:lnTo>
                    <a:pt x="f13" y="f25"/>
                  </a:lnTo>
                  <a:lnTo>
                    <a:pt x="f12" y="f4"/>
                  </a:lnTo>
                  <a:lnTo>
                    <a:pt x="f5" y="f4"/>
                  </a:lnTo>
                  <a:lnTo>
                    <a:pt x="f7" y="f25"/>
                  </a:lnTo>
                  <a:lnTo>
                    <a:pt x="f9" y="f26"/>
                  </a:lnTo>
                  <a:lnTo>
                    <a:pt x="f10" y="f23"/>
                  </a:lnTo>
                  <a:lnTo>
                    <a:pt x="f11" y="f22"/>
                  </a:lnTo>
                  <a:lnTo>
                    <a:pt x="f6" y="f20"/>
                  </a:lnTo>
                  <a:lnTo>
                    <a:pt x="f2" y="f19"/>
                  </a:lnTo>
                  <a:lnTo>
                    <a:pt x="f2" y="f5"/>
                  </a:lnTo>
                  <a:close/>
                </a:path>
              </a:pathLst>
            </a:custGeom>
            <a:noFill/>
            <a:ln w="15837" cap="flat">
              <a:solidFill>
                <a:srgbClr val="FFFFFF"/>
              </a:solidFill>
              <a:prstDash val="solid"/>
              <a:miter/>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grpSp>
      <p:sp>
        <p:nvSpPr>
          <p:cNvPr id="15" name="Rettangolo 18">
            <a:extLst>
              <a:ext uri="{FF2B5EF4-FFF2-40B4-BE49-F238E27FC236}">
                <a16:creationId xmlns:a16="http://schemas.microsoft.com/office/drawing/2014/main" id="{FA5704F4-F43F-43F3-BFF7-6EFE7F05A65E}"/>
              </a:ext>
            </a:extLst>
          </p:cNvPr>
          <p:cNvSpPr/>
          <p:nvPr/>
        </p:nvSpPr>
        <p:spPr>
          <a:xfrm>
            <a:off x="3346880" y="2847701"/>
            <a:ext cx="1104757" cy="650881"/>
          </a:xfrm>
          <a:prstGeom prst="rect">
            <a:avLst/>
          </a:prstGeom>
          <a:noFill/>
          <a:ln cap="flat">
            <a:noFill/>
            <a:prstDash val="solid"/>
          </a:ln>
        </p:spPr>
        <p:txBody>
          <a:bodyPr vert="horz" wrap="square" lIns="58608" tIns="29304" rIns="58608" bIns="29304" anchor="t" anchorCtr="0" compatLnSpc="1">
            <a:spAutoFit/>
          </a:bodyPr>
          <a:lstStyle/>
          <a:p>
            <a:pPr marL="9693" defTabSz="586039">
              <a:spcBef>
                <a:spcPts val="2368"/>
              </a:spcBef>
              <a:defRPr sz="1800" b="0" i="0" u="none" strike="noStrike" kern="0" cap="none" spc="0" baseline="0">
                <a:solidFill>
                  <a:srgbClr val="000000"/>
                </a:solidFill>
                <a:uFillTx/>
              </a:defRPr>
            </a:pPr>
            <a:r>
              <a:rPr lang="it-IT" sz="3845" dirty="0">
                <a:solidFill>
                  <a:srgbClr val="000000"/>
                </a:solidFill>
                <a:latin typeface="Times New Roman" pitchFamily="18"/>
                <a:ea typeface="Microsoft YaHei" pitchFamily="2"/>
                <a:cs typeface="Times New Roman" pitchFamily="2"/>
              </a:rPr>
              <a:t>75%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78816AA0-9F2D-42D9-8EEB-EF641F9F8628}"/>
              </a:ext>
            </a:extLst>
          </p:cNvPr>
          <p:cNvGrpSpPr/>
          <p:nvPr/>
        </p:nvGrpSpPr>
        <p:grpSpPr>
          <a:xfrm>
            <a:off x="985178" y="185083"/>
            <a:ext cx="11171207" cy="6303381"/>
            <a:chOff x="237" y="-34920"/>
            <a:chExt cx="12191759" cy="10151997"/>
          </a:xfrm>
        </p:grpSpPr>
        <p:sp>
          <p:nvSpPr>
            <p:cNvPr id="3" name="object 3">
              <a:extLst>
                <a:ext uri="{FF2B5EF4-FFF2-40B4-BE49-F238E27FC236}">
                  <a16:creationId xmlns:a16="http://schemas.microsoft.com/office/drawing/2014/main" id="{CF82EDA8-943B-4698-BFFA-6A90AA9D4D72}"/>
                </a:ext>
              </a:extLst>
            </p:cNvPr>
            <p:cNvSpPr/>
            <p:nvPr/>
          </p:nvSpPr>
          <p:spPr>
            <a:xfrm>
              <a:off x="237" y="-34920"/>
              <a:ext cx="12191759" cy="101519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3">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4" name="object 4">
              <a:extLst>
                <a:ext uri="{FF2B5EF4-FFF2-40B4-BE49-F238E27FC236}">
                  <a16:creationId xmlns:a16="http://schemas.microsoft.com/office/drawing/2014/main" id="{B53758AE-C726-48D9-9E53-8435D324AF22}"/>
                </a:ext>
              </a:extLst>
            </p:cNvPr>
            <p:cNvSpPr/>
            <p:nvPr/>
          </p:nvSpPr>
          <p:spPr>
            <a:xfrm>
              <a:off x="4418508" y="4325578"/>
              <a:ext cx="2646355" cy="2646355"/>
            </a:xfrm>
            <a:custGeom>
              <a:avLst/>
              <a:gdLst>
                <a:gd name="f0" fmla="val w"/>
                <a:gd name="f1" fmla="val h"/>
                <a:gd name="f2" fmla="val 0"/>
                <a:gd name="f3" fmla="val 2646679"/>
                <a:gd name="f4" fmla="val 1323339"/>
                <a:gd name="f5" fmla="val 1274824"/>
                <a:gd name="f6" fmla="val 872"/>
                <a:gd name="f7" fmla="val 1226748"/>
                <a:gd name="f8" fmla="val 3470"/>
                <a:gd name="f9" fmla="val 1179143"/>
                <a:gd name="f10" fmla="val 7764"/>
                <a:gd name="f11" fmla="val 1132037"/>
                <a:gd name="f12" fmla="val 13724"/>
                <a:gd name="f13" fmla="val 1085461"/>
                <a:gd name="f14" fmla="val 21319"/>
                <a:gd name="f15" fmla="val 1039445"/>
                <a:gd name="f16" fmla="val 30521"/>
                <a:gd name="f17" fmla="val 994018"/>
                <a:gd name="f18" fmla="val 41298"/>
                <a:gd name="f19" fmla="val 949210"/>
                <a:gd name="f20" fmla="val 53621"/>
                <a:gd name="f21" fmla="val 905052"/>
                <a:gd name="f22" fmla="val 67461"/>
                <a:gd name="f23" fmla="val 861573"/>
                <a:gd name="f24" fmla="val 82787"/>
                <a:gd name="f25" fmla="val 818804"/>
                <a:gd name="f26" fmla="val 99569"/>
                <a:gd name="f27" fmla="val 776773"/>
                <a:gd name="f28" fmla="val 117778"/>
                <a:gd name="f29" fmla="val 735511"/>
                <a:gd name="f30" fmla="val 137383"/>
                <a:gd name="f31" fmla="val 695048"/>
                <a:gd name="f32" fmla="val 158355"/>
                <a:gd name="f33" fmla="val 655414"/>
                <a:gd name="f34" fmla="val 180664"/>
                <a:gd name="f35" fmla="val 616638"/>
                <a:gd name="f36" fmla="val 204280"/>
                <a:gd name="f37" fmla="val 578750"/>
                <a:gd name="f38" fmla="val 229172"/>
                <a:gd name="f39" fmla="val 541782"/>
                <a:gd name="f40" fmla="val 255312"/>
                <a:gd name="f41" fmla="val 505761"/>
                <a:gd name="f42" fmla="val 282669"/>
                <a:gd name="f43" fmla="val 470718"/>
                <a:gd name="f44" fmla="val 311213"/>
                <a:gd name="f45" fmla="val 436684"/>
                <a:gd name="f46" fmla="val 340915"/>
                <a:gd name="f47" fmla="val 403687"/>
                <a:gd name="f48" fmla="val 371744"/>
                <a:gd name="f49" fmla="val 371759"/>
                <a:gd name="f50" fmla="val 403670"/>
                <a:gd name="f51" fmla="val 340928"/>
                <a:gd name="f52" fmla="val 436665"/>
                <a:gd name="f53" fmla="val 311224"/>
                <a:gd name="f54" fmla="val 470697"/>
                <a:gd name="f55" fmla="val 282679"/>
                <a:gd name="f56" fmla="val 505736"/>
                <a:gd name="f57" fmla="val 255320"/>
                <a:gd name="f58" fmla="val 541754"/>
                <a:gd name="f59" fmla="val 229179"/>
                <a:gd name="f60" fmla="val 578720"/>
                <a:gd name="f61" fmla="val 204285"/>
                <a:gd name="f62" fmla="val 616604"/>
                <a:gd name="f63" fmla="val 180669"/>
                <a:gd name="f64" fmla="val 655376"/>
                <a:gd name="f65" fmla="val 158359"/>
                <a:gd name="f66" fmla="val 695006"/>
                <a:gd name="f67" fmla="val 137386"/>
                <a:gd name="f68" fmla="val 735465"/>
                <a:gd name="f69" fmla="val 117780"/>
                <a:gd name="f70" fmla="val 776723"/>
                <a:gd name="f71" fmla="val 99571"/>
                <a:gd name="f72" fmla="val 818749"/>
                <a:gd name="f73" fmla="val 82788"/>
                <a:gd name="f74" fmla="val 861514"/>
                <a:gd name="f75" fmla="val 67462"/>
                <a:gd name="f76" fmla="val 904987"/>
                <a:gd name="f77" fmla="val 53622"/>
                <a:gd name="f78" fmla="val 949140"/>
                <a:gd name="f79" fmla="val 993941"/>
                <a:gd name="f80" fmla="val 1039362"/>
                <a:gd name="f81" fmla="val 1085372"/>
                <a:gd name="f82" fmla="val 1131941"/>
                <a:gd name="f83" fmla="val 1179040"/>
                <a:gd name="f84" fmla="val 1226638"/>
                <a:gd name="f85" fmla="val 1274705"/>
                <a:gd name="f86" fmla="val 1323213"/>
                <a:gd name="f87" fmla="val 1371728"/>
                <a:gd name="f88" fmla="val 1419803"/>
                <a:gd name="f89" fmla="val 1467408"/>
                <a:gd name="f90" fmla="val 1514514"/>
                <a:gd name="f91" fmla="val 1561089"/>
                <a:gd name="f92" fmla="val 1607104"/>
                <a:gd name="f93" fmla="val 1652530"/>
                <a:gd name="f94" fmla="val 1697336"/>
                <a:gd name="f95" fmla="val 1741493"/>
                <a:gd name="f96" fmla="val 1784971"/>
                <a:gd name="f97" fmla="val 1827739"/>
                <a:gd name="f98" fmla="val 1869768"/>
                <a:gd name="f99" fmla="val 1911028"/>
                <a:gd name="f100" fmla="val 1951489"/>
                <a:gd name="f101" fmla="val 1991122"/>
                <a:gd name="f102" fmla="val 2029896"/>
                <a:gd name="f103" fmla="val 2067781"/>
                <a:gd name="f104" fmla="val 2104748"/>
                <a:gd name="f105" fmla="val 2140767"/>
                <a:gd name="f106" fmla="val 2175807"/>
                <a:gd name="f107" fmla="val 2209840"/>
                <a:gd name="f108" fmla="val 2242834"/>
                <a:gd name="f109" fmla="val 2274761"/>
                <a:gd name="f110" fmla="val 2305589"/>
                <a:gd name="f111" fmla="val 2335291"/>
                <a:gd name="f112" fmla="val 2363834"/>
                <a:gd name="f113" fmla="val 541781"/>
                <a:gd name="f114" fmla="val 2391191"/>
                <a:gd name="f115" fmla="val 2417330"/>
                <a:gd name="f116" fmla="val 2442221"/>
                <a:gd name="f117" fmla="val 2465836"/>
                <a:gd name="f118" fmla="val 2488144"/>
                <a:gd name="f119" fmla="val 2509115"/>
                <a:gd name="f120" fmla="val 2528719"/>
                <a:gd name="f121" fmla="val 2546927"/>
                <a:gd name="f122" fmla="val 2563708"/>
                <a:gd name="f123" fmla="val 2579033"/>
                <a:gd name="f124" fmla="val 2592872"/>
                <a:gd name="f125" fmla="val 2605194"/>
                <a:gd name="f126" fmla="val 2615971"/>
                <a:gd name="f127" fmla="val 2625171"/>
                <a:gd name="f128" fmla="val 2632766"/>
                <a:gd name="f129" fmla="val 2638725"/>
                <a:gd name="f130" fmla="val 2643018"/>
                <a:gd name="f131" fmla="val 2645616"/>
                <a:gd name="f132" fmla="val 2646489"/>
                <a:gd name="f133" fmla="val 1371847"/>
                <a:gd name="f134" fmla="val 1419914"/>
                <a:gd name="f135" fmla="val 1467512"/>
                <a:gd name="f136" fmla="val 1514611"/>
                <a:gd name="f137" fmla="val 1561180"/>
                <a:gd name="f138" fmla="val 1607190"/>
                <a:gd name="f139" fmla="val 1652611"/>
                <a:gd name="f140" fmla="val 1697412"/>
                <a:gd name="f141" fmla="val 1741565"/>
                <a:gd name="f142" fmla="val 1785038"/>
                <a:gd name="f143" fmla="val 1827803"/>
                <a:gd name="f144" fmla="val 1869829"/>
                <a:gd name="f145" fmla="val 1911087"/>
                <a:gd name="f146" fmla="val 1951546"/>
                <a:gd name="f147" fmla="val 1991176"/>
                <a:gd name="f148" fmla="val 2029948"/>
                <a:gd name="f149" fmla="val 2067832"/>
                <a:gd name="f150" fmla="val 2104798"/>
                <a:gd name="f151" fmla="val 2140816"/>
                <a:gd name="f152" fmla="val 2175855"/>
                <a:gd name="f153" fmla="val 2209887"/>
                <a:gd name="f154" fmla="val 2242882"/>
                <a:gd name="f155" fmla="val 2274808"/>
                <a:gd name="f156" fmla="val 2305637"/>
                <a:gd name="f157" fmla="val 2335339"/>
                <a:gd name="f158" fmla="val 2363883"/>
                <a:gd name="f159" fmla="val 2391240"/>
                <a:gd name="f160" fmla="val 2417380"/>
                <a:gd name="f161" fmla="val 2442272"/>
                <a:gd name="f162" fmla="val 2465888"/>
                <a:gd name="f163" fmla="val 2488197"/>
                <a:gd name="f164" fmla="val 2509169"/>
                <a:gd name="f165" fmla="val 2528774"/>
                <a:gd name="f166" fmla="val 2546983"/>
                <a:gd name="f167" fmla="val 2563765"/>
                <a:gd name="f168" fmla="val 2579091"/>
                <a:gd name="f169" fmla="val 2592931"/>
                <a:gd name="f170" fmla="val 2605254"/>
                <a:gd name="f171" fmla="val 2616031"/>
                <a:gd name="f172" fmla="val 2625233"/>
                <a:gd name="f173" fmla="val 2632828"/>
                <a:gd name="f174" fmla="val 2638788"/>
                <a:gd name="f175" fmla="val 2643082"/>
                <a:gd name="f176" fmla="val 2645680"/>
                <a:gd name="f177" fmla="val 2646553"/>
                <a:gd name="f178" fmla="*/ f0 1 2646679"/>
                <a:gd name="f179" fmla="*/ f1 1 2646679"/>
                <a:gd name="f180" fmla="+- f3 0 f2"/>
                <a:gd name="f181" fmla="*/ f180 1 2646679"/>
                <a:gd name="f182" fmla="*/ f2 1 f181"/>
                <a:gd name="f183" fmla="*/ f3 1 f181"/>
                <a:gd name="f184" fmla="*/ f182 f178 1"/>
                <a:gd name="f185" fmla="*/ f183 f178 1"/>
                <a:gd name="f186" fmla="*/ f183 f179 1"/>
                <a:gd name="f187" fmla="*/ f182 f179 1"/>
              </a:gdLst>
              <a:ahLst/>
              <a:cxnLst>
                <a:cxn ang="3cd4">
                  <a:pos x="hc" y="t"/>
                </a:cxn>
                <a:cxn ang="0">
                  <a:pos x="r" y="vc"/>
                </a:cxn>
                <a:cxn ang="cd4">
                  <a:pos x="hc" y="b"/>
                </a:cxn>
                <a:cxn ang="cd2">
                  <a:pos x="l" y="vc"/>
                </a:cxn>
              </a:cxnLst>
              <a:rect l="f184" t="f187" r="f185" b="f186"/>
              <a:pathLst>
                <a:path w="2646679" h="2646679">
                  <a:moveTo>
                    <a:pt x="f4" y="f2"/>
                  </a:move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18" y="f79"/>
                  </a:lnTo>
                  <a:lnTo>
                    <a:pt x="f16" y="f80"/>
                  </a:lnTo>
                  <a:lnTo>
                    <a:pt x="f14" y="f81"/>
                  </a:lnTo>
                  <a:lnTo>
                    <a:pt x="f12" y="f82"/>
                  </a:lnTo>
                  <a:lnTo>
                    <a:pt x="f10" y="f83"/>
                  </a:lnTo>
                  <a:lnTo>
                    <a:pt x="f8" y="f84"/>
                  </a:lnTo>
                  <a:lnTo>
                    <a:pt x="f6" y="f85"/>
                  </a:lnTo>
                  <a:lnTo>
                    <a:pt x="f2" y="f86"/>
                  </a:lnTo>
                  <a:lnTo>
                    <a:pt x="f6" y="f87"/>
                  </a:lnTo>
                  <a:lnTo>
                    <a:pt x="f8" y="f88"/>
                  </a:lnTo>
                  <a:lnTo>
                    <a:pt x="f10" y="f89"/>
                  </a:lnTo>
                  <a:lnTo>
                    <a:pt x="f12" y="f90"/>
                  </a:lnTo>
                  <a:lnTo>
                    <a:pt x="f14" y="f91"/>
                  </a:lnTo>
                  <a:lnTo>
                    <a:pt x="f16" y="f92"/>
                  </a:lnTo>
                  <a:lnTo>
                    <a:pt x="f18" y="f93"/>
                  </a:lnTo>
                  <a:lnTo>
                    <a:pt x="f77" y="f94"/>
                  </a:lnTo>
                  <a:lnTo>
                    <a:pt x="f75" y="f95"/>
                  </a:lnTo>
                  <a:lnTo>
                    <a:pt x="f73" y="f96"/>
                  </a:lnTo>
                  <a:lnTo>
                    <a:pt x="f71" y="f97"/>
                  </a:lnTo>
                  <a:lnTo>
                    <a:pt x="f69" y="f98"/>
                  </a:lnTo>
                  <a:lnTo>
                    <a:pt x="f67" y="f99"/>
                  </a:lnTo>
                  <a:lnTo>
                    <a:pt x="f65" y="f100"/>
                  </a:lnTo>
                  <a:lnTo>
                    <a:pt x="f63" y="f101"/>
                  </a:lnTo>
                  <a:lnTo>
                    <a:pt x="f61" y="f102"/>
                  </a:lnTo>
                  <a:lnTo>
                    <a:pt x="f59" y="f103"/>
                  </a:lnTo>
                  <a:lnTo>
                    <a:pt x="f57" y="f104"/>
                  </a:lnTo>
                  <a:lnTo>
                    <a:pt x="f55" y="f105"/>
                  </a:lnTo>
                  <a:lnTo>
                    <a:pt x="f53" y="f106"/>
                  </a:lnTo>
                  <a:lnTo>
                    <a:pt x="f51" y="f107"/>
                  </a:lnTo>
                  <a:lnTo>
                    <a:pt x="f49" y="f108"/>
                  </a:lnTo>
                  <a:lnTo>
                    <a:pt x="f47" y="f109"/>
                  </a:lnTo>
                  <a:lnTo>
                    <a:pt x="f45" y="f110"/>
                  </a:lnTo>
                  <a:lnTo>
                    <a:pt x="f43" y="f111"/>
                  </a:lnTo>
                  <a:lnTo>
                    <a:pt x="f41" y="f112"/>
                  </a:lnTo>
                  <a:lnTo>
                    <a:pt x="f113" y="f114"/>
                  </a:lnTo>
                  <a:lnTo>
                    <a:pt x="f37" y="f115"/>
                  </a:lnTo>
                  <a:lnTo>
                    <a:pt x="f35" y="f116"/>
                  </a:lnTo>
                  <a:lnTo>
                    <a:pt x="f33" y="f117"/>
                  </a:lnTo>
                  <a:lnTo>
                    <a:pt x="f31" y="f118"/>
                  </a:lnTo>
                  <a:lnTo>
                    <a:pt x="f29" y="f119"/>
                  </a:lnTo>
                  <a:lnTo>
                    <a:pt x="f27" y="f120"/>
                  </a:lnTo>
                  <a:lnTo>
                    <a:pt x="f25" y="f121"/>
                  </a:lnTo>
                  <a:lnTo>
                    <a:pt x="f23" y="f122"/>
                  </a:lnTo>
                  <a:lnTo>
                    <a:pt x="f21" y="f123"/>
                  </a:lnTo>
                  <a:lnTo>
                    <a:pt x="f19" y="f124"/>
                  </a:lnTo>
                  <a:lnTo>
                    <a:pt x="f17" y="f125"/>
                  </a:lnTo>
                  <a:lnTo>
                    <a:pt x="f15" y="f126"/>
                  </a:lnTo>
                  <a:lnTo>
                    <a:pt x="f13" y="f127"/>
                  </a:lnTo>
                  <a:lnTo>
                    <a:pt x="f11" y="f128"/>
                  </a:lnTo>
                  <a:lnTo>
                    <a:pt x="f9" y="f129"/>
                  </a:lnTo>
                  <a:lnTo>
                    <a:pt x="f7" y="f130"/>
                  </a:lnTo>
                  <a:lnTo>
                    <a:pt x="f5" y="f131"/>
                  </a:lnTo>
                  <a:lnTo>
                    <a:pt x="f4" y="f132"/>
                  </a:lnTo>
                  <a:lnTo>
                    <a:pt x="f133" y="f131"/>
                  </a:lnTo>
                  <a:lnTo>
                    <a:pt x="f134" y="f130"/>
                  </a:lnTo>
                  <a:lnTo>
                    <a:pt x="f135" y="f129"/>
                  </a:lnTo>
                  <a:lnTo>
                    <a:pt x="f136" y="f128"/>
                  </a:lnTo>
                  <a:lnTo>
                    <a:pt x="f137" y="f127"/>
                  </a:lnTo>
                  <a:lnTo>
                    <a:pt x="f138" y="f126"/>
                  </a:lnTo>
                  <a:lnTo>
                    <a:pt x="f139" y="f125"/>
                  </a:lnTo>
                  <a:lnTo>
                    <a:pt x="f140" y="f124"/>
                  </a:lnTo>
                  <a:lnTo>
                    <a:pt x="f141" y="f123"/>
                  </a:lnTo>
                  <a:lnTo>
                    <a:pt x="f142" y="f122"/>
                  </a:lnTo>
                  <a:lnTo>
                    <a:pt x="f143" y="f121"/>
                  </a:lnTo>
                  <a:lnTo>
                    <a:pt x="f144" y="f120"/>
                  </a:lnTo>
                  <a:lnTo>
                    <a:pt x="f145" y="f119"/>
                  </a:lnTo>
                  <a:lnTo>
                    <a:pt x="f146" y="f118"/>
                  </a:lnTo>
                  <a:lnTo>
                    <a:pt x="f147" y="f117"/>
                  </a:lnTo>
                  <a:lnTo>
                    <a:pt x="f148" y="f116"/>
                  </a:lnTo>
                  <a:lnTo>
                    <a:pt x="f149" y="f115"/>
                  </a:lnTo>
                  <a:lnTo>
                    <a:pt x="f150" y="f114"/>
                  </a:lnTo>
                  <a:lnTo>
                    <a:pt x="f151" y="f112"/>
                  </a:lnTo>
                  <a:lnTo>
                    <a:pt x="f152" y="f111"/>
                  </a:lnTo>
                  <a:lnTo>
                    <a:pt x="f153" y="f110"/>
                  </a:lnTo>
                  <a:lnTo>
                    <a:pt x="f154" y="f109"/>
                  </a:lnTo>
                  <a:lnTo>
                    <a:pt x="f155" y="f108"/>
                  </a:lnTo>
                  <a:lnTo>
                    <a:pt x="f156" y="f107"/>
                  </a:lnTo>
                  <a:lnTo>
                    <a:pt x="f157" y="f106"/>
                  </a:lnTo>
                  <a:lnTo>
                    <a:pt x="f158" y="f105"/>
                  </a:lnTo>
                  <a:lnTo>
                    <a:pt x="f159" y="f104"/>
                  </a:lnTo>
                  <a:lnTo>
                    <a:pt x="f160" y="f103"/>
                  </a:lnTo>
                  <a:lnTo>
                    <a:pt x="f161" y="f102"/>
                  </a:lnTo>
                  <a:lnTo>
                    <a:pt x="f162" y="f101"/>
                  </a:lnTo>
                  <a:lnTo>
                    <a:pt x="f163" y="f100"/>
                  </a:lnTo>
                  <a:lnTo>
                    <a:pt x="f164" y="f99"/>
                  </a:lnTo>
                  <a:lnTo>
                    <a:pt x="f165" y="f98"/>
                  </a:lnTo>
                  <a:lnTo>
                    <a:pt x="f166" y="f97"/>
                  </a:lnTo>
                  <a:lnTo>
                    <a:pt x="f167" y="f96"/>
                  </a:lnTo>
                  <a:lnTo>
                    <a:pt x="f168" y="f95"/>
                  </a:lnTo>
                  <a:lnTo>
                    <a:pt x="f169" y="f94"/>
                  </a:lnTo>
                  <a:lnTo>
                    <a:pt x="f170" y="f93"/>
                  </a:lnTo>
                  <a:lnTo>
                    <a:pt x="f171" y="f92"/>
                  </a:lnTo>
                  <a:lnTo>
                    <a:pt x="f172" y="f91"/>
                  </a:lnTo>
                  <a:lnTo>
                    <a:pt x="f173" y="f90"/>
                  </a:lnTo>
                  <a:lnTo>
                    <a:pt x="f174" y="f89"/>
                  </a:lnTo>
                  <a:lnTo>
                    <a:pt x="f175" y="f88"/>
                  </a:lnTo>
                  <a:lnTo>
                    <a:pt x="f176" y="f87"/>
                  </a:lnTo>
                  <a:lnTo>
                    <a:pt x="f177" y="f86"/>
                  </a:lnTo>
                  <a:lnTo>
                    <a:pt x="f176" y="f85"/>
                  </a:lnTo>
                  <a:lnTo>
                    <a:pt x="f175" y="f84"/>
                  </a:lnTo>
                  <a:lnTo>
                    <a:pt x="f174" y="f83"/>
                  </a:lnTo>
                  <a:lnTo>
                    <a:pt x="f173" y="f82"/>
                  </a:lnTo>
                  <a:lnTo>
                    <a:pt x="f172" y="f81"/>
                  </a:lnTo>
                  <a:lnTo>
                    <a:pt x="f171" y="f80"/>
                  </a:lnTo>
                  <a:lnTo>
                    <a:pt x="f170" y="f79"/>
                  </a:lnTo>
                  <a:lnTo>
                    <a:pt x="f169" y="f78"/>
                  </a:lnTo>
                  <a:lnTo>
                    <a:pt x="f168" y="f76"/>
                  </a:lnTo>
                  <a:lnTo>
                    <a:pt x="f167" y="f74"/>
                  </a:lnTo>
                  <a:lnTo>
                    <a:pt x="f166" y="f72"/>
                  </a:lnTo>
                  <a:lnTo>
                    <a:pt x="f165" y="f70"/>
                  </a:lnTo>
                  <a:lnTo>
                    <a:pt x="f164" y="f68"/>
                  </a:lnTo>
                  <a:lnTo>
                    <a:pt x="f163" y="f66"/>
                  </a:lnTo>
                  <a:lnTo>
                    <a:pt x="f162" y="f64"/>
                  </a:lnTo>
                  <a:lnTo>
                    <a:pt x="f161" y="f62"/>
                  </a:lnTo>
                  <a:lnTo>
                    <a:pt x="f160" y="f60"/>
                  </a:lnTo>
                  <a:lnTo>
                    <a:pt x="f159" y="f58"/>
                  </a:lnTo>
                  <a:lnTo>
                    <a:pt x="f158" y="f56"/>
                  </a:lnTo>
                  <a:lnTo>
                    <a:pt x="f157" y="f54"/>
                  </a:lnTo>
                  <a:lnTo>
                    <a:pt x="f156" y="f52"/>
                  </a:lnTo>
                  <a:lnTo>
                    <a:pt x="f155" y="f50"/>
                  </a:lnTo>
                  <a:lnTo>
                    <a:pt x="f154" y="f48"/>
                  </a:lnTo>
                  <a:lnTo>
                    <a:pt x="f153" y="f46"/>
                  </a:lnTo>
                  <a:lnTo>
                    <a:pt x="f152" y="f44"/>
                  </a:lnTo>
                  <a:lnTo>
                    <a:pt x="f151" y="f42"/>
                  </a:lnTo>
                  <a:lnTo>
                    <a:pt x="f150" y="f40"/>
                  </a:lnTo>
                  <a:lnTo>
                    <a:pt x="f149" y="f38"/>
                  </a:lnTo>
                  <a:lnTo>
                    <a:pt x="f148" y="f36"/>
                  </a:lnTo>
                  <a:lnTo>
                    <a:pt x="f147" y="f34"/>
                  </a:lnTo>
                  <a:lnTo>
                    <a:pt x="f146" y="f32"/>
                  </a:lnTo>
                  <a:lnTo>
                    <a:pt x="f145" y="f30"/>
                  </a:lnTo>
                  <a:lnTo>
                    <a:pt x="f144" y="f28"/>
                  </a:lnTo>
                  <a:lnTo>
                    <a:pt x="f143" y="f26"/>
                  </a:lnTo>
                  <a:lnTo>
                    <a:pt x="f142" y="f24"/>
                  </a:lnTo>
                  <a:lnTo>
                    <a:pt x="f141" y="f22"/>
                  </a:lnTo>
                  <a:lnTo>
                    <a:pt x="f140" y="f20"/>
                  </a:lnTo>
                  <a:lnTo>
                    <a:pt x="f139" y="f18"/>
                  </a:lnTo>
                  <a:lnTo>
                    <a:pt x="f138" y="f16"/>
                  </a:lnTo>
                  <a:lnTo>
                    <a:pt x="f137" y="f14"/>
                  </a:lnTo>
                  <a:lnTo>
                    <a:pt x="f136" y="f12"/>
                  </a:lnTo>
                  <a:lnTo>
                    <a:pt x="f135" y="f10"/>
                  </a:lnTo>
                  <a:lnTo>
                    <a:pt x="f134" y="f8"/>
                  </a:lnTo>
                  <a:lnTo>
                    <a:pt x="f133" y="f6"/>
                  </a:lnTo>
                  <a:lnTo>
                    <a:pt x="f4" y="f2"/>
                  </a:lnTo>
                  <a:close/>
                </a:path>
              </a:pathLst>
            </a:custGeom>
            <a:solidFill>
              <a:srgbClr val="5B9BD4"/>
            </a:solid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grpSp>
      <p:sp>
        <p:nvSpPr>
          <p:cNvPr id="5" name="object 6">
            <a:extLst>
              <a:ext uri="{FF2B5EF4-FFF2-40B4-BE49-F238E27FC236}">
                <a16:creationId xmlns:a16="http://schemas.microsoft.com/office/drawing/2014/main" id="{31C388C8-F61D-4748-87FD-A933477B47D8}"/>
              </a:ext>
            </a:extLst>
          </p:cNvPr>
          <p:cNvSpPr/>
          <p:nvPr/>
        </p:nvSpPr>
        <p:spPr>
          <a:xfrm>
            <a:off x="5394224" y="3257128"/>
            <a:ext cx="1176558" cy="62295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8539" rIns="0" bIns="0" anchor="t" anchorCtr="0" compatLnSpc="0">
            <a:spAutoFit/>
          </a:bodyPr>
          <a:lstStyle/>
          <a:p>
            <a:pPr marL="8075" defTabSz="586039">
              <a:spcBef>
                <a:spcPts val="67"/>
              </a:spcBef>
              <a:defRPr sz="1800" b="0" i="0" u="none" strike="noStrike" kern="0" cap="none" spc="0" baseline="0">
                <a:solidFill>
                  <a:srgbClr val="000000"/>
                </a:solidFill>
                <a:uFillTx/>
              </a:defRPr>
            </a:pPr>
            <a:r>
              <a:rPr lang="it-IT" sz="4166" dirty="0">
                <a:solidFill>
                  <a:srgbClr val="000000"/>
                </a:solidFill>
                <a:latin typeface="Times New Roman" pitchFamily="18"/>
                <a:ea typeface="Microsoft YaHei" pitchFamily="2"/>
                <a:cs typeface="Times New Roman" pitchFamily="2"/>
              </a:rPr>
              <a:t> 25%</a:t>
            </a:r>
          </a:p>
        </p:txBody>
      </p:sp>
      <p:grpSp>
        <p:nvGrpSpPr>
          <p:cNvPr id="6" name="object 7">
            <a:extLst>
              <a:ext uri="{FF2B5EF4-FFF2-40B4-BE49-F238E27FC236}">
                <a16:creationId xmlns:a16="http://schemas.microsoft.com/office/drawing/2014/main" id="{1FC43CA9-DDB9-442F-A5D6-0A6325E2B04C}"/>
              </a:ext>
            </a:extLst>
          </p:cNvPr>
          <p:cNvGrpSpPr/>
          <p:nvPr/>
        </p:nvGrpSpPr>
        <p:grpSpPr>
          <a:xfrm>
            <a:off x="2636071" y="2774839"/>
            <a:ext cx="2321387" cy="1471441"/>
            <a:chOff x="697870" y="4329263"/>
            <a:chExt cx="3621793" cy="2295720"/>
          </a:xfrm>
        </p:grpSpPr>
        <p:sp>
          <p:nvSpPr>
            <p:cNvPr id="7" name="object 8">
              <a:extLst>
                <a:ext uri="{FF2B5EF4-FFF2-40B4-BE49-F238E27FC236}">
                  <a16:creationId xmlns:a16="http://schemas.microsoft.com/office/drawing/2014/main" id="{BF131502-72B5-4783-9598-840B2CCF0E4D}"/>
                </a:ext>
              </a:extLst>
            </p:cNvPr>
            <p:cNvSpPr/>
            <p:nvPr/>
          </p:nvSpPr>
          <p:spPr>
            <a:xfrm rot="20533558">
              <a:off x="3401085" y="5326661"/>
              <a:ext cx="918578" cy="8182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4">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8" name="object 9">
              <a:extLst>
                <a:ext uri="{FF2B5EF4-FFF2-40B4-BE49-F238E27FC236}">
                  <a16:creationId xmlns:a16="http://schemas.microsoft.com/office/drawing/2014/main" id="{CCDF8436-62C0-4716-8D5B-2EDF960ED05C}"/>
                </a:ext>
              </a:extLst>
            </p:cNvPr>
            <p:cNvSpPr/>
            <p:nvPr/>
          </p:nvSpPr>
          <p:spPr>
            <a:xfrm>
              <a:off x="697870" y="4329263"/>
              <a:ext cx="2520717" cy="2295720"/>
            </a:xfrm>
            <a:custGeom>
              <a:avLst/>
              <a:gdLst>
                <a:gd name="f0" fmla="val w"/>
                <a:gd name="f1" fmla="val h"/>
                <a:gd name="f2" fmla="val 0"/>
                <a:gd name="f3" fmla="val 2514600"/>
                <a:gd name="f4" fmla="val 2280285"/>
                <a:gd name="f5" fmla="val 2286127"/>
                <a:gd name="f6" fmla="val 227964"/>
                <a:gd name="f7" fmla="val 181998"/>
                <a:gd name="f8" fmla="val 4633"/>
                <a:gd name="f9" fmla="val 139195"/>
                <a:gd name="f10" fmla="val 17920"/>
                <a:gd name="f11" fmla="val 100471"/>
                <a:gd name="f12" fmla="val 38944"/>
                <a:gd name="f13" fmla="val 66738"/>
                <a:gd name="f14" fmla="val 66786"/>
                <a:gd name="f15" fmla="val 38911"/>
                <a:gd name="f16" fmla="val 100527"/>
                <a:gd name="f17" fmla="val 17903"/>
                <a:gd name="f18" fmla="val 139249"/>
                <a:gd name="f19" fmla="val 4628"/>
                <a:gd name="f20" fmla="val 182034"/>
                <a:gd name="f21" fmla="val 2051812"/>
                <a:gd name="f22" fmla="val 2097742"/>
                <a:gd name="f23" fmla="val 2140527"/>
                <a:gd name="f24" fmla="val 2179249"/>
                <a:gd name="f25" fmla="val 2212990"/>
                <a:gd name="f26" fmla="val 2240832"/>
                <a:gd name="f27" fmla="val 2261856"/>
                <a:gd name="f28" fmla="val 2275143"/>
                <a:gd name="f29" fmla="val 2279777"/>
                <a:gd name="f30" fmla="val 2332057"/>
                <a:gd name="f31" fmla="val 2374842"/>
                <a:gd name="f32" fmla="val 2413564"/>
                <a:gd name="f33" fmla="val 2447305"/>
                <a:gd name="f34" fmla="val 2475147"/>
                <a:gd name="f35" fmla="val 2496171"/>
                <a:gd name="f36" fmla="val 2509458"/>
                <a:gd name="f37" fmla="val 2514091"/>
                <a:gd name="f38" fmla="*/ f0 1 2514600"/>
                <a:gd name="f39" fmla="*/ f1 1 2280285"/>
                <a:gd name="f40" fmla="+- f4 0 f2"/>
                <a:gd name="f41" fmla="+- f3 0 f2"/>
                <a:gd name="f42" fmla="*/ f41 1 2514600"/>
                <a:gd name="f43" fmla="*/ f40 1 2280285"/>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2514600" h="2280285">
                  <a:moveTo>
                    <a:pt x="f5" y="f2"/>
                  </a:moveTo>
                  <a:lnTo>
                    <a:pt x="f6" y="f2"/>
                  </a:lnTo>
                  <a:lnTo>
                    <a:pt x="f7" y="f8"/>
                  </a:lnTo>
                  <a:lnTo>
                    <a:pt x="f9" y="f10"/>
                  </a:lnTo>
                  <a:lnTo>
                    <a:pt x="f11" y="f12"/>
                  </a:lnTo>
                  <a:lnTo>
                    <a:pt x="f13" y="f14"/>
                  </a:lnTo>
                  <a:lnTo>
                    <a:pt x="f15" y="f16"/>
                  </a:lnTo>
                  <a:lnTo>
                    <a:pt x="f17" y="f18"/>
                  </a:lnTo>
                  <a:lnTo>
                    <a:pt x="f19" y="f20"/>
                  </a:lnTo>
                  <a:lnTo>
                    <a:pt x="f2" y="f6"/>
                  </a:lnTo>
                  <a:lnTo>
                    <a:pt x="f2" y="f21"/>
                  </a:lnTo>
                  <a:lnTo>
                    <a:pt x="f19" y="f22"/>
                  </a:lnTo>
                  <a:lnTo>
                    <a:pt x="f17" y="f23"/>
                  </a:lnTo>
                  <a:lnTo>
                    <a:pt x="f15" y="f24"/>
                  </a:lnTo>
                  <a:lnTo>
                    <a:pt x="f13" y="f25"/>
                  </a:lnTo>
                  <a:lnTo>
                    <a:pt x="f11" y="f26"/>
                  </a:lnTo>
                  <a:lnTo>
                    <a:pt x="f9" y="f27"/>
                  </a:lnTo>
                  <a:lnTo>
                    <a:pt x="f7" y="f28"/>
                  </a:lnTo>
                  <a:lnTo>
                    <a:pt x="f6" y="f29"/>
                  </a:lnTo>
                  <a:lnTo>
                    <a:pt x="f5" y="f29"/>
                  </a:lnTo>
                  <a:lnTo>
                    <a:pt x="f30" y="f28"/>
                  </a:lnTo>
                  <a:lnTo>
                    <a:pt x="f31" y="f27"/>
                  </a:lnTo>
                  <a:lnTo>
                    <a:pt x="f32" y="f26"/>
                  </a:lnTo>
                  <a:lnTo>
                    <a:pt x="f33" y="f25"/>
                  </a:lnTo>
                  <a:lnTo>
                    <a:pt x="f34" y="f24"/>
                  </a:lnTo>
                  <a:lnTo>
                    <a:pt x="f35" y="f23"/>
                  </a:lnTo>
                  <a:lnTo>
                    <a:pt x="f36" y="f22"/>
                  </a:lnTo>
                  <a:lnTo>
                    <a:pt x="f37" y="f21"/>
                  </a:lnTo>
                  <a:lnTo>
                    <a:pt x="f37" y="f6"/>
                  </a:lnTo>
                  <a:lnTo>
                    <a:pt x="f36" y="f20"/>
                  </a:lnTo>
                  <a:lnTo>
                    <a:pt x="f35" y="f18"/>
                  </a:lnTo>
                  <a:lnTo>
                    <a:pt x="f34" y="f16"/>
                  </a:lnTo>
                  <a:lnTo>
                    <a:pt x="f33" y="f14"/>
                  </a:lnTo>
                  <a:lnTo>
                    <a:pt x="f32" y="f12"/>
                  </a:lnTo>
                  <a:lnTo>
                    <a:pt x="f31" y="f10"/>
                  </a:lnTo>
                  <a:lnTo>
                    <a:pt x="f30" y="f8"/>
                  </a:lnTo>
                  <a:lnTo>
                    <a:pt x="f5" y="f2"/>
                  </a:lnTo>
                  <a:close/>
                </a:path>
              </a:pathLst>
            </a:custGeom>
            <a:solidFill>
              <a:srgbClr val="9DC3E6"/>
            </a:solid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9" name="object 10">
              <a:extLst>
                <a:ext uri="{FF2B5EF4-FFF2-40B4-BE49-F238E27FC236}">
                  <a16:creationId xmlns:a16="http://schemas.microsoft.com/office/drawing/2014/main" id="{022C244C-BAA8-45FD-8195-1B95C3A3C295}"/>
                </a:ext>
              </a:extLst>
            </p:cNvPr>
            <p:cNvSpPr/>
            <p:nvPr/>
          </p:nvSpPr>
          <p:spPr>
            <a:xfrm>
              <a:off x="697870" y="4329263"/>
              <a:ext cx="2520717" cy="2295720"/>
            </a:xfrm>
            <a:custGeom>
              <a:avLst/>
              <a:gdLst>
                <a:gd name="f0" fmla="val w"/>
                <a:gd name="f1" fmla="val h"/>
                <a:gd name="f2" fmla="val 0"/>
                <a:gd name="f3" fmla="val 2514600"/>
                <a:gd name="f4" fmla="val 2280285"/>
                <a:gd name="f5" fmla="val 227964"/>
                <a:gd name="f6" fmla="val 4628"/>
                <a:gd name="f7" fmla="val 182034"/>
                <a:gd name="f8" fmla="val 17903"/>
                <a:gd name="f9" fmla="val 139249"/>
                <a:gd name="f10" fmla="val 38911"/>
                <a:gd name="f11" fmla="val 100527"/>
                <a:gd name="f12" fmla="val 66738"/>
                <a:gd name="f13" fmla="val 66786"/>
                <a:gd name="f14" fmla="val 100471"/>
                <a:gd name="f15" fmla="val 38944"/>
                <a:gd name="f16" fmla="val 139195"/>
                <a:gd name="f17" fmla="val 17920"/>
                <a:gd name="f18" fmla="val 181998"/>
                <a:gd name="f19" fmla="val 4633"/>
                <a:gd name="f20" fmla="val 2286127"/>
                <a:gd name="f21" fmla="val 2332057"/>
                <a:gd name="f22" fmla="val 2374842"/>
                <a:gd name="f23" fmla="val 2413564"/>
                <a:gd name="f24" fmla="val 2447305"/>
                <a:gd name="f25" fmla="val 2475147"/>
                <a:gd name="f26" fmla="val 2496171"/>
                <a:gd name="f27" fmla="val 2509458"/>
                <a:gd name="f28" fmla="val 2514091"/>
                <a:gd name="f29" fmla="val 2051812"/>
                <a:gd name="f30" fmla="val 2097742"/>
                <a:gd name="f31" fmla="val 2140527"/>
                <a:gd name="f32" fmla="val 2179249"/>
                <a:gd name="f33" fmla="val 2212990"/>
                <a:gd name="f34" fmla="val 2240832"/>
                <a:gd name="f35" fmla="val 2261856"/>
                <a:gd name="f36" fmla="val 2275143"/>
                <a:gd name="f37" fmla="val 2279777"/>
                <a:gd name="f38" fmla="*/ f0 1 2514600"/>
                <a:gd name="f39" fmla="*/ f1 1 2280285"/>
                <a:gd name="f40" fmla="+- f4 0 f2"/>
                <a:gd name="f41" fmla="+- f3 0 f2"/>
                <a:gd name="f42" fmla="*/ f41 1 2514600"/>
                <a:gd name="f43" fmla="*/ f40 1 2280285"/>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2514600" h="2280285">
                  <a:moveTo>
                    <a:pt x="f2" y="f5"/>
                  </a:moveTo>
                  <a:lnTo>
                    <a:pt x="f6" y="f7"/>
                  </a:lnTo>
                  <a:lnTo>
                    <a:pt x="f8" y="f9"/>
                  </a:lnTo>
                  <a:lnTo>
                    <a:pt x="f10" y="f11"/>
                  </a:lnTo>
                  <a:lnTo>
                    <a:pt x="f12" y="f13"/>
                  </a:lnTo>
                  <a:lnTo>
                    <a:pt x="f14" y="f15"/>
                  </a:lnTo>
                  <a:lnTo>
                    <a:pt x="f16" y="f17"/>
                  </a:lnTo>
                  <a:lnTo>
                    <a:pt x="f18" y="f19"/>
                  </a:lnTo>
                  <a:lnTo>
                    <a:pt x="f5" y="f2"/>
                  </a:lnTo>
                  <a:lnTo>
                    <a:pt x="f20" y="f2"/>
                  </a:lnTo>
                  <a:lnTo>
                    <a:pt x="f21" y="f19"/>
                  </a:lnTo>
                  <a:lnTo>
                    <a:pt x="f22" y="f17"/>
                  </a:lnTo>
                  <a:lnTo>
                    <a:pt x="f23" y="f15"/>
                  </a:lnTo>
                  <a:lnTo>
                    <a:pt x="f24" y="f13"/>
                  </a:lnTo>
                  <a:lnTo>
                    <a:pt x="f25" y="f11"/>
                  </a:lnTo>
                  <a:lnTo>
                    <a:pt x="f26" y="f9"/>
                  </a:lnTo>
                  <a:lnTo>
                    <a:pt x="f27" y="f7"/>
                  </a:lnTo>
                  <a:lnTo>
                    <a:pt x="f28" y="f5"/>
                  </a:lnTo>
                  <a:lnTo>
                    <a:pt x="f28" y="f29"/>
                  </a:lnTo>
                  <a:lnTo>
                    <a:pt x="f27" y="f30"/>
                  </a:lnTo>
                  <a:lnTo>
                    <a:pt x="f26" y="f31"/>
                  </a:lnTo>
                  <a:lnTo>
                    <a:pt x="f25" y="f32"/>
                  </a:lnTo>
                  <a:lnTo>
                    <a:pt x="f24" y="f33"/>
                  </a:lnTo>
                  <a:lnTo>
                    <a:pt x="f23" y="f34"/>
                  </a:lnTo>
                  <a:lnTo>
                    <a:pt x="f22" y="f35"/>
                  </a:lnTo>
                  <a:lnTo>
                    <a:pt x="f21" y="f36"/>
                  </a:lnTo>
                  <a:lnTo>
                    <a:pt x="f20" y="f37"/>
                  </a:lnTo>
                  <a:lnTo>
                    <a:pt x="f5" y="f37"/>
                  </a:lnTo>
                  <a:lnTo>
                    <a:pt x="f18" y="f36"/>
                  </a:lnTo>
                  <a:lnTo>
                    <a:pt x="f16" y="f35"/>
                  </a:lnTo>
                  <a:lnTo>
                    <a:pt x="f14" y="f34"/>
                  </a:lnTo>
                  <a:lnTo>
                    <a:pt x="f12" y="f33"/>
                  </a:lnTo>
                  <a:lnTo>
                    <a:pt x="f10" y="f32"/>
                  </a:lnTo>
                  <a:lnTo>
                    <a:pt x="f8" y="f31"/>
                  </a:lnTo>
                  <a:lnTo>
                    <a:pt x="f6" y="f30"/>
                  </a:lnTo>
                  <a:lnTo>
                    <a:pt x="f2" y="f29"/>
                  </a:lnTo>
                  <a:lnTo>
                    <a:pt x="f2" y="f5"/>
                  </a:lnTo>
                  <a:close/>
                </a:path>
              </a:pathLst>
            </a:custGeom>
            <a:noFill/>
            <a:ln w="15837" cap="flat">
              <a:solidFill>
                <a:srgbClr val="FFFFFF"/>
              </a:solidFill>
              <a:prstDash val="solid"/>
              <a:miter/>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grpSp>
      <p:sp>
        <p:nvSpPr>
          <p:cNvPr id="10" name="object 11">
            <a:extLst>
              <a:ext uri="{FF2B5EF4-FFF2-40B4-BE49-F238E27FC236}">
                <a16:creationId xmlns:a16="http://schemas.microsoft.com/office/drawing/2014/main" id="{C61765A4-F3D7-4363-99D8-585B928B1FED}"/>
              </a:ext>
            </a:extLst>
          </p:cNvPr>
          <p:cNvSpPr/>
          <p:nvPr/>
        </p:nvSpPr>
        <p:spPr>
          <a:xfrm>
            <a:off x="2726574" y="2924759"/>
            <a:ext cx="1495593" cy="88954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38301" rIns="0" bIns="0" anchor="t" anchorCtr="0" compatLnSpc="0">
            <a:spAutoFit/>
          </a:bodyPr>
          <a:lstStyle/>
          <a:p>
            <a:pPr marL="2074" algn="just" defTabSz="586039">
              <a:spcBef>
                <a:spcPts val="301"/>
              </a:spcBef>
              <a:defRPr sz="1800" b="0" i="0" u="none" strike="noStrike" kern="0" cap="none" spc="0" baseline="0">
                <a:solidFill>
                  <a:srgbClr val="000000"/>
                </a:solidFill>
                <a:uFillTx/>
              </a:defRPr>
            </a:pPr>
            <a:r>
              <a:rPr lang="it-IT" sz="1154">
                <a:solidFill>
                  <a:srgbClr val="000000"/>
                </a:solidFill>
                <a:latin typeface="Times New Roman" pitchFamily="18"/>
                <a:ea typeface="Microsoft YaHei" pitchFamily="2"/>
                <a:cs typeface="Times New Roman" pitchFamily="2"/>
              </a:rPr>
              <a:t>Gestione coordinata sul territorio  delle </a:t>
            </a:r>
            <a:r>
              <a:rPr lang="it-IT" sz="1154" b="1">
                <a:solidFill>
                  <a:srgbClr val="000000"/>
                </a:solidFill>
                <a:uFill>
                  <a:solidFill>
                    <a:srgbClr val="FFFFFF"/>
                  </a:solidFill>
                </a:uFill>
                <a:latin typeface="Times New Roman" pitchFamily="18"/>
                <a:ea typeface="Microsoft YaHei" pitchFamily="2"/>
                <a:cs typeface="Times New Roman" pitchFamily="2"/>
              </a:rPr>
              <a:t>iniziative di </a:t>
            </a:r>
            <a:r>
              <a:rPr lang="it-IT" sz="1154" b="1">
                <a:solidFill>
                  <a:srgbClr val="000000"/>
                </a:solidFill>
                <a:latin typeface="Times New Roman" pitchFamily="18"/>
                <a:ea typeface="Microsoft YaHei" pitchFamily="2"/>
                <a:cs typeface="Times New Roman" pitchFamily="2"/>
              </a:rPr>
              <a:t> </a:t>
            </a:r>
            <a:r>
              <a:rPr lang="it-IT" sz="1154" b="1">
                <a:solidFill>
                  <a:srgbClr val="000000"/>
                </a:solidFill>
                <a:uFill>
                  <a:solidFill>
                    <a:srgbClr val="FFFFFF"/>
                  </a:solidFill>
                </a:uFill>
                <a:latin typeface="Times New Roman" pitchFamily="18"/>
                <a:ea typeface="Microsoft YaHei" pitchFamily="2"/>
                <a:cs typeface="Times New Roman" pitchFamily="2"/>
              </a:rPr>
              <a:t>formazione previste </a:t>
            </a:r>
            <a:r>
              <a:rPr lang="it-IT" sz="1154" b="1">
                <a:solidFill>
                  <a:srgbClr val="000000"/>
                </a:solidFill>
                <a:latin typeface="Times New Roman" pitchFamily="18"/>
                <a:ea typeface="Microsoft YaHei" pitchFamily="2"/>
                <a:cs typeface="Times New Roman" pitchFamily="2"/>
              </a:rPr>
              <a:t> </a:t>
            </a:r>
            <a:r>
              <a:rPr lang="it-IT" sz="1154" b="1">
                <a:solidFill>
                  <a:srgbClr val="000000"/>
                </a:solidFill>
                <a:uFill>
                  <a:solidFill>
                    <a:srgbClr val="FFFFFF"/>
                  </a:solidFill>
                </a:uFill>
                <a:latin typeface="Times New Roman" pitchFamily="18"/>
                <a:ea typeface="Microsoft YaHei" pitchFamily="2"/>
                <a:cs typeface="Times New Roman" pitchFamily="2"/>
              </a:rPr>
              <a:t>dall'Amministrazione </a:t>
            </a:r>
            <a:r>
              <a:rPr lang="it-IT" sz="1154" b="1">
                <a:solidFill>
                  <a:srgbClr val="000000"/>
                </a:solidFill>
                <a:latin typeface="Times New Roman" pitchFamily="18"/>
                <a:ea typeface="Microsoft YaHei" pitchFamily="2"/>
                <a:cs typeface="Times New Roman" pitchFamily="2"/>
              </a:rPr>
              <a:t> </a:t>
            </a:r>
            <a:r>
              <a:rPr lang="it-IT" sz="1154" b="1">
                <a:solidFill>
                  <a:srgbClr val="000000"/>
                </a:solidFill>
                <a:uFill>
                  <a:solidFill>
                    <a:srgbClr val="FFFFFF"/>
                  </a:solidFill>
                </a:uFill>
                <a:latin typeface="Times New Roman" pitchFamily="18"/>
                <a:ea typeface="Microsoft YaHei" pitchFamily="2"/>
                <a:cs typeface="Times New Roman" pitchFamily="2"/>
              </a:rPr>
              <a:t>scolastica</a:t>
            </a:r>
            <a:r>
              <a:rPr lang="it-IT" sz="1154" b="1" u="sng">
                <a:solidFill>
                  <a:srgbClr val="000000"/>
                </a:solidFill>
                <a:uFill>
                  <a:solidFill>
                    <a:srgbClr val="FFFFFF"/>
                  </a:solidFill>
                </a:uFill>
                <a:latin typeface="Times New Roman" pitchFamily="18"/>
                <a:ea typeface="Microsoft YaHei" pitchFamily="2"/>
                <a:cs typeface="Times New Roman" pitchFamily="2"/>
              </a:rPr>
              <a:t>;</a:t>
            </a:r>
          </a:p>
        </p:txBody>
      </p:sp>
      <p:grpSp>
        <p:nvGrpSpPr>
          <p:cNvPr id="11" name="object 12">
            <a:extLst>
              <a:ext uri="{FF2B5EF4-FFF2-40B4-BE49-F238E27FC236}">
                <a16:creationId xmlns:a16="http://schemas.microsoft.com/office/drawing/2014/main" id="{5D0AE957-7B1C-4E81-889D-02E29E16670D}"/>
              </a:ext>
            </a:extLst>
          </p:cNvPr>
          <p:cNvGrpSpPr/>
          <p:nvPr/>
        </p:nvGrpSpPr>
        <p:grpSpPr>
          <a:xfrm>
            <a:off x="2906408" y="833435"/>
            <a:ext cx="2526323" cy="2048207"/>
            <a:chOff x="1119646" y="1300313"/>
            <a:chExt cx="3941531" cy="3195582"/>
          </a:xfrm>
        </p:grpSpPr>
        <p:sp>
          <p:nvSpPr>
            <p:cNvPr id="12" name="object 13">
              <a:extLst>
                <a:ext uri="{FF2B5EF4-FFF2-40B4-BE49-F238E27FC236}">
                  <a16:creationId xmlns:a16="http://schemas.microsoft.com/office/drawing/2014/main" id="{9E52AE0E-2E6F-4D8C-AA36-B488A6E5C38E}"/>
                </a:ext>
              </a:extLst>
            </p:cNvPr>
            <p:cNvSpPr/>
            <p:nvPr/>
          </p:nvSpPr>
          <p:spPr>
            <a:xfrm rot="20777535">
              <a:off x="3798812" y="3298278"/>
              <a:ext cx="1262365" cy="119761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5">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13" name="object 14">
              <a:extLst>
                <a:ext uri="{FF2B5EF4-FFF2-40B4-BE49-F238E27FC236}">
                  <a16:creationId xmlns:a16="http://schemas.microsoft.com/office/drawing/2014/main" id="{5BB974CC-3B4C-4D5F-8E37-4B88C3C7DAEB}"/>
                </a:ext>
              </a:extLst>
            </p:cNvPr>
            <p:cNvSpPr/>
            <p:nvPr/>
          </p:nvSpPr>
          <p:spPr>
            <a:xfrm>
              <a:off x="1119646" y="1300313"/>
              <a:ext cx="3058457" cy="2061871"/>
            </a:xfrm>
            <a:custGeom>
              <a:avLst/>
              <a:gdLst>
                <a:gd name="f0" fmla="val w"/>
                <a:gd name="f1" fmla="val h"/>
                <a:gd name="f2" fmla="val 0"/>
                <a:gd name="f3" fmla="val 2514600"/>
                <a:gd name="f4" fmla="val 2011680"/>
                <a:gd name="f5" fmla="val 2313051"/>
                <a:gd name="f6" fmla="val 201167"/>
                <a:gd name="f7" fmla="val 155034"/>
                <a:gd name="f8" fmla="val 5311"/>
                <a:gd name="f9" fmla="val 112689"/>
                <a:gd name="f10" fmla="val 20439"/>
                <a:gd name="f11" fmla="val 75338"/>
                <a:gd name="f12" fmla="val 44177"/>
                <a:gd name="f13" fmla="val 44187"/>
                <a:gd name="f14" fmla="val 75314"/>
                <a:gd name="f15" fmla="val 20442"/>
                <a:gd name="f16" fmla="val 112643"/>
                <a:gd name="f17" fmla="val 154954"/>
                <a:gd name="f18" fmla="val 201040"/>
                <a:gd name="f19" fmla="val 1810130"/>
                <a:gd name="f20" fmla="val 1856264"/>
                <a:gd name="f21" fmla="val 1898609"/>
                <a:gd name="f22" fmla="val 1935960"/>
                <a:gd name="f23" fmla="val 1967111"/>
                <a:gd name="f24" fmla="val 1990856"/>
                <a:gd name="f25" fmla="val 2005987"/>
                <a:gd name="f26" fmla="val 2011299"/>
                <a:gd name="f27" fmla="val 2359137"/>
                <a:gd name="f28" fmla="val 2401448"/>
                <a:gd name="f29" fmla="val 2438777"/>
                <a:gd name="f30" fmla="val 2469914"/>
                <a:gd name="f31" fmla="val 2493652"/>
                <a:gd name="f32" fmla="val 2508780"/>
                <a:gd name="f33" fmla="val 2514091"/>
                <a:gd name="f34" fmla="*/ f0 1 2514600"/>
                <a:gd name="f35" fmla="*/ f1 1 2011680"/>
                <a:gd name="f36" fmla="+- f4 0 f2"/>
                <a:gd name="f37" fmla="+- f3 0 f2"/>
                <a:gd name="f38" fmla="*/ f37 1 2514600"/>
                <a:gd name="f39" fmla="*/ f36 1 201168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2514600" h="2011680">
                  <a:moveTo>
                    <a:pt x="f5" y="f2"/>
                  </a:moveTo>
                  <a:lnTo>
                    <a:pt x="f6" y="f2"/>
                  </a:lnTo>
                  <a:lnTo>
                    <a:pt x="f7" y="f8"/>
                  </a:lnTo>
                  <a:lnTo>
                    <a:pt x="f9" y="f10"/>
                  </a:lnTo>
                  <a:lnTo>
                    <a:pt x="f11" y="f12"/>
                  </a:lnTo>
                  <a:lnTo>
                    <a:pt x="f13" y="f14"/>
                  </a:lnTo>
                  <a:lnTo>
                    <a:pt x="f15" y="f16"/>
                  </a:lnTo>
                  <a:lnTo>
                    <a:pt x="f8" y="f17"/>
                  </a:lnTo>
                  <a:lnTo>
                    <a:pt x="f2" y="f18"/>
                  </a:lnTo>
                  <a:lnTo>
                    <a:pt x="f2" y="f19"/>
                  </a:lnTo>
                  <a:lnTo>
                    <a:pt x="f8" y="f20"/>
                  </a:lnTo>
                  <a:lnTo>
                    <a:pt x="f15" y="f21"/>
                  </a:lnTo>
                  <a:lnTo>
                    <a:pt x="f13" y="f22"/>
                  </a:lnTo>
                  <a:lnTo>
                    <a:pt x="f11" y="f23"/>
                  </a:lnTo>
                  <a:lnTo>
                    <a:pt x="f9" y="f24"/>
                  </a:lnTo>
                  <a:lnTo>
                    <a:pt x="f7" y="f25"/>
                  </a:lnTo>
                  <a:lnTo>
                    <a:pt x="f6" y="f26"/>
                  </a:lnTo>
                  <a:lnTo>
                    <a:pt x="f5" y="f26"/>
                  </a:lnTo>
                  <a:lnTo>
                    <a:pt x="f27" y="f25"/>
                  </a:lnTo>
                  <a:lnTo>
                    <a:pt x="f28" y="f24"/>
                  </a:lnTo>
                  <a:lnTo>
                    <a:pt x="f29" y="f23"/>
                  </a:lnTo>
                  <a:lnTo>
                    <a:pt x="f30" y="f22"/>
                  </a:lnTo>
                  <a:lnTo>
                    <a:pt x="f31" y="f21"/>
                  </a:lnTo>
                  <a:lnTo>
                    <a:pt x="f32" y="f20"/>
                  </a:lnTo>
                  <a:lnTo>
                    <a:pt x="f33" y="f19"/>
                  </a:lnTo>
                  <a:lnTo>
                    <a:pt x="f33" y="f18"/>
                  </a:lnTo>
                  <a:lnTo>
                    <a:pt x="f32" y="f17"/>
                  </a:lnTo>
                  <a:lnTo>
                    <a:pt x="f31" y="f16"/>
                  </a:lnTo>
                  <a:lnTo>
                    <a:pt x="f30" y="f14"/>
                  </a:lnTo>
                  <a:lnTo>
                    <a:pt x="f29" y="f12"/>
                  </a:lnTo>
                  <a:lnTo>
                    <a:pt x="f28" y="f10"/>
                  </a:lnTo>
                  <a:lnTo>
                    <a:pt x="f27" y="f8"/>
                  </a:lnTo>
                  <a:lnTo>
                    <a:pt x="f5" y="f2"/>
                  </a:lnTo>
                  <a:close/>
                </a:path>
              </a:pathLst>
            </a:custGeom>
            <a:solidFill>
              <a:srgbClr val="BDD7EE"/>
            </a:solid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grpSp>
      <p:sp>
        <p:nvSpPr>
          <p:cNvPr id="14" name="object 16">
            <a:extLst>
              <a:ext uri="{FF2B5EF4-FFF2-40B4-BE49-F238E27FC236}">
                <a16:creationId xmlns:a16="http://schemas.microsoft.com/office/drawing/2014/main" id="{A2C7E450-8E67-4287-A548-AA4220CB43BD}"/>
              </a:ext>
            </a:extLst>
          </p:cNvPr>
          <p:cNvSpPr/>
          <p:nvPr/>
        </p:nvSpPr>
        <p:spPr>
          <a:xfrm>
            <a:off x="2956349" y="1034274"/>
            <a:ext cx="2361579" cy="66147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35762" rIns="0" bIns="0" anchor="t" anchorCtr="0" compatLnSpc="0">
            <a:spAutoFit/>
          </a:bodyPr>
          <a:lstStyle/>
          <a:p>
            <a:pPr marR="245492" defTabSz="586039">
              <a:spcBef>
                <a:spcPts val="282"/>
              </a:spcBef>
              <a:defRPr sz="1800" b="0" i="0" u="none" strike="noStrike" kern="0" cap="none" spc="0" baseline="0">
                <a:solidFill>
                  <a:srgbClr val="000000"/>
                </a:solidFill>
                <a:uFillTx/>
              </a:defRPr>
            </a:pPr>
            <a:r>
              <a:rPr lang="it-IT" sz="1154">
                <a:solidFill>
                  <a:srgbClr val="000000"/>
                </a:solidFill>
                <a:latin typeface="Times New Roman" pitchFamily="18"/>
                <a:ea typeface="Microsoft YaHei" pitchFamily="2"/>
                <a:cs typeface="Times New Roman" pitchFamily="2"/>
              </a:rPr>
              <a:t>Azioni     formative  finalizzate</a:t>
            </a:r>
          </a:p>
          <a:p>
            <a:pPr marL="8075" marR="3229" defTabSz="586039">
              <a:lnSpc>
                <a:spcPct val="83000"/>
              </a:lnSpc>
              <a:spcBef>
                <a:spcPts val="10"/>
              </a:spcBef>
              <a:defRPr sz="1800" b="0" i="0" u="none" strike="noStrike" kern="0" cap="none" spc="0" baseline="0">
                <a:solidFill>
                  <a:srgbClr val="000000"/>
                </a:solidFill>
                <a:uFillTx/>
              </a:defRPr>
            </a:pPr>
            <a:r>
              <a:rPr lang="it-IT" sz="1154">
                <a:solidFill>
                  <a:srgbClr val="000000"/>
                </a:solidFill>
                <a:latin typeface="Times New Roman" pitchFamily="18"/>
                <a:ea typeface="Microsoft YaHei" pitchFamily="2"/>
                <a:cs typeface="Times New Roman" pitchFamily="2"/>
              </a:rPr>
              <a:t>all’approfondimento </a:t>
            </a:r>
          </a:p>
          <a:p>
            <a:pPr marL="8075" marR="3229" defTabSz="586039">
              <a:lnSpc>
                <a:spcPct val="83000"/>
              </a:lnSpc>
              <a:spcBef>
                <a:spcPts val="10"/>
              </a:spcBef>
              <a:defRPr sz="1800" b="0" i="0" u="none" strike="noStrike" kern="0" cap="none" spc="0" baseline="0">
                <a:solidFill>
                  <a:srgbClr val="000000"/>
                </a:solidFill>
                <a:uFillTx/>
              </a:defRPr>
            </a:pPr>
            <a:r>
              <a:rPr lang="it-IT" sz="1154">
                <a:solidFill>
                  <a:srgbClr val="000000"/>
                </a:solidFill>
                <a:latin typeface="Times New Roman" pitchFamily="18"/>
                <a:ea typeface="Microsoft YaHei" pitchFamily="2"/>
                <a:cs typeface="Times New Roman" pitchFamily="2"/>
              </a:rPr>
              <a:t>per i  </a:t>
            </a:r>
            <a:r>
              <a:rPr lang="it-IT" sz="1282" b="1">
                <a:solidFill>
                  <a:srgbClr val="000000"/>
                </a:solidFill>
                <a:uFill>
                  <a:solidFill>
                    <a:srgbClr val="FFFFFF"/>
                  </a:solidFill>
                </a:uFill>
                <a:latin typeface="Times New Roman" pitchFamily="18"/>
                <a:ea typeface="Microsoft YaHei" pitchFamily="2"/>
                <a:cs typeface="Times New Roman" pitchFamily="2"/>
              </a:rPr>
              <a:t>temi segnalati come </a:t>
            </a:r>
            <a:r>
              <a:rPr lang="it-IT" sz="1282" b="1">
                <a:solidFill>
                  <a:srgbClr val="000000"/>
                </a:solidFill>
                <a:latin typeface="Times New Roman" pitchFamily="18"/>
                <a:ea typeface="Microsoft YaHei" pitchFamily="2"/>
                <a:cs typeface="Times New Roman" pitchFamily="2"/>
              </a:rPr>
              <a:t> </a:t>
            </a:r>
            <a:r>
              <a:rPr lang="it-IT" sz="1282" b="1">
                <a:solidFill>
                  <a:srgbClr val="000000"/>
                </a:solidFill>
                <a:uFill>
                  <a:solidFill>
                    <a:srgbClr val="FFFFFF"/>
                  </a:solidFill>
                </a:uFill>
                <a:latin typeface="Times New Roman" pitchFamily="18"/>
                <a:ea typeface="Microsoft YaHei" pitchFamily="2"/>
                <a:cs typeface="Times New Roman" pitchFamily="2"/>
              </a:rPr>
              <a:t>prioritari </a:t>
            </a:r>
            <a:r>
              <a:rPr lang="it-IT" sz="1154">
                <a:solidFill>
                  <a:srgbClr val="000000"/>
                </a:solidFill>
                <a:latin typeface="Times New Roman" pitchFamily="18"/>
                <a:ea typeface="Microsoft YaHei" pitchFamily="2"/>
                <a:cs typeface="Times New Roman" pitchFamily="2"/>
              </a:rPr>
              <a:t>a livello nazionale;</a:t>
            </a:r>
          </a:p>
        </p:txBody>
      </p:sp>
      <p:grpSp>
        <p:nvGrpSpPr>
          <p:cNvPr id="15" name="object 17">
            <a:extLst>
              <a:ext uri="{FF2B5EF4-FFF2-40B4-BE49-F238E27FC236}">
                <a16:creationId xmlns:a16="http://schemas.microsoft.com/office/drawing/2014/main" id="{CA05E9A4-A073-4C0B-889E-8D1BEC841D62}"/>
              </a:ext>
            </a:extLst>
          </p:cNvPr>
          <p:cNvGrpSpPr/>
          <p:nvPr/>
        </p:nvGrpSpPr>
        <p:grpSpPr>
          <a:xfrm>
            <a:off x="6380141" y="683708"/>
            <a:ext cx="2455975" cy="2348457"/>
            <a:chOff x="6539312" y="1066711"/>
            <a:chExt cx="3831776" cy="3664028"/>
          </a:xfrm>
        </p:grpSpPr>
        <p:sp>
          <p:nvSpPr>
            <p:cNvPr id="16" name="object 18">
              <a:extLst>
                <a:ext uri="{FF2B5EF4-FFF2-40B4-BE49-F238E27FC236}">
                  <a16:creationId xmlns:a16="http://schemas.microsoft.com/office/drawing/2014/main" id="{0A7CDBCA-9FC7-434F-85CE-1C443BEE4766}"/>
                </a:ext>
              </a:extLst>
            </p:cNvPr>
            <p:cNvSpPr/>
            <p:nvPr/>
          </p:nvSpPr>
          <p:spPr>
            <a:xfrm rot="572316">
              <a:off x="6539312" y="3327218"/>
              <a:ext cx="1137879" cy="14035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6">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17" name="object 19">
              <a:extLst>
                <a:ext uri="{FF2B5EF4-FFF2-40B4-BE49-F238E27FC236}">
                  <a16:creationId xmlns:a16="http://schemas.microsoft.com/office/drawing/2014/main" id="{77B24450-B2F8-4AEC-BB07-EF889B5DCAD0}"/>
                </a:ext>
              </a:extLst>
            </p:cNvPr>
            <p:cNvSpPr/>
            <p:nvPr/>
          </p:nvSpPr>
          <p:spPr>
            <a:xfrm>
              <a:off x="7459410" y="1066711"/>
              <a:ext cx="2911678" cy="2411601"/>
            </a:xfrm>
            <a:custGeom>
              <a:avLst/>
              <a:gdLst>
                <a:gd name="f0" fmla="val w"/>
                <a:gd name="f1" fmla="val h"/>
                <a:gd name="f2" fmla="val 0"/>
                <a:gd name="f3" fmla="val 2896234"/>
                <a:gd name="f4" fmla="val 2011680"/>
                <a:gd name="f5" fmla="val 2694686"/>
                <a:gd name="f6" fmla="val 201167"/>
                <a:gd name="f7" fmla="val 155034"/>
                <a:gd name="f8" fmla="val 5311"/>
                <a:gd name="f9" fmla="val 112689"/>
                <a:gd name="f10" fmla="val 20439"/>
                <a:gd name="f11" fmla="val 75338"/>
                <a:gd name="f12" fmla="val 44177"/>
                <a:gd name="f13" fmla="val 44187"/>
                <a:gd name="f14" fmla="val 75314"/>
                <a:gd name="f15" fmla="val 20442"/>
                <a:gd name="f16" fmla="val 112643"/>
                <a:gd name="f17" fmla="val 154954"/>
                <a:gd name="f18" fmla="val 201040"/>
                <a:gd name="f19" fmla="val 1810130"/>
                <a:gd name="f20" fmla="val 1856264"/>
                <a:gd name="f21" fmla="val 1898609"/>
                <a:gd name="f22" fmla="val 1935960"/>
                <a:gd name="f23" fmla="val 1967111"/>
                <a:gd name="f24" fmla="val 1990856"/>
                <a:gd name="f25" fmla="val 2005987"/>
                <a:gd name="f26" fmla="val 2011299"/>
                <a:gd name="f27" fmla="val 2740819"/>
                <a:gd name="f28" fmla="val 2783164"/>
                <a:gd name="f29" fmla="val 2820515"/>
                <a:gd name="f30" fmla="val 2851666"/>
                <a:gd name="f31" fmla="val 2875411"/>
                <a:gd name="f32" fmla="val 2890542"/>
                <a:gd name="f33" fmla="val 2895853"/>
                <a:gd name="f34" fmla="*/ f0 1 2896234"/>
                <a:gd name="f35" fmla="*/ f1 1 2011680"/>
                <a:gd name="f36" fmla="+- f4 0 f2"/>
                <a:gd name="f37" fmla="+- f3 0 f2"/>
                <a:gd name="f38" fmla="*/ f37 1 2896234"/>
                <a:gd name="f39" fmla="*/ f36 1 201168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2896234" h="2011680">
                  <a:moveTo>
                    <a:pt x="f5" y="f2"/>
                  </a:moveTo>
                  <a:lnTo>
                    <a:pt x="f6" y="f2"/>
                  </a:lnTo>
                  <a:lnTo>
                    <a:pt x="f7" y="f8"/>
                  </a:lnTo>
                  <a:lnTo>
                    <a:pt x="f9" y="f10"/>
                  </a:lnTo>
                  <a:lnTo>
                    <a:pt x="f11" y="f12"/>
                  </a:lnTo>
                  <a:lnTo>
                    <a:pt x="f13" y="f14"/>
                  </a:lnTo>
                  <a:lnTo>
                    <a:pt x="f15" y="f16"/>
                  </a:lnTo>
                  <a:lnTo>
                    <a:pt x="f8" y="f17"/>
                  </a:lnTo>
                  <a:lnTo>
                    <a:pt x="f2" y="f18"/>
                  </a:lnTo>
                  <a:lnTo>
                    <a:pt x="f2" y="f19"/>
                  </a:lnTo>
                  <a:lnTo>
                    <a:pt x="f8" y="f20"/>
                  </a:lnTo>
                  <a:lnTo>
                    <a:pt x="f15" y="f21"/>
                  </a:lnTo>
                  <a:lnTo>
                    <a:pt x="f13" y="f22"/>
                  </a:lnTo>
                  <a:lnTo>
                    <a:pt x="f11" y="f23"/>
                  </a:lnTo>
                  <a:lnTo>
                    <a:pt x="f9" y="f24"/>
                  </a:lnTo>
                  <a:lnTo>
                    <a:pt x="f7" y="f25"/>
                  </a:lnTo>
                  <a:lnTo>
                    <a:pt x="f6" y="f26"/>
                  </a:lnTo>
                  <a:lnTo>
                    <a:pt x="f5" y="f26"/>
                  </a:lnTo>
                  <a:lnTo>
                    <a:pt x="f27" y="f25"/>
                  </a:lnTo>
                  <a:lnTo>
                    <a:pt x="f28" y="f24"/>
                  </a:lnTo>
                  <a:lnTo>
                    <a:pt x="f29" y="f23"/>
                  </a:lnTo>
                  <a:lnTo>
                    <a:pt x="f30" y="f22"/>
                  </a:lnTo>
                  <a:lnTo>
                    <a:pt x="f31" y="f21"/>
                  </a:lnTo>
                  <a:lnTo>
                    <a:pt x="f32" y="f20"/>
                  </a:lnTo>
                  <a:lnTo>
                    <a:pt x="f33" y="f19"/>
                  </a:lnTo>
                  <a:lnTo>
                    <a:pt x="f33" y="f18"/>
                  </a:lnTo>
                  <a:lnTo>
                    <a:pt x="f32" y="f17"/>
                  </a:lnTo>
                  <a:lnTo>
                    <a:pt x="f31" y="f16"/>
                  </a:lnTo>
                  <a:lnTo>
                    <a:pt x="f30" y="f14"/>
                  </a:lnTo>
                  <a:lnTo>
                    <a:pt x="f29" y="f12"/>
                  </a:lnTo>
                  <a:lnTo>
                    <a:pt x="f28" y="f10"/>
                  </a:lnTo>
                  <a:lnTo>
                    <a:pt x="f27" y="f8"/>
                  </a:lnTo>
                  <a:lnTo>
                    <a:pt x="f5" y="f2"/>
                  </a:lnTo>
                  <a:close/>
                </a:path>
              </a:pathLst>
            </a:custGeom>
            <a:solidFill>
              <a:srgbClr val="9DC3E6"/>
            </a:solid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18" name="object 20">
              <a:extLst>
                <a:ext uri="{FF2B5EF4-FFF2-40B4-BE49-F238E27FC236}">
                  <a16:creationId xmlns:a16="http://schemas.microsoft.com/office/drawing/2014/main" id="{F3B19DDA-BD0F-4880-B2DC-334835B900FC}"/>
                </a:ext>
              </a:extLst>
            </p:cNvPr>
            <p:cNvSpPr/>
            <p:nvPr/>
          </p:nvSpPr>
          <p:spPr>
            <a:xfrm>
              <a:off x="7459410" y="1066711"/>
              <a:ext cx="2911678" cy="2411601"/>
            </a:xfrm>
            <a:custGeom>
              <a:avLst/>
              <a:gdLst>
                <a:gd name="f0" fmla="val w"/>
                <a:gd name="f1" fmla="val h"/>
                <a:gd name="f2" fmla="val 0"/>
                <a:gd name="f3" fmla="val 2896234"/>
                <a:gd name="f4" fmla="val 2011680"/>
                <a:gd name="f5" fmla="val 201040"/>
                <a:gd name="f6" fmla="val 5311"/>
                <a:gd name="f7" fmla="val 154954"/>
                <a:gd name="f8" fmla="val 20442"/>
                <a:gd name="f9" fmla="val 112643"/>
                <a:gd name="f10" fmla="val 44187"/>
                <a:gd name="f11" fmla="val 75314"/>
                <a:gd name="f12" fmla="val 75338"/>
                <a:gd name="f13" fmla="val 44177"/>
                <a:gd name="f14" fmla="val 112689"/>
                <a:gd name="f15" fmla="val 20439"/>
                <a:gd name="f16" fmla="val 155034"/>
                <a:gd name="f17" fmla="val 201167"/>
                <a:gd name="f18" fmla="val 2694686"/>
                <a:gd name="f19" fmla="val 2740819"/>
                <a:gd name="f20" fmla="val 2783164"/>
                <a:gd name="f21" fmla="val 2820515"/>
                <a:gd name="f22" fmla="val 2851666"/>
                <a:gd name="f23" fmla="val 2875411"/>
                <a:gd name="f24" fmla="val 2890542"/>
                <a:gd name="f25" fmla="val 2895853"/>
                <a:gd name="f26" fmla="val 1810130"/>
                <a:gd name="f27" fmla="val 1856264"/>
                <a:gd name="f28" fmla="val 1898609"/>
                <a:gd name="f29" fmla="val 1935960"/>
                <a:gd name="f30" fmla="val 1967111"/>
                <a:gd name="f31" fmla="val 1990856"/>
                <a:gd name="f32" fmla="val 2005987"/>
                <a:gd name="f33" fmla="val 2011299"/>
                <a:gd name="f34" fmla="*/ f0 1 2896234"/>
                <a:gd name="f35" fmla="*/ f1 1 2011680"/>
                <a:gd name="f36" fmla="+- f4 0 f2"/>
                <a:gd name="f37" fmla="+- f3 0 f2"/>
                <a:gd name="f38" fmla="*/ f37 1 2896234"/>
                <a:gd name="f39" fmla="*/ f36 1 201168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2896234" h="2011680">
                  <a:moveTo>
                    <a:pt x="f2" y="f5"/>
                  </a:moveTo>
                  <a:lnTo>
                    <a:pt x="f6" y="f7"/>
                  </a:lnTo>
                  <a:lnTo>
                    <a:pt x="f8" y="f9"/>
                  </a:lnTo>
                  <a:lnTo>
                    <a:pt x="f10" y="f11"/>
                  </a:lnTo>
                  <a:lnTo>
                    <a:pt x="f12" y="f13"/>
                  </a:lnTo>
                  <a:lnTo>
                    <a:pt x="f14" y="f15"/>
                  </a:lnTo>
                  <a:lnTo>
                    <a:pt x="f16" y="f6"/>
                  </a:lnTo>
                  <a:lnTo>
                    <a:pt x="f17" y="f2"/>
                  </a:lnTo>
                  <a:lnTo>
                    <a:pt x="f18" y="f2"/>
                  </a:lnTo>
                  <a:lnTo>
                    <a:pt x="f19" y="f6"/>
                  </a:lnTo>
                  <a:lnTo>
                    <a:pt x="f20" y="f15"/>
                  </a:lnTo>
                  <a:lnTo>
                    <a:pt x="f21" y="f13"/>
                  </a:lnTo>
                  <a:lnTo>
                    <a:pt x="f22" y="f11"/>
                  </a:lnTo>
                  <a:lnTo>
                    <a:pt x="f23" y="f9"/>
                  </a:lnTo>
                  <a:lnTo>
                    <a:pt x="f24" y="f7"/>
                  </a:lnTo>
                  <a:lnTo>
                    <a:pt x="f25" y="f5"/>
                  </a:lnTo>
                  <a:lnTo>
                    <a:pt x="f25" y="f26"/>
                  </a:lnTo>
                  <a:lnTo>
                    <a:pt x="f24" y="f27"/>
                  </a:lnTo>
                  <a:lnTo>
                    <a:pt x="f23" y="f28"/>
                  </a:lnTo>
                  <a:lnTo>
                    <a:pt x="f22" y="f29"/>
                  </a:lnTo>
                  <a:lnTo>
                    <a:pt x="f21" y="f30"/>
                  </a:lnTo>
                  <a:lnTo>
                    <a:pt x="f20" y="f31"/>
                  </a:lnTo>
                  <a:lnTo>
                    <a:pt x="f19" y="f32"/>
                  </a:lnTo>
                  <a:lnTo>
                    <a:pt x="f18" y="f33"/>
                  </a:lnTo>
                  <a:lnTo>
                    <a:pt x="f17" y="f33"/>
                  </a:lnTo>
                  <a:lnTo>
                    <a:pt x="f16" y="f32"/>
                  </a:lnTo>
                  <a:lnTo>
                    <a:pt x="f14" y="f31"/>
                  </a:lnTo>
                  <a:lnTo>
                    <a:pt x="f12" y="f30"/>
                  </a:lnTo>
                  <a:lnTo>
                    <a:pt x="f10" y="f29"/>
                  </a:lnTo>
                  <a:lnTo>
                    <a:pt x="f8" y="f28"/>
                  </a:lnTo>
                  <a:lnTo>
                    <a:pt x="f6" y="f27"/>
                  </a:lnTo>
                  <a:lnTo>
                    <a:pt x="f2" y="f26"/>
                  </a:lnTo>
                  <a:lnTo>
                    <a:pt x="f2" y="f5"/>
                  </a:lnTo>
                  <a:close/>
                </a:path>
              </a:pathLst>
            </a:custGeom>
            <a:noFill/>
            <a:ln w="15837" cap="flat">
              <a:solidFill>
                <a:srgbClr val="FFFFFF"/>
              </a:solidFill>
              <a:prstDash val="solid"/>
              <a:miter/>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grpSp>
      <p:sp>
        <p:nvSpPr>
          <p:cNvPr id="19" name="object 21">
            <a:extLst>
              <a:ext uri="{FF2B5EF4-FFF2-40B4-BE49-F238E27FC236}">
                <a16:creationId xmlns:a16="http://schemas.microsoft.com/office/drawing/2014/main" id="{28F0EA36-FF76-4B92-979F-168EE3F75622}"/>
              </a:ext>
            </a:extLst>
          </p:cNvPr>
          <p:cNvSpPr/>
          <p:nvPr/>
        </p:nvSpPr>
        <p:spPr>
          <a:xfrm>
            <a:off x="7048576" y="833435"/>
            <a:ext cx="1578963" cy="93171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36689" rIns="0" bIns="0" anchor="t" anchorCtr="0" compatLnSpc="0">
            <a:spAutoFit/>
          </a:bodyPr>
          <a:lstStyle/>
          <a:p>
            <a:pPr marL="8075" marR="3229" indent="-1382" algn="just" defTabSz="586039">
              <a:lnSpc>
                <a:spcPct val="83000"/>
              </a:lnSpc>
              <a:spcBef>
                <a:spcPts val="288"/>
              </a:spcBef>
              <a:defRPr sz="1800" b="0" i="0" u="none" strike="noStrike" kern="0" cap="none" spc="0" baseline="0">
                <a:solidFill>
                  <a:srgbClr val="000000"/>
                </a:solidFill>
                <a:uFillTx/>
              </a:defRPr>
            </a:pPr>
            <a:r>
              <a:rPr lang="it-IT" sz="1154" dirty="0">
                <a:solidFill>
                  <a:srgbClr val="000000"/>
                </a:solidFill>
                <a:latin typeface="Times New Roman" pitchFamily="18"/>
                <a:ea typeface="Microsoft YaHei" pitchFamily="2"/>
                <a:cs typeface="Times New Roman" pitchFamily="2"/>
              </a:rPr>
              <a:t>Coinvolgimento di gruppi  delimitati di insegnanti  individuati come </a:t>
            </a:r>
            <a:r>
              <a:rPr lang="it-IT" sz="1282" b="1" dirty="0">
                <a:solidFill>
                  <a:srgbClr val="000000"/>
                </a:solidFill>
                <a:uFill>
                  <a:solidFill>
                    <a:srgbClr val="FFFFFF"/>
                  </a:solidFill>
                </a:uFill>
                <a:latin typeface="Times New Roman" pitchFamily="18"/>
                <a:ea typeface="Microsoft YaHei" pitchFamily="2"/>
                <a:cs typeface="Times New Roman" pitchFamily="2"/>
              </a:rPr>
              <a:t>figure di facilitatori della </a:t>
            </a:r>
            <a:r>
              <a:rPr lang="it-IT" sz="1282" b="1" dirty="0">
                <a:solidFill>
                  <a:srgbClr val="000000"/>
                </a:solidFill>
                <a:latin typeface="Times New Roman" pitchFamily="18"/>
                <a:ea typeface="Microsoft YaHei" pitchFamily="2"/>
                <a:cs typeface="Times New Roman" pitchFamily="2"/>
              </a:rPr>
              <a:t> </a:t>
            </a:r>
            <a:r>
              <a:rPr lang="it-IT" sz="1282" b="1" dirty="0">
                <a:solidFill>
                  <a:srgbClr val="000000"/>
                </a:solidFill>
                <a:uFill>
                  <a:solidFill>
                    <a:srgbClr val="FFFFFF"/>
                  </a:solidFill>
                </a:uFill>
                <a:latin typeface="Times New Roman" pitchFamily="18"/>
                <a:ea typeface="Microsoft YaHei" pitchFamily="2"/>
                <a:cs typeface="Times New Roman" pitchFamily="2"/>
              </a:rPr>
              <a:t>formazione</a:t>
            </a:r>
            <a:r>
              <a:rPr lang="it-IT" sz="1282" b="1" dirty="0">
                <a:solidFill>
                  <a:srgbClr val="000000"/>
                </a:solidFill>
                <a:latin typeface="Times New Roman" pitchFamily="18"/>
                <a:ea typeface="Microsoft YaHei" pitchFamily="2"/>
                <a:cs typeface="Times New Roman" pitchFamily="2"/>
              </a:rPr>
              <a:t> </a:t>
            </a:r>
            <a:r>
              <a:rPr lang="it-IT" sz="1154" dirty="0">
                <a:solidFill>
                  <a:srgbClr val="000000"/>
                </a:solidFill>
                <a:latin typeface="Times New Roman" pitchFamily="18"/>
                <a:ea typeface="Microsoft YaHei" pitchFamily="2"/>
                <a:cs typeface="Times New Roman" pitchFamily="2"/>
              </a:rPr>
              <a:t>(tutor,  coordinatori, referenti);</a:t>
            </a:r>
          </a:p>
        </p:txBody>
      </p:sp>
      <p:grpSp>
        <p:nvGrpSpPr>
          <p:cNvPr id="20" name="object 22">
            <a:extLst>
              <a:ext uri="{FF2B5EF4-FFF2-40B4-BE49-F238E27FC236}">
                <a16:creationId xmlns:a16="http://schemas.microsoft.com/office/drawing/2014/main" id="{D9475ADC-8A49-46FA-A6D1-42EB95F64866}"/>
              </a:ext>
            </a:extLst>
          </p:cNvPr>
          <p:cNvGrpSpPr/>
          <p:nvPr/>
        </p:nvGrpSpPr>
        <p:grpSpPr>
          <a:xfrm>
            <a:off x="6719525" y="3173160"/>
            <a:ext cx="2930884" cy="1664221"/>
            <a:chOff x="7068814" y="4950717"/>
            <a:chExt cx="4572722" cy="2596493"/>
          </a:xfrm>
        </p:grpSpPr>
        <p:sp>
          <p:nvSpPr>
            <p:cNvPr id="21" name="object 23">
              <a:extLst>
                <a:ext uri="{FF2B5EF4-FFF2-40B4-BE49-F238E27FC236}">
                  <a16:creationId xmlns:a16="http://schemas.microsoft.com/office/drawing/2014/main" id="{F4C7CA57-7B80-4CD1-BF1D-22CA6D9D5C8F}"/>
                </a:ext>
              </a:extLst>
            </p:cNvPr>
            <p:cNvSpPr/>
            <p:nvPr/>
          </p:nvSpPr>
          <p:spPr>
            <a:xfrm rot="1265813">
              <a:off x="7068814" y="5458868"/>
              <a:ext cx="1034405" cy="7840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7">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22" name="object 24">
              <a:extLst>
                <a:ext uri="{FF2B5EF4-FFF2-40B4-BE49-F238E27FC236}">
                  <a16:creationId xmlns:a16="http://schemas.microsoft.com/office/drawing/2014/main" id="{5892F280-8AE9-4B85-A16D-4F56062DC59B}"/>
                </a:ext>
              </a:extLst>
            </p:cNvPr>
            <p:cNvSpPr/>
            <p:nvPr/>
          </p:nvSpPr>
          <p:spPr>
            <a:xfrm>
              <a:off x="8229444" y="4950717"/>
              <a:ext cx="3412092" cy="2056138"/>
            </a:xfrm>
            <a:custGeom>
              <a:avLst/>
              <a:gdLst>
                <a:gd name="f0" fmla="val w"/>
                <a:gd name="f1" fmla="val h"/>
                <a:gd name="f2" fmla="val 0"/>
                <a:gd name="f3" fmla="val 2896234"/>
                <a:gd name="f4" fmla="val 2011679"/>
                <a:gd name="f5" fmla="val 2694686"/>
                <a:gd name="f6" fmla="val 201168"/>
                <a:gd name="f7" fmla="val 155034"/>
                <a:gd name="f8" fmla="val 5311"/>
                <a:gd name="f9" fmla="val 112689"/>
                <a:gd name="f10" fmla="val 20442"/>
                <a:gd name="f11" fmla="val 75338"/>
                <a:gd name="f12" fmla="val 44187"/>
                <a:gd name="f13" fmla="val 1810131"/>
                <a:gd name="f14" fmla="val 1856264"/>
                <a:gd name="f15" fmla="val 1898609"/>
                <a:gd name="f16" fmla="val 1935960"/>
                <a:gd name="f17" fmla="val 1967111"/>
                <a:gd name="f18" fmla="val 1990856"/>
                <a:gd name="f19" fmla="val 2005987"/>
                <a:gd name="f20" fmla="val 2011299"/>
                <a:gd name="f21" fmla="val 2740819"/>
                <a:gd name="f22" fmla="val 2783164"/>
                <a:gd name="f23" fmla="val 2820515"/>
                <a:gd name="f24" fmla="val 2851666"/>
                <a:gd name="f25" fmla="val 2875411"/>
                <a:gd name="f26" fmla="val 2890542"/>
                <a:gd name="f27" fmla="val 2895854"/>
                <a:gd name="f28" fmla="*/ f0 1 2896234"/>
                <a:gd name="f29" fmla="*/ f1 1 2011679"/>
                <a:gd name="f30" fmla="+- f4 0 f2"/>
                <a:gd name="f31" fmla="+- f3 0 f2"/>
                <a:gd name="f32" fmla="*/ f31 1 2896234"/>
                <a:gd name="f33" fmla="*/ f30 1 2011679"/>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2896234" h="2011679">
                  <a:moveTo>
                    <a:pt x="f5" y="f2"/>
                  </a:moveTo>
                  <a:lnTo>
                    <a:pt x="f6" y="f2"/>
                  </a:lnTo>
                  <a:lnTo>
                    <a:pt x="f7" y="f8"/>
                  </a:lnTo>
                  <a:lnTo>
                    <a:pt x="f9" y="f10"/>
                  </a:lnTo>
                  <a:lnTo>
                    <a:pt x="f11" y="f12"/>
                  </a:lnTo>
                  <a:lnTo>
                    <a:pt x="f12" y="f11"/>
                  </a:lnTo>
                  <a:lnTo>
                    <a:pt x="f10" y="f9"/>
                  </a:lnTo>
                  <a:lnTo>
                    <a:pt x="f8" y="f7"/>
                  </a:lnTo>
                  <a:lnTo>
                    <a:pt x="f2" y="f6"/>
                  </a:lnTo>
                  <a:lnTo>
                    <a:pt x="f2" y="f13"/>
                  </a:lnTo>
                  <a:lnTo>
                    <a:pt x="f8" y="f14"/>
                  </a:lnTo>
                  <a:lnTo>
                    <a:pt x="f10" y="f15"/>
                  </a:lnTo>
                  <a:lnTo>
                    <a:pt x="f12" y="f16"/>
                  </a:lnTo>
                  <a:lnTo>
                    <a:pt x="f11" y="f17"/>
                  </a:lnTo>
                  <a:lnTo>
                    <a:pt x="f9" y="f18"/>
                  </a:lnTo>
                  <a:lnTo>
                    <a:pt x="f7" y="f19"/>
                  </a:lnTo>
                  <a:lnTo>
                    <a:pt x="f6" y="f20"/>
                  </a:lnTo>
                  <a:lnTo>
                    <a:pt x="f5" y="f20"/>
                  </a:lnTo>
                  <a:lnTo>
                    <a:pt x="f21" y="f19"/>
                  </a:lnTo>
                  <a:lnTo>
                    <a:pt x="f22" y="f18"/>
                  </a:lnTo>
                  <a:lnTo>
                    <a:pt x="f23" y="f17"/>
                  </a:lnTo>
                  <a:lnTo>
                    <a:pt x="f24" y="f16"/>
                  </a:lnTo>
                  <a:lnTo>
                    <a:pt x="f25" y="f15"/>
                  </a:lnTo>
                  <a:lnTo>
                    <a:pt x="f26" y="f14"/>
                  </a:lnTo>
                  <a:lnTo>
                    <a:pt x="f27" y="f13"/>
                  </a:lnTo>
                  <a:lnTo>
                    <a:pt x="f27" y="f6"/>
                  </a:lnTo>
                  <a:lnTo>
                    <a:pt x="f26" y="f7"/>
                  </a:lnTo>
                  <a:lnTo>
                    <a:pt x="f25" y="f9"/>
                  </a:lnTo>
                  <a:lnTo>
                    <a:pt x="f24" y="f11"/>
                  </a:lnTo>
                  <a:lnTo>
                    <a:pt x="f23" y="f12"/>
                  </a:lnTo>
                  <a:lnTo>
                    <a:pt x="f22" y="f10"/>
                  </a:lnTo>
                  <a:lnTo>
                    <a:pt x="f21" y="f8"/>
                  </a:lnTo>
                  <a:lnTo>
                    <a:pt x="f5" y="f2"/>
                  </a:lnTo>
                  <a:close/>
                </a:path>
              </a:pathLst>
            </a:custGeom>
            <a:solidFill>
              <a:srgbClr val="9DC3E6"/>
            </a:solid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23" name="object 25">
              <a:extLst>
                <a:ext uri="{FF2B5EF4-FFF2-40B4-BE49-F238E27FC236}">
                  <a16:creationId xmlns:a16="http://schemas.microsoft.com/office/drawing/2014/main" id="{EC29D851-95F9-4AB7-A6A2-899AF8BEE639}"/>
                </a:ext>
              </a:extLst>
            </p:cNvPr>
            <p:cNvSpPr/>
            <p:nvPr/>
          </p:nvSpPr>
          <p:spPr>
            <a:xfrm>
              <a:off x="8229444" y="4950717"/>
              <a:ext cx="3412092" cy="2596493"/>
            </a:xfrm>
            <a:custGeom>
              <a:avLst/>
              <a:gdLst>
                <a:gd name="f0" fmla="val w"/>
                <a:gd name="f1" fmla="val h"/>
                <a:gd name="f2" fmla="val 0"/>
                <a:gd name="f3" fmla="val 2896234"/>
                <a:gd name="f4" fmla="val 2011679"/>
                <a:gd name="f5" fmla="val 201168"/>
                <a:gd name="f6" fmla="val 5311"/>
                <a:gd name="f7" fmla="val 155034"/>
                <a:gd name="f8" fmla="val 20442"/>
                <a:gd name="f9" fmla="val 112689"/>
                <a:gd name="f10" fmla="val 44187"/>
                <a:gd name="f11" fmla="val 75338"/>
                <a:gd name="f12" fmla="val 2694686"/>
                <a:gd name="f13" fmla="val 2740819"/>
                <a:gd name="f14" fmla="val 2783164"/>
                <a:gd name="f15" fmla="val 2820515"/>
                <a:gd name="f16" fmla="val 2851666"/>
                <a:gd name="f17" fmla="val 2875411"/>
                <a:gd name="f18" fmla="val 2890542"/>
                <a:gd name="f19" fmla="val 2895854"/>
                <a:gd name="f20" fmla="val 1810131"/>
                <a:gd name="f21" fmla="val 1856264"/>
                <a:gd name="f22" fmla="val 1898609"/>
                <a:gd name="f23" fmla="val 1935960"/>
                <a:gd name="f24" fmla="val 1967111"/>
                <a:gd name="f25" fmla="val 1990856"/>
                <a:gd name="f26" fmla="val 2005987"/>
                <a:gd name="f27" fmla="val 2011299"/>
                <a:gd name="f28" fmla="*/ f0 1 2896234"/>
                <a:gd name="f29" fmla="*/ f1 1 2011679"/>
                <a:gd name="f30" fmla="+- f4 0 f2"/>
                <a:gd name="f31" fmla="+- f3 0 f2"/>
                <a:gd name="f32" fmla="*/ f31 1 2896234"/>
                <a:gd name="f33" fmla="*/ f30 1 2011679"/>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2896234" h="2011679">
                  <a:moveTo>
                    <a:pt x="f2" y="f5"/>
                  </a:moveTo>
                  <a:lnTo>
                    <a:pt x="f6" y="f7"/>
                  </a:lnTo>
                  <a:lnTo>
                    <a:pt x="f8" y="f9"/>
                  </a:lnTo>
                  <a:lnTo>
                    <a:pt x="f10" y="f11"/>
                  </a:lnTo>
                  <a:lnTo>
                    <a:pt x="f11" y="f10"/>
                  </a:lnTo>
                  <a:lnTo>
                    <a:pt x="f9" y="f8"/>
                  </a:lnTo>
                  <a:lnTo>
                    <a:pt x="f7" y="f6"/>
                  </a:lnTo>
                  <a:lnTo>
                    <a:pt x="f5" y="f2"/>
                  </a:lnTo>
                  <a:lnTo>
                    <a:pt x="f12" y="f2"/>
                  </a:lnTo>
                  <a:lnTo>
                    <a:pt x="f13" y="f6"/>
                  </a:lnTo>
                  <a:lnTo>
                    <a:pt x="f14" y="f8"/>
                  </a:lnTo>
                  <a:lnTo>
                    <a:pt x="f15" y="f10"/>
                  </a:lnTo>
                  <a:lnTo>
                    <a:pt x="f16" y="f11"/>
                  </a:lnTo>
                  <a:lnTo>
                    <a:pt x="f17" y="f9"/>
                  </a:lnTo>
                  <a:lnTo>
                    <a:pt x="f18" y="f7"/>
                  </a:lnTo>
                  <a:lnTo>
                    <a:pt x="f19" y="f5"/>
                  </a:lnTo>
                  <a:lnTo>
                    <a:pt x="f19" y="f20"/>
                  </a:lnTo>
                  <a:lnTo>
                    <a:pt x="f18" y="f21"/>
                  </a:lnTo>
                  <a:lnTo>
                    <a:pt x="f17" y="f22"/>
                  </a:lnTo>
                  <a:lnTo>
                    <a:pt x="f16" y="f23"/>
                  </a:lnTo>
                  <a:lnTo>
                    <a:pt x="f15" y="f24"/>
                  </a:lnTo>
                  <a:lnTo>
                    <a:pt x="f14" y="f25"/>
                  </a:lnTo>
                  <a:lnTo>
                    <a:pt x="f13" y="f26"/>
                  </a:lnTo>
                  <a:lnTo>
                    <a:pt x="f12" y="f27"/>
                  </a:lnTo>
                  <a:lnTo>
                    <a:pt x="f5" y="f27"/>
                  </a:lnTo>
                  <a:lnTo>
                    <a:pt x="f7" y="f26"/>
                  </a:lnTo>
                  <a:lnTo>
                    <a:pt x="f9" y="f25"/>
                  </a:lnTo>
                  <a:lnTo>
                    <a:pt x="f11" y="f24"/>
                  </a:lnTo>
                  <a:lnTo>
                    <a:pt x="f10" y="f23"/>
                  </a:lnTo>
                  <a:lnTo>
                    <a:pt x="f8" y="f22"/>
                  </a:lnTo>
                  <a:lnTo>
                    <a:pt x="f6" y="f21"/>
                  </a:lnTo>
                  <a:lnTo>
                    <a:pt x="f2" y="f20"/>
                  </a:lnTo>
                  <a:lnTo>
                    <a:pt x="f2" y="f5"/>
                  </a:lnTo>
                  <a:close/>
                </a:path>
              </a:pathLst>
            </a:custGeom>
            <a:noFill/>
            <a:ln w="15837" cap="flat">
              <a:solidFill>
                <a:srgbClr val="FFFFFF"/>
              </a:solidFill>
              <a:prstDash val="solid"/>
              <a:miter/>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grpSp>
      <p:sp>
        <p:nvSpPr>
          <p:cNvPr id="24" name="object 26">
            <a:extLst>
              <a:ext uri="{FF2B5EF4-FFF2-40B4-BE49-F238E27FC236}">
                <a16:creationId xmlns:a16="http://schemas.microsoft.com/office/drawing/2014/main" id="{A3C3864B-DC36-49D7-AA65-C687FE80ED1A}"/>
              </a:ext>
            </a:extLst>
          </p:cNvPr>
          <p:cNvSpPr/>
          <p:nvPr/>
        </p:nvSpPr>
        <p:spPr>
          <a:xfrm>
            <a:off x="7522549" y="3231077"/>
            <a:ext cx="2017941" cy="110284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39918" rIns="0" bIns="0" anchor="t" anchorCtr="0" compatLnSpc="0">
            <a:spAutoFit/>
          </a:bodyPr>
          <a:lstStyle/>
          <a:p>
            <a:pPr marL="8075" marR="3229" indent="1154" algn="just" defTabSz="586039">
              <a:lnSpc>
                <a:spcPct val="84000"/>
              </a:lnSpc>
              <a:spcBef>
                <a:spcPts val="314"/>
              </a:spcBef>
              <a:defRPr sz="1800" b="0" i="0" u="none" strike="noStrike" kern="0" cap="none" spc="0" baseline="0">
                <a:solidFill>
                  <a:srgbClr val="000000"/>
                </a:solidFill>
                <a:uFillTx/>
              </a:defRPr>
            </a:pPr>
            <a:r>
              <a:rPr lang="it-IT" sz="1346" dirty="0">
                <a:solidFill>
                  <a:srgbClr val="000000"/>
                </a:solidFill>
                <a:latin typeface="Times New Roman" pitchFamily="18"/>
                <a:ea typeface="Microsoft YaHei" pitchFamily="2"/>
                <a:cs typeface="Times New Roman" pitchFamily="2"/>
              </a:rPr>
              <a:t>Iniziative che  assumeranno un  </a:t>
            </a:r>
            <a:r>
              <a:rPr lang="it-IT" sz="1538" b="1" dirty="0">
                <a:solidFill>
                  <a:srgbClr val="000000"/>
                </a:solidFill>
                <a:uFill>
                  <a:solidFill>
                    <a:srgbClr val="FFFFFF"/>
                  </a:solidFill>
                </a:uFill>
                <a:latin typeface="Times New Roman" pitchFamily="18"/>
                <a:ea typeface="Microsoft YaHei" pitchFamily="2"/>
                <a:cs typeface="Times New Roman" pitchFamily="2"/>
              </a:rPr>
              <a:t>carattere di sistema </a:t>
            </a:r>
            <a:r>
              <a:rPr lang="it-IT" sz="1538" b="1" dirty="0">
                <a:solidFill>
                  <a:srgbClr val="000000"/>
                </a:solidFill>
                <a:latin typeface="Times New Roman" pitchFamily="18"/>
                <a:ea typeface="Microsoft YaHei" pitchFamily="2"/>
                <a:cs typeface="Times New Roman" pitchFamily="2"/>
              </a:rPr>
              <a:t> </a:t>
            </a:r>
            <a:r>
              <a:rPr lang="it-IT" sz="1346" dirty="0">
                <a:solidFill>
                  <a:srgbClr val="000000"/>
                </a:solidFill>
                <a:latin typeface="Times New Roman" pitchFamily="18"/>
                <a:ea typeface="Microsoft YaHei" pitchFamily="2"/>
                <a:cs typeface="Times New Roman" pitchFamily="2"/>
              </a:rPr>
              <a:t>per agevolare una più  capillare azione formativa  all’interno delle scuole.</a:t>
            </a:r>
          </a:p>
          <a:p>
            <a:pPr marL="8075" marR="3229" indent="1154" algn="just" defTabSz="586039">
              <a:lnSpc>
                <a:spcPct val="84000"/>
              </a:lnSpc>
              <a:spcBef>
                <a:spcPts val="314"/>
              </a:spcBef>
              <a:defRPr sz="1800" b="0" i="0" u="none" strike="noStrike" kern="0" cap="none" spc="0" baseline="0">
                <a:solidFill>
                  <a:srgbClr val="000000"/>
                </a:solidFill>
                <a:uFillTx/>
              </a:defRPr>
            </a:pPr>
            <a:endParaRPr lang="it-IT" sz="1346" dirty="0">
              <a:solidFill>
                <a:srgbClr val="000000"/>
              </a:solidFill>
              <a:latin typeface="Times New Roman" pitchFamily="18"/>
              <a:ea typeface="Microsoft YaHei" pitchFamily="2"/>
              <a:cs typeface="Times New Roman" pitchFamily="2"/>
            </a:endParaRPr>
          </a:p>
        </p:txBody>
      </p:sp>
      <p:sp>
        <p:nvSpPr>
          <p:cNvPr id="25" name="object 27">
            <a:extLst>
              <a:ext uri="{FF2B5EF4-FFF2-40B4-BE49-F238E27FC236}">
                <a16:creationId xmlns:a16="http://schemas.microsoft.com/office/drawing/2014/main" id="{046E559B-5F22-4240-A0EC-F40F099129C2}"/>
              </a:ext>
            </a:extLst>
          </p:cNvPr>
          <p:cNvSpPr/>
          <p:nvPr/>
        </p:nvSpPr>
        <p:spPr>
          <a:xfrm>
            <a:off x="7450754" y="3959298"/>
            <a:ext cx="1711641" cy="20748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0" tIns="40381" rIns="0" bIns="0" anchor="t" anchorCtr="1" compatLnSpc="0">
            <a:spAutoFit/>
          </a:bodyPr>
          <a:lstStyle/>
          <a:p>
            <a:pPr marL="7847" marR="3229" indent="463" algn="ctr" defTabSz="586039">
              <a:lnSpc>
                <a:spcPct val="84000"/>
              </a:lnSpc>
              <a:spcBef>
                <a:spcPts val="317"/>
              </a:spcBef>
              <a:defRPr sz="1800" b="0" i="0" u="none" strike="noStrike" kern="0" cap="none" spc="0" baseline="0">
                <a:solidFill>
                  <a:srgbClr val="000000"/>
                </a:solidFill>
                <a:uFillTx/>
              </a:defRPr>
            </a:pPr>
            <a:endParaRPr lang="it-IT" sz="1346">
              <a:solidFill>
                <a:srgbClr val="000000"/>
              </a:solidFill>
              <a:latin typeface="Times New Roman" pitchFamily="18"/>
              <a:ea typeface="Microsoft YaHei" pitchFamily="2"/>
              <a:cs typeface="Times New Roman" pitchFamily="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7C25A6-A7A4-4ADA-8287-F94557BCECF6}"/>
              </a:ext>
            </a:extLst>
          </p:cNvPr>
          <p:cNvSpPr>
            <a:spLocks noGrp="1"/>
          </p:cNvSpPr>
          <p:nvPr>
            <p:ph type="title"/>
          </p:nvPr>
        </p:nvSpPr>
        <p:spPr/>
        <p:txBody>
          <a:bodyPr>
            <a:noAutofit/>
          </a:bodyPr>
          <a:lstStyle/>
          <a:p>
            <a:pPr algn="ctr"/>
            <a:r>
              <a:rPr lang="it-IT" sz="2000" b="1" dirty="0"/>
              <a:t>INIZIATIVE FORMATIVE DI CARATTERE NAZIONALE COORDINATE DALL’U.S.R. CON IL COINVOLGIMENTO DIRETTO DELLE SCUOLE POLO (Piani formativi di Ambito – quota del 25%)</a:t>
            </a:r>
            <a:br>
              <a:rPr lang="it-IT" sz="2000" dirty="0"/>
            </a:br>
            <a:endParaRPr lang="it-IT" sz="2000" dirty="0"/>
          </a:p>
        </p:txBody>
      </p:sp>
      <p:sp>
        <p:nvSpPr>
          <p:cNvPr id="3" name="Segnaposto contenuto 2">
            <a:extLst>
              <a:ext uri="{FF2B5EF4-FFF2-40B4-BE49-F238E27FC236}">
                <a16:creationId xmlns:a16="http://schemas.microsoft.com/office/drawing/2014/main" id="{ACCB582C-E69F-4BDD-9FA6-CF1A08D2A000}"/>
              </a:ext>
            </a:extLst>
          </p:cNvPr>
          <p:cNvSpPr>
            <a:spLocks noGrp="1"/>
          </p:cNvSpPr>
          <p:nvPr>
            <p:ph idx="1"/>
          </p:nvPr>
        </p:nvSpPr>
        <p:spPr/>
        <p:txBody>
          <a:bodyPr>
            <a:normAutofit fontScale="77500" lnSpcReduction="20000"/>
          </a:bodyPr>
          <a:lstStyle/>
          <a:p>
            <a:r>
              <a:rPr lang="it-IT" dirty="0"/>
              <a:t>I suddetti percorsi formativi devono riferirsi alle </a:t>
            </a:r>
            <a:r>
              <a:rPr lang="it-IT" b="1" dirty="0"/>
              <a:t>priorità nazionali</a:t>
            </a:r>
            <a:r>
              <a:rPr lang="it-IT" dirty="0"/>
              <a:t> individuate dal M.I. come strategiche per quest’anno scolastico:</a:t>
            </a:r>
          </a:p>
          <a:p>
            <a:r>
              <a:rPr lang="it-IT" b="1" dirty="0"/>
              <a:t>discipline scientifico-tecnologiche (STEM) e competenze multilinguistiche;</a:t>
            </a:r>
            <a:endParaRPr lang="it-IT" dirty="0"/>
          </a:p>
          <a:p>
            <a:r>
              <a:rPr lang="it-IT" b="1" dirty="0"/>
              <a:t>interventi strategici per la realizzazione del sistema integrato 0-6</a:t>
            </a:r>
            <a:endParaRPr lang="it-IT" dirty="0"/>
          </a:p>
          <a:p>
            <a:r>
              <a:rPr lang="it-IT" b="1" dirty="0"/>
              <a:t>iniziative formative per le Misure di Accompagnamento Valutazione Scuola Primaria (O.M. 172/2020);</a:t>
            </a:r>
            <a:endParaRPr lang="it-IT" dirty="0"/>
          </a:p>
          <a:p>
            <a:r>
              <a:rPr lang="it-IT" b="1" dirty="0"/>
              <a:t>iniziative atte a promuovere pratiche educative inclusive e di integrazione anche per gli alunni nuovi arrivati in Italia (NAI);</a:t>
            </a:r>
            <a:endParaRPr lang="it-IT" dirty="0"/>
          </a:p>
          <a:p>
            <a:r>
              <a:rPr lang="it-IT" b="1" dirty="0"/>
              <a:t>temi specifici di ciascun segmento scolastico relativi alle novità introdotte dalla recente normativa;</a:t>
            </a:r>
            <a:endParaRPr lang="it-IT" dirty="0"/>
          </a:p>
          <a:p>
            <a:r>
              <a:rPr lang="it-IT" b="1" dirty="0"/>
              <a:t>azioni connesse all’implementazione delle azioni previste dal Piano Nazionale “Rigenerazione Scuola”.</a:t>
            </a:r>
            <a:endParaRPr lang="it-IT" dirty="0"/>
          </a:p>
          <a:p>
            <a:r>
              <a:rPr lang="it-IT" dirty="0"/>
              <a:t>Le </a:t>
            </a:r>
            <a:r>
              <a:rPr lang="it-IT" b="1" dirty="0"/>
              <a:t>proposte</a:t>
            </a:r>
            <a:r>
              <a:rPr lang="it-IT" dirty="0"/>
              <a:t> </a:t>
            </a:r>
            <a:r>
              <a:rPr lang="it-IT" b="1" dirty="0"/>
              <a:t>formative</a:t>
            </a:r>
            <a:r>
              <a:rPr lang="it-IT" dirty="0"/>
              <a:t> dei </a:t>
            </a:r>
            <a:r>
              <a:rPr lang="it-IT" b="1" dirty="0"/>
              <a:t>Piani d’Ambito</a:t>
            </a:r>
            <a:r>
              <a:rPr lang="it-IT" dirty="0"/>
              <a:t> possono essere rivolte a </a:t>
            </a:r>
            <a:r>
              <a:rPr lang="it-IT" b="1" dirty="0"/>
              <a:t>gruppi delimitati di insegnanti individuati come figure di facilitatori della formazione</a:t>
            </a:r>
            <a:r>
              <a:rPr lang="it-IT" dirty="0"/>
              <a:t> (tutor, coordinatori, referenti) e assumere, così, un carattere di sistema per agevolare una più capillare azione formativa all’interno delle scuole (Piani di Istituto).</a:t>
            </a:r>
          </a:p>
          <a:p>
            <a:endParaRPr lang="it-IT" dirty="0"/>
          </a:p>
        </p:txBody>
      </p:sp>
    </p:spTree>
    <p:extLst>
      <p:ext uri="{BB962C8B-B14F-4D97-AF65-F5344CB8AC3E}">
        <p14:creationId xmlns:p14="http://schemas.microsoft.com/office/powerpoint/2010/main" val="164530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8">
            <a:extLst>
              <a:ext uri="{FF2B5EF4-FFF2-40B4-BE49-F238E27FC236}">
                <a16:creationId xmlns:a16="http://schemas.microsoft.com/office/drawing/2014/main" id="{E4BE9E22-4977-421A-9156-CF49BBF37A27}"/>
              </a:ext>
            </a:extLst>
          </p:cNvPr>
          <p:cNvGrpSpPr/>
          <p:nvPr/>
        </p:nvGrpSpPr>
        <p:grpSpPr>
          <a:xfrm>
            <a:off x="4304330" y="671359"/>
            <a:ext cx="4028787" cy="2700881"/>
            <a:chOff x="3300662" y="1047445"/>
            <a:chExt cx="6285655" cy="4213874"/>
          </a:xfrm>
        </p:grpSpPr>
        <p:sp>
          <p:nvSpPr>
            <p:cNvPr id="3" name="object 9">
              <a:extLst>
                <a:ext uri="{FF2B5EF4-FFF2-40B4-BE49-F238E27FC236}">
                  <a16:creationId xmlns:a16="http://schemas.microsoft.com/office/drawing/2014/main" id="{A37A8783-23A4-4190-A417-2237AF65E844}"/>
                </a:ext>
              </a:extLst>
            </p:cNvPr>
            <p:cNvSpPr/>
            <p:nvPr/>
          </p:nvSpPr>
          <p:spPr>
            <a:xfrm>
              <a:off x="5986805" y="3571993"/>
              <a:ext cx="708842" cy="168932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2">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4" name="object 10">
              <a:extLst>
                <a:ext uri="{FF2B5EF4-FFF2-40B4-BE49-F238E27FC236}">
                  <a16:creationId xmlns:a16="http://schemas.microsoft.com/office/drawing/2014/main" id="{B7AD005C-44DC-4BD4-B0CF-3C33378E95A1}"/>
                </a:ext>
              </a:extLst>
            </p:cNvPr>
            <p:cNvSpPr/>
            <p:nvPr/>
          </p:nvSpPr>
          <p:spPr>
            <a:xfrm>
              <a:off x="3300662" y="1047445"/>
              <a:ext cx="6285655" cy="2215051"/>
            </a:xfrm>
            <a:custGeom>
              <a:avLst/>
              <a:gdLst>
                <a:gd name="f0" fmla="val w"/>
                <a:gd name="f1" fmla="val h"/>
                <a:gd name="f2" fmla="val 0"/>
                <a:gd name="f3" fmla="val 2348229"/>
                <a:gd name="f4" fmla="val 1878330"/>
                <a:gd name="f5" fmla="val 2159889"/>
                <a:gd name="f6" fmla="val 187706"/>
                <a:gd name="f7" fmla="val 137818"/>
                <a:gd name="f8" fmla="val 6708"/>
                <a:gd name="f9" fmla="val 92982"/>
                <a:gd name="f10" fmla="val 25639"/>
                <a:gd name="f11" fmla="val 54991"/>
                <a:gd name="f12" fmla="val 55006"/>
                <a:gd name="f13" fmla="val 25635"/>
                <a:gd name="f14" fmla="val 93020"/>
                <a:gd name="f15" fmla="val 6707"/>
                <a:gd name="f16" fmla="val 137892"/>
                <a:gd name="f17" fmla="val 187833"/>
                <a:gd name="f18" fmla="val 1690370"/>
                <a:gd name="f19" fmla="val 1740310"/>
                <a:gd name="f20" fmla="val 1785182"/>
                <a:gd name="f21" fmla="val 54990"/>
                <a:gd name="f22" fmla="val 1823196"/>
                <a:gd name="f23" fmla="val 1852563"/>
                <a:gd name="f24" fmla="val 1871494"/>
                <a:gd name="f25" fmla="val 1878203"/>
                <a:gd name="f26" fmla="val 2209829"/>
                <a:gd name="f27" fmla="val 2254701"/>
                <a:gd name="f28" fmla="val 2292715"/>
                <a:gd name="f29" fmla="val 2322082"/>
                <a:gd name="f30" fmla="val 2341013"/>
                <a:gd name="f31" fmla="val 2347721"/>
                <a:gd name="f32" fmla="*/ f0 1 2348229"/>
                <a:gd name="f33" fmla="*/ f1 1 1878330"/>
                <a:gd name="f34" fmla="+- f4 0 f2"/>
                <a:gd name="f35" fmla="+- f3 0 f2"/>
                <a:gd name="f36" fmla="*/ f35 1 2348229"/>
                <a:gd name="f37" fmla="*/ f34 1 1878330"/>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2348229" h="1878330">
                  <a:moveTo>
                    <a:pt x="f5" y="f2"/>
                  </a:moveTo>
                  <a:lnTo>
                    <a:pt x="f6" y="f2"/>
                  </a:lnTo>
                  <a:lnTo>
                    <a:pt x="f7" y="f8"/>
                  </a:lnTo>
                  <a:lnTo>
                    <a:pt x="f9" y="f10"/>
                  </a:lnTo>
                  <a:lnTo>
                    <a:pt x="f11" y="f12"/>
                  </a:lnTo>
                  <a:lnTo>
                    <a:pt x="f13" y="f14"/>
                  </a:lnTo>
                  <a:lnTo>
                    <a:pt x="f15" y="f16"/>
                  </a:lnTo>
                  <a:lnTo>
                    <a:pt x="f2" y="f17"/>
                  </a:lnTo>
                  <a:lnTo>
                    <a:pt x="f2" y="f18"/>
                  </a:lnTo>
                  <a:lnTo>
                    <a:pt x="f15" y="f19"/>
                  </a:lnTo>
                  <a:lnTo>
                    <a:pt x="f13" y="f20"/>
                  </a:lnTo>
                  <a:lnTo>
                    <a:pt x="f21" y="f22"/>
                  </a:lnTo>
                  <a:lnTo>
                    <a:pt x="f9" y="f23"/>
                  </a:lnTo>
                  <a:lnTo>
                    <a:pt x="f7" y="f24"/>
                  </a:lnTo>
                  <a:lnTo>
                    <a:pt x="f6" y="f25"/>
                  </a:lnTo>
                  <a:lnTo>
                    <a:pt x="f5" y="f25"/>
                  </a:lnTo>
                  <a:lnTo>
                    <a:pt x="f26" y="f24"/>
                  </a:lnTo>
                  <a:lnTo>
                    <a:pt x="f27" y="f23"/>
                  </a:lnTo>
                  <a:lnTo>
                    <a:pt x="f28" y="f22"/>
                  </a:lnTo>
                  <a:lnTo>
                    <a:pt x="f29" y="f20"/>
                  </a:lnTo>
                  <a:lnTo>
                    <a:pt x="f30" y="f19"/>
                  </a:lnTo>
                  <a:lnTo>
                    <a:pt x="f31" y="f18"/>
                  </a:lnTo>
                  <a:lnTo>
                    <a:pt x="f31" y="f17"/>
                  </a:lnTo>
                  <a:lnTo>
                    <a:pt x="f30" y="f16"/>
                  </a:lnTo>
                  <a:lnTo>
                    <a:pt x="f29" y="f14"/>
                  </a:lnTo>
                  <a:lnTo>
                    <a:pt x="f28" y="f12"/>
                  </a:lnTo>
                  <a:lnTo>
                    <a:pt x="f27" y="f10"/>
                  </a:lnTo>
                  <a:lnTo>
                    <a:pt x="f26" y="f8"/>
                  </a:lnTo>
                  <a:lnTo>
                    <a:pt x="f5" y="f2"/>
                  </a:lnTo>
                  <a:close/>
                </a:path>
              </a:pathLst>
            </a:custGeom>
            <a:solidFill>
              <a:srgbClr val="9DC3E6"/>
            </a:solidFill>
            <a:ln cap="flat">
              <a:noFill/>
              <a:prstDash val="solid"/>
            </a:ln>
          </p:spPr>
          <p:txBody>
            <a:bodyPr vert="horz" wrap="square" lIns="0" tIns="0" rIns="0" bIns="0" anchor="t" anchorCtr="0" compatLnSpc="0">
              <a:noAutofit/>
            </a:bodyPr>
            <a:lstStyle/>
            <a:p>
              <a:pPr algn="just" defTabSz="586039" hangingPunct="0">
                <a:defRPr sz="1800" b="0" i="0" u="none" strike="noStrike" kern="0" cap="none" spc="0" baseline="0">
                  <a:solidFill>
                    <a:srgbClr val="000000"/>
                  </a:solidFill>
                  <a:uFillTx/>
                </a:defRPr>
              </a:pPr>
              <a:endParaRPr lang="it-IT" dirty="0">
                <a:solidFill>
                  <a:srgbClr val="000000"/>
                </a:solidFill>
                <a:latin typeface="Calibri"/>
              </a:endParaRPr>
            </a:p>
            <a:p>
              <a:pPr algn="just" defTabSz="586039" hangingPunct="0">
                <a:defRPr sz="1800" b="0" i="0" u="none" strike="noStrike" kern="0" cap="none" spc="0" baseline="0">
                  <a:solidFill>
                    <a:srgbClr val="000000"/>
                  </a:solidFill>
                  <a:uFillTx/>
                </a:defRPr>
              </a:pPr>
              <a:r>
                <a:rPr lang="it-IT" dirty="0">
                  <a:solidFill>
                    <a:srgbClr val="000000"/>
                  </a:solidFill>
                  <a:latin typeface="Calibri"/>
                </a:rPr>
                <a:t>Organizzazione  coordinata con altre  scuole di iniziative  formative di rete (per </a:t>
              </a:r>
              <a:r>
                <a:rPr lang="it-IT" dirty="0">
                  <a:solidFill>
                    <a:srgbClr val="000000"/>
                  </a:solidFill>
                  <a:latin typeface="Calibri" pitchFamily="18"/>
                </a:rPr>
                <a:t>tipologie specifiche di  approfondimento);</a:t>
              </a:r>
              <a:endParaRPr lang="it-IT" dirty="0">
                <a:solidFill>
                  <a:srgbClr val="000000"/>
                </a:solidFill>
                <a:latin typeface="Calibri"/>
              </a:endParaRPr>
            </a:p>
            <a:p>
              <a:pPr algn="just" defTabSz="586039" hangingPunct="0">
                <a:defRPr sz="1800" b="0" i="0" u="none" strike="noStrike" kern="0" cap="none" spc="0" baseline="0">
                  <a:solidFill>
                    <a:srgbClr val="000000"/>
                  </a:solidFill>
                  <a:uFillTx/>
                </a:defRPr>
              </a:pPr>
              <a:endParaRPr lang="it-IT" sz="1154" dirty="0">
                <a:solidFill>
                  <a:srgbClr val="000000"/>
                </a:solidFill>
                <a:latin typeface="Arial" pitchFamily="18"/>
                <a:ea typeface="Microsoft YaHei" pitchFamily="2"/>
                <a:cs typeface="Mangal" pitchFamily="2"/>
              </a:endParaRPr>
            </a:p>
          </p:txBody>
        </p:sp>
      </p:grpSp>
      <p:sp>
        <p:nvSpPr>
          <p:cNvPr id="5" name="object 10">
            <a:extLst>
              <a:ext uri="{FF2B5EF4-FFF2-40B4-BE49-F238E27FC236}">
                <a16:creationId xmlns:a16="http://schemas.microsoft.com/office/drawing/2014/main" id="{0D4285FB-D8CE-4F3A-8641-45ED7E1EF25E}"/>
              </a:ext>
            </a:extLst>
          </p:cNvPr>
          <p:cNvSpPr/>
          <p:nvPr/>
        </p:nvSpPr>
        <p:spPr>
          <a:xfrm>
            <a:off x="8050980" y="2562045"/>
            <a:ext cx="3422152" cy="2489667"/>
          </a:xfrm>
          <a:custGeom>
            <a:avLst/>
            <a:gdLst>
              <a:gd name="f0" fmla="val w"/>
              <a:gd name="f1" fmla="val h"/>
              <a:gd name="f2" fmla="val 0"/>
              <a:gd name="f3" fmla="val 2348229"/>
              <a:gd name="f4" fmla="val 1878330"/>
              <a:gd name="f5" fmla="val 2159889"/>
              <a:gd name="f6" fmla="val 187706"/>
              <a:gd name="f7" fmla="val 137818"/>
              <a:gd name="f8" fmla="val 6708"/>
              <a:gd name="f9" fmla="val 92982"/>
              <a:gd name="f10" fmla="val 25639"/>
              <a:gd name="f11" fmla="val 54991"/>
              <a:gd name="f12" fmla="val 55006"/>
              <a:gd name="f13" fmla="val 25635"/>
              <a:gd name="f14" fmla="val 93020"/>
              <a:gd name="f15" fmla="val 6707"/>
              <a:gd name="f16" fmla="val 137892"/>
              <a:gd name="f17" fmla="val 187833"/>
              <a:gd name="f18" fmla="val 1690370"/>
              <a:gd name="f19" fmla="val 1740310"/>
              <a:gd name="f20" fmla="val 1785182"/>
              <a:gd name="f21" fmla="val 54990"/>
              <a:gd name="f22" fmla="val 1823196"/>
              <a:gd name="f23" fmla="val 1852563"/>
              <a:gd name="f24" fmla="val 1871494"/>
              <a:gd name="f25" fmla="val 1878203"/>
              <a:gd name="f26" fmla="val 2209829"/>
              <a:gd name="f27" fmla="val 2254701"/>
              <a:gd name="f28" fmla="val 2292715"/>
              <a:gd name="f29" fmla="val 2322082"/>
              <a:gd name="f30" fmla="val 2341013"/>
              <a:gd name="f31" fmla="val 2347721"/>
              <a:gd name="f32" fmla="*/ f0 1 2348229"/>
              <a:gd name="f33" fmla="*/ f1 1 1878330"/>
              <a:gd name="f34" fmla="+- f4 0 f2"/>
              <a:gd name="f35" fmla="+- f3 0 f2"/>
              <a:gd name="f36" fmla="*/ f35 1 2348229"/>
              <a:gd name="f37" fmla="*/ f34 1 1878330"/>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2348229" h="1878330">
                <a:moveTo>
                  <a:pt x="f5" y="f2"/>
                </a:moveTo>
                <a:lnTo>
                  <a:pt x="f6" y="f2"/>
                </a:lnTo>
                <a:lnTo>
                  <a:pt x="f7" y="f8"/>
                </a:lnTo>
                <a:lnTo>
                  <a:pt x="f9" y="f10"/>
                </a:lnTo>
                <a:lnTo>
                  <a:pt x="f11" y="f12"/>
                </a:lnTo>
                <a:lnTo>
                  <a:pt x="f13" y="f14"/>
                </a:lnTo>
                <a:lnTo>
                  <a:pt x="f15" y="f16"/>
                </a:lnTo>
                <a:lnTo>
                  <a:pt x="f2" y="f17"/>
                </a:lnTo>
                <a:lnTo>
                  <a:pt x="f2" y="f18"/>
                </a:lnTo>
                <a:lnTo>
                  <a:pt x="f15" y="f19"/>
                </a:lnTo>
                <a:lnTo>
                  <a:pt x="f13" y="f20"/>
                </a:lnTo>
                <a:lnTo>
                  <a:pt x="f21" y="f22"/>
                </a:lnTo>
                <a:lnTo>
                  <a:pt x="f9" y="f23"/>
                </a:lnTo>
                <a:lnTo>
                  <a:pt x="f7" y="f24"/>
                </a:lnTo>
                <a:lnTo>
                  <a:pt x="f6" y="f25"/>
                </a:lnTo>
                <a:lnTo>
                  <a:pt x="f5" y="f25"/>
                </a:lnTo>
                <a:lnTo>
                  <a:pt x="f26" y="f24"/>
                </a:lnTo>
                <a:lnTo>
                  <a:pt x="f27" y="f23"/>
                </a:lnTo>
                <a:lnTo>
                  <a:pt x="f28" y="f22"/>
                </a:lnTo>
                <a:lnTo>
                  <a:pt x="f29" y="f20"/>
                </a:lnTo>
                <a:lnTo>
                  <a:pt x="f30" y="f19"/>
                </a:lnTo>
                <a:lnTo>
                  <a:pt x="f31" y="f18"/>
                </a:lnTo>
                <a:lnTo>
                  <a:pt x="f31" y="f17"/>
                </a:lnTo>
                <a:lnTo>
                  <a:pt x="f30" y="f16"/>
                </a:lnTo>
                <a:lnTo>
                  <a:pt x="f29" y="f14"/>
                </a:lnTo>
                <a:lnTo>
                  <a:pt x="f28" y="f12"/>
                </a:lnTo>
                <a:lnTo>
                  <a:pt x="f27" y="f10"/>
                </a:lnTo>
                <a:lnTo>
                  <a:pt x="f26" y="f8"/>
                </a:lnTo>
                <a:lnTo>
                  <a:pt x="f5" y="f2"/>
                </a:lnTo>
                <a:close/>
              </a:path>
            </a:pathLst>
          </a:custGeom>
          <a:solidFill>
            <a:srgbClr val="9DC3E6"/>
          </a:solidFill>
          <a:ln cap="flat">
            <a:noFill/>
            <a:prstDash val="solid"/>
          </a:ln>
        </p:spPr>
        <p:txBody>
          <a:bodyPr vert="horz" wrap="square" lIns="0" tIns="0" rIns="0" bIns="0" anchor="t" anchorCtr="0" compatLnSpc="0">
            <a:noAutofit/>
          </a:bodyPr>
          <a:lstStyle/>
          <a:p>
            <a:pPr defTabSz="586039">
              <a:defRPr sz="1800" b="0" i="0" u="none" strike="noStrike" kern="0" cap="none" spc="0" baseline="0">
                <a:solidFill>
                  <a:srgbClr val="000000"/>
                </a:solidFill>
                <a:uFillTx/>
              </a:defRPr>
            </a:pPr>
            <a:endParaRPr lang="it-IT" dirty="0">
              <a:solidFill>
                <a:srgbClr val="000000"/>
              </a:solidFill>
              <a:latin typeface="Calibri"/>
            </a:endParaRPr>
          </a:p>
          <a:p>
            <a:pPr defTabSz="586039">
              <a:defRPr sz="1800" b="0" i="0" u="none" strike="noStrike" kern="0" cap="none" spc="0" baseline="0">
                <a:solidFill>
                  <a:srgbClr val="000000"/>
                </a:solidFill>
                <a:uFillTx/>
              </a:defRPr>
            </a:pPr>
            <a:r>
              <a:rPr lang="it-IT" dirty="0">
                <a:solidFill>
                  <a:srgbClr val="000000"/>
                </a:solidFill>
                <a:latin typeface="Calibri"/>
              </a:rPr>
              <a:t>Collaborazione con le  Università, gli Istituti di  ricerca, con le  Associazioni professionali  qualificate e gli Enti  accreditati ai sensi della DM  170/2016</a:t>
            </a:r>
            <a:r>
              <a:rPr lang="it-IT" sz="1154" dirty="0">
                <a:solidFill>
                  <a:srgbClr val="000000"/>
                </a:solidFill>
                <a:latin typeface="Calibri"/>
              </a:rPr>
              <a:t>.</a:t>
            </a:r>
          </a:p>
        </p:txBody>
      </p:sp>
      <p:sp>
        <p:nvSpPr>
          <p:cNvPr id="6" name="object 10">
            <a:extLst>
              <a:ext uri="{FF2B5EF4-FFF2-40B4-BE49-F238E27FC236}">
                <a16:creationId xmlns:a16="http://schemas.microsoft.com/office/drawing/2014/main" id="{4475FF31-7518-4AA7-9533-30779F706402}"/>
              </a:ext>
            </a:extLst>
          </p:cNvPr>
          <p:cNvSpPr/>
          <p:nvPr/>
        </p:nvSpPr>
        <p:spPr>
          <a:xfrm>
            <a:off x="992039" y="2562045"/>
            <a:ext cx="3312292" cy="2222337"/>
          </a:xfrm>
          <a:custGeom>
            <a:avLst/>
            <a:gdLst>
              <a:gd name="f0" fmla="val w"/>
              <a:gd name="f1" fmla="val h"/>
              <a:gd name="f2" fmla="val 0"/>
              <a:gd name="f3" fmla="val 2348229"/>
              <a:gd name="f4" fmla="val 1878330"/>
              <a:gd name="f5" fmla="val 2159889"/>
              <a:gd name="f6" fmla="val 187706"/>
              <a:gd name="f7" fmla="val 137818"/>
              <a:gd name="f8" fmla="val 6708"/>
              <a:gd name="f9" fmla="val 92982"/>
              <a:gd name="f10" fmla="val 25639"/>
              <a:gd name="f11" fmla="val 54991"/>
              <a:gd name="f12" fmla="val 55006"/>
              <a:gd name="f13" fmla="val 25635"/>
              <a:gd name="f14" fmla="val 93020"/>
              <a:gd name="f15" fmla="val 6707"/>
              <a:gd name="f16" fmla="val 137892"/>
              <a:gd name="f17" fmla="val 187833"/>
              <a:gd name="f18" fmla="val 1690370"/>
              <a:gd name="f19" fmla="val 1740310"/>
              <a:gd name="f20" fmla="val 1785182"/>
              <a:gd name="f21" fmla="val 54990"/>
              <a:gd name="f22" fmla="val 1823196"/>
              <a:gd name="f23" fmla="val 1852563"/>
              <a:gd name="f24" fmla="val 1871494"/>
              <a:gd name="f25" fmla="val 1878203"/>
              <a:gd name="f26" fmla="val 2209829"/>
              <a:gd name="f27" fmla="val 2254701"/>
              <a:gd name="f28" fmla="val 2292715"/>
              <a:gd name="f29" fmla="val 2322082"/>
              <a:gd name="f30" fmla="val 2341013"/>
              <a:gd name="f31" fmla="val 2347721"/>
              <a:gd name="f32" fmla="*/ f0 1 2348229"/>
              <a:gd name="f33" fmla="*/ f1 1 1878330"/>
              <a:gd name="f34" fmla="+- f4 0 f2"/>
              <a:gd name="f35" fmla="+- f3 0 f2"/>
              <a:gd name="f36" fmla="*/ f35 1 2348229"/>
              <a:gd name="f37" fmla="*/ f34 1 1878330"/>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2348229" h="1878330">
                <a:moveTo>
                  <a:pt x="f5" y="f2"/>
                </a:moveTo>
                <a:lnTo>
                  <a:pt x="f6" y="f2"/>
                </a:lnTo>
                <a:lnTo>
                  <a:pt x="f7" y="f8"/>
                </a:lnTo>
                <a:lnTo>
                  <a:pt x="f9" y="f10"/>
                </a:lnTo>
                <a:lnTo>
                  <a:pt x="f11" y="f12"/>
                </a:lnTo>
                <a:lnTo>
                  <a:pt x="f13" y="f14"/>
                </a:lnTo>
                <a:lnTo>
                  <a:pt x="f15" y="f16"/>
                </a:lnTo>
                <a:lnTo>
                  <a:pt x="f2" y="f17"/>
                </a:lnTo>
                <a:lnTo>
                  <a:pt x="f2" y="f18"/>
                </a:lnTo>
                <a:lnTo>
                  <a:pt x="f15" y="f19"/>
                </a:lnTo>
                <a:lnTo>
                  <a:pt x="f13" y="f20"/>
                </a:lnTo>
                <a:lnTo>
                  <a:pt x="f21" y="f22"/>
                </a:lnTo>
                <a:lnTo>
                  <a:pt x="f9" y="f23"/>
                </a:lnTo>
                <a:lnTo>
                  <a:pt x="f7" y="f24"/>
                </a:lnTo>
                <a:lnTo>
                  <a:pt x="f6" y="f25"/>
                </a:lnTo>
                <a:lnTo>
                  <a:pt x="f5" y="f25"/>
                </a:lnTo>
                <a:lnTo>
                  <a:pt x="f26" y="f24"/>
                </a:lnTo>
                <a:lnTo>
                  <a:pt x="f27" y="f23"/>
                </a:lnTo>
                <a:lnTo>
                  <a:pt x="f28" y="f22"/>
                </a:lnTo>
                <a:lnTo>
                  <a:pt x="f29" y="f20"/>
                </a:lnTo>
                <a:lnTo>
                  <a:pt x="f30" y="f19"/>
                </a:lnTo>
                <a:lnTo>
                  <a:pt x="f31" y="f18"/>
                </a:lnTo>
                <a:lnTo>
                  <a:pt x="f31" y="f17"/>
                </a:lnTo>
                <a:lnTo>
                  <a:pt x="f30" y="f16"/>
                </a:lnTo>
                <a:lnTo>
                  <a:pt x="f29" y="f14"/>
                </a:lnTo>
                <a:lnTo>
                  <a:pt x="f28" y="f12"/>
                </a:lnTo>
                <a:lnTo>
                  <a:pt x="f27" y="f10"/>
                </a:lnTo>
                <a:lnTo>
                  <a:pt x="f26" y="f8"/>
                </a:lnTo>
                <a:lnTo>
                  <a:pt x="f5" y="f2"/>
                </a:lnTo>
                <a:close/>
              </a:path>
            </a:pathLst>
          </a:custGeom>
          <a:solidFill>
            <a:srgbClr val="BDD7EE"/>
          </a:solidFill>
          <a:ln cap="flat">
            <a:noFill/>
            <a:prstDash val="solid"/>
          </a:ln>
        </p:spPr>
        <p:txBody>
          <a:bodyPr vert="horz" wrap="square" lIns="0" tIns="0" rIns="0" bIns="0" anchor="t" anchorCtr="0" compatLnSpc="0">
            <a:noAutofit/>
          </a:bodyPr>
          <a:lstStyle/>
          <a:p>
            <a:pPr algn="just" defTabSz="586039" hangingPunct="0">
              <a:defRPr sz="1800" b="0" i="0" u="none" strike="noStrike" kern="0" cap="none" spc="0" baseline="0">
                <a:solidFill>
                  <a:srgbClr val="000000"/>
                </a:solidFill>
                <a:uFillTx/>
              </a:defRPr>
            </a:pPr>
            <a:endParaRPr lang="it-IT" sz="1154" dirty="0">
              <a:solidFill>
                <a:srgbClr val="000000"/>
              </a:solidFill>
              <a:latin typeface="Arial" pitchFamily="18"/>
              <a:ea typeface="Microsoft YaHei" pitchFamily="2"/>
              <a:cs typeface="Mangal" pitchFamily="2"/>
            </a:endParaRPr>
          </a:p>
          <a:p>
            <a:pPr algn="just" defTabSz="586039" hangingPunct="0">
              <a:defRPr sz="1800" b="0" i="0" u="none" strike="noStrike" kern="0" cap="none" spc="0" baseline="0">
                <a:solidFill>
                  <a:srgbClr val="000000"/>
                </a:solidFill>
                <a:uFillTx/>
              </a:defRPr>
            </a:pPr>
            <a:endParaRPr lang="it-IT" dirty="0">
              <a:solidFill>
                <a:srgbClr val="000000"/>
              </a:solidFill>
              <a:latin typeface="Arial" pitchFamily="18"/>
              <a:ea typeface="Microsoft YaHei" pitchFamily="2"/>
              <a:cs typeface="Mangal" pitchFamily="2"/>
            </a:endParaRPr>
          </a:p>
          <a:p>
            <a:pPr algn="just" defTabSz="586039" hangingPunct="0">
              <a:defRPr sz="1800" b="0" i="0" u="none" strike="noStrike" kern="0" cap="none" spc="0" baseline="0">
                <a:solidFill>
                  <a:srgbClr val="000000"/>
                </a:solidFill>
                <a:uFillTx/>
              </a:defRPr>
            </a:pPr>
            <a:r>
              <a:rPr lang="it-IT" dirty="0">
                <a:solidFill>
                  <a:srgbClr val="000000"/>
                </a:solidFill>
                <a:latin typeface="Arial" pitchFamily="18"/>
                <a:ea typeface="Microsoft YaHei" pitchFamily="2"/>
                <a:cs typeface="Mangal" pitchFamily="2"/>
              </a:rPr>
              <a:t>Organizzazione  diretta di attività  formative da parte della  scuola, anche in  modalità autoformazione e  ricerca didattica  strutturata;</a:t>
            </a:r>
          </a:p>
        </p:txBody>
      </p:sp>
      <p:sp>
        <p:nvSpPr>
          <p:cNvPr id="7" name="object 4">
            <a:extLst>
              <a:ext uri="{FF2B5EF4-FFF2-40B4-BE49-F238E27FC236}">
                <a16:creationId xmlns:a16="http://schemas.microsoft.com/office/drawing/2014/main" id="{14C165CF-5EF5-458E-8639-9508FA0BA1FF}"/>
              </a:ext>
            </a:extLst>
          </p:cNvPr>
          <p:cNvSpPr/>
          <p:nvPr/>
        </p:nvSpPr>
        <p:spPr>
          <a:xfrm rot="19531318">
            <a:off x="4326719" y="3982396"/>
            <a:ext cx="822170" cy="6598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3">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
        <p:nvSpPr>
          <p:cNvPr id="8" name="Ovale 14">
            <a:extLst>
              <a:ext uri="{FF2B5EF4-FFF2-40B4-BE49-F238E27FC236}">
                <a16:creationId xmlns:a16="http://schemas.microsoft.com/office/drawing/2014/main" id="{85E7CD09-5145-4846-9EDA-BFC16C89F8E4}"/>
              </a:ext>
            </a:extLst>
          </p:cNvPr>
          <p:cNvSpPr/>
          <p:nvPr/>
        </p:nvSpPr>
        <p:spPr>
          <a:xfrm>
            <a:off x="5353627" y="3612254"/>
            <a:ext cx="1648057" cy="10910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58608" tIns="29304" rIns="58608" bIns="29304" anchor="ctr" anchorCtr="1" compatLnSpc="1">
            <a:noAutofit/>
          </a:bodyPr>
          <a:lstStyle/>
          <a:p>
            <a:pPr algn="ctr" defTabSz="586039">
              <a:defRPr sz="1800" b="0" i="0" u="none" strike="noStrike" kern="0" cap="none" spc="0" baseline="0">
                <a:solidFill>
                  <a:srgbClr val="000000"/>
                </a:solidFill>
                <a:uFillTx/>
              </a:defRPr>
            </a:pPr>
            <a:r>
              <a:rPr lang="it-IT" sz="3461" dirty="0">
                <a:solidFill>
                  <a:srgbClr val="000000"/>
                </a:solidFill>
                <a:latin typeface="Calibri"/>
              </a:rPr>
              <a:t>75 %</a:t>
            </a:r>
          </a:p>
        </p:txBody>
      </p:sp>
      <p:sp>
        <p:nvSpPr>
          <p:cNvPr id="9" name="object 4">
            <a:extLst>
              <a:ext uri="{FF2B5EF4-FFF2-40B4-BE49-F238E27FC236}">
                <a16:creationId xmlns:a16="http://schemas.microsoft.com/office/drawing/2014/main" id="{27D88C29-8DCA-4BB4-9512-B8E41573A6B9}"/>
              </a:ext>
            </a:extLst>
          </p:cNvPr>
          <p:cNvSpPr/>
          <p:nvPr/>
        </p:nvSpPr>
        <p:spPr>
          <a:xfrm rot="8736208">
            <a:off x="7163883" y="3949950"/>
            <a:ext cx="822170" cy="6598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blipFill>
            <a:blip r:embed="rId3">
              <a:alphaModFix/>
            </a:blip>
            <a:stretch>
              <a:fillRect/>
            </a:stretch>
          </a:blipFill>
          <a:ln cap="flat">
            <a:noFill/>
            <a:prstDash val="solid"/>
          </a:ln>
        </p:spPr>
        <p:txBody>
          <a:bodyPr vert="horz" wrap="square" lIns="0" tIns="0" rIns="0" bIns="0" anchor="t" anchorCtr="0" compatLnSpc="0">
            <a:noAutofit/>
          </a:bodyPr>
          <a:lstStyle/>
          <a:p>
            <a:pPr defTabSz="586039" hangingPunct="0">
              <a:defRPr sz="1800" b="0" i="0" u="none" strike="noStrike" kern="0" cap="none" spc="0" baseline="0">
                <a:solidFill>
                  <a:srgbClr val="000000"/>
                </a:solidFill>
                <a:uFillTx/>
              </a:defRPr>
            </a:pPr>
            <a:endParaRPr lang="it-IT" sz="1154">
              <a:solidFill>
                <a:srgbClr val="000000"/>
              </a:solidFill>
              <a:latin typeface="Arial" pitchFamily="18"/>
              <a:ea typeface="Microsoft YaHei" pitchFamily="2"/>
              <a:cs typeface="Mangal" pitchFamily="2"/>
            </a:endParaRPr>
          </a:p>
        </p:txBody>
      </p:sp>
    </p:spTree>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2203</TotalTime>
  <Words>2564</Words>
  <Application>Microsoft Office PowerPoint</Application>
  <PresentationFormat>Widescreen</PresentationFormat>
  <Paragraphs>220</Paragraphs>
  <Slides>20</Slides>
  <Notes>6</Notes>
  <HiddenSlides>1</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Arial</vt:lpstr>
      <vt:lpstr>Calibri</vt:lpstr>
      <vt:lpstr>Century Gothic</vt:lpstr>
      <vt:lpstr>StarSymbol</vt:lpstr>
      <vt:lpstr>Times New Roman</vt:lpstr>
      <vt:lpstr>Wingdings 3</vt:lpstr>
      <vt:lpstr>Filo</vt:lpstr>
      <vt:lpstr>AVVIO PNFD 2021/2022 </vt:lpstr>
      <vt:lpstr>Ordine del giorno</vt:lpstr>
      <vt:lpstr>       PIANO NAZIONALE PER LA FORMAZIONE DEI DOCENTI.  ATTIVITÀ FORMATIVE  A.S. 2021/2022 </vt:lpstr>
      <vt:lpstr>Presentazione standard di PowerPoint</vt:lpstr>
      <vt:lpstr>RIPARTO FONDI FORMAZIONE DOCENTI AMBITO SA 23  A.S. 2021/2022</vt:lpstr>
      <vt:lpstr>Presentazione standard di PowerPoint</vt:lpstr>
      <vt:lpstr>Presentazione standard di PowerPoint</vt:lpstr>
      <vt:lpstr>INIZIATIVE FORMATIVE DI CARATTERE NAZIONALE COORDINATE DALL’U.S.R. CON IL COINVOLGIMENTO DIRETTO DELLE SCUOLE POLO (Piani formativi di Ambito – quota del 25%) </vt:lpstr>
      <vt:lpstr>Presentazione standard di PowerPoint</vt:lpstr>
      <vt:lpstr>Presentazione standard di PowerPoint</vt:lpstr>
      <vt:lpstr>EROGAZIONE FONDI ALLE SINGOLE ISTITUZIONI SCOLASTICHE E INDICAZIONI OPERATIVE</vt:lpstr>
      <vt:lpstr>INIZIATIVE FORMATIVE IN CAPO ALLE SINGOLE ISTITUZIONI SCOLASTICHE  (Piani formativi di Istituto – quota del 75%) </vt:lpstr>
      <vt:lpstr>Assegnazione delle risorse finanziarie I.C. SALERNO </vt:lpstr>
      <vt:lpstr>Assegnazione delle risorse finanziarie LICEI/TECNICI/PROFESSIONALI/CIPIA -  SALERNO</vt:lpstr>
      <vt:lpstr>Assegnazione delle risorse finanziarie BARONISSI/M.S.SEVERINO/LANGUSI-FISCIANO</vt:lpstr>
      <vt:lpstr>Assegnazione delle risorse finanziarie</vt:lpstr>
      <vt:lpstr>Presentazione standard di PowerPoint</vt:lpstr>
      <vt:lpstr>A.   REALIZZAZIONE PERCORSI FORMATIVI DI RETE  B.    RENDICONTAZIONE</vt:lpstr>
      <vt:lpstr>RAGGRUPPAMENTI DI RETI IN BASE AL TERRITORIO /ORDINE DI SCUOLA                 INDICAZIONI OPERATIVE </vt:lpstr>
      <vt:lpstr> PIANIFICAZIONE- ORGANIZZAZIONE - REALIZZAZIONE-RENDICONTAZIONE DEI PERCORSI FORMATIVI A CURA DELLE SCUOLE CAPOFILA DI RETE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CARRAFIELLO Anna Rita (Dirigente)</dc:creator>
  <cp:lastModifiedBy>SCATERINA-AMENDOLA</cp:lastModifiedBy>
  <cp:revision>108</cp:revision>
  <dcterms:created xsi:type="dcterms:W3CDTF">2022-01-19T11:26:06Z</dcterms:created>
  <dcterms:modified xsi:type="dcterms:W3CDTF">2022-01-27T09:16:37Z</dcterms:modified>
</cp:coreProperties>
</file>