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69" r:id="rId5"/>
    <p:sldId id="334" r:id="rId6"/>
    <p:sldId id="371" r:id="rId7"/>
    <p:sldId id="381" r:id="rId8"/>
    <p:sldId id="383" r:id="rId9"/>
    <p:sldId id="373" r:id="rId10"/>
    <p:sldId id="384" r:id="rId11"/>
    <p:sldId id="374" r:id="rId12"/>
    <p:sldId id="375" r:id="rId13"/>
    <p:sldId id="378" r:id="rId14"/>
    <p:sldId id="377" r:id="rId15"/>
    <p:sldId id="379" r:id="rId1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772" userDrawn="1">
          <p15:clr>
            <a:srgbClr val="A4A3A4"/>
          </p15:clr>
        </p15:guide>
        <p15:guide id="3" pos="75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2AAF4"/>
    <a:srgbClr val="FFCC00"/>
    <a:srgbClr val="FDC731"/>
    <a:srgbClr val="FDA714"/>
    <a:srgbClr val="ED7D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975" autoAdjust="0"/>
    <p:restoredTop sz="94434" autoAdjust="0"/>
  </p:normalViewPr>
  <p:slideViewPr>
    <p:cSldViewPr snapToGrid="0" showGuides="1">
      <p:cViewPr>
        <p:scale>
          <a:sx n="60" d="100"/>
          <a:sy n="60" d="100"/>
        </p:scale>
        <p:origin x="-984" y="-372"/>
      </p:cViewPr>
      <p:guideLst>
        <p:guide orient="horz" pos="2160"/>
        <p:guide pos="3772"/>
        <p:guide pos="75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88CD94-42E4-4A33-9F2E-AF61C8CF166C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11F1C67-DEDF-4AB6-90D7-97FF6EA0D432}">
      <dgm:prSet phldrT="[Tes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t-IT" b="1" dirty="0" smtClean="0"/>
            <a:t>UN RAPPORTO DI LAVORO</a:t>
          </a:r>
          <a:endParaRPr lang="it-IT" b="1" dirty="0"/>
        </a:p>
      </dgm:t>
    </dgm:pt>
    <dgm:pt modelId="{137BBBA4-FC02-42E7-8B5F-4D1C4A4AD4D1}" type="parTrans" cxnId="{7FB57835-5E7B-4131-862D-961453478447}">
      <dgm:prSet/>
      <dgm:spPr/>
      <dgm:t>
        <a:bodyPr/>
        <a:lstStyle/>
        <a:p>
          <a:endParaRPr lang="it-IT"/>
        </a:p>
      </dgm:t>
    </dgm:pt>
    <dgm:pt modelId="{95185B49-C742-4B26-8E72-99190BEA6643}" type="sibTrans" cxnId="{7FB57835-5E7B-4131-862D-961453478447}">
      <dgm:prSet/>
      <dgm:spPr/>
      <dgm:t>
        <a:bodyPr/>
        <a:lstStyle/>
        <a:p>
          <a:endParaRPr lang="it-IT"/>
        </a:p>
      </dgm:t>
    </dgm:pt>
    <dgm:pt modelId="{71D45194-5B9C-484B-9A21-B4E66B1276AB}">
      <dgm:prSet phldrT="[Tes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it-IT" b="1" dirty="0" smtClean="0"/>
            <a:t>UN’OPPORTUNITÀ DI CRESCITA</a:t>
          </a:r>
          <a:endParaRPr lang="it-IT" b="1" dirty="0"/>
        </a:p>
      </dgm:t>
    </dgm:pt>
    <dgm:pt modelId="{21FD49C3-243B-47E0-B98F-2C40BAED198F}" type="parTrans" cxnId="{D0C0322E-2B09-4CB1-BAB4-31574FA6D2C8}">
      <dgm:prSet/>
      <dgm:spPr/>
      <dgm:t>
        <a:bodyPr/>
        <a:lstStyle/>
        <a:p>
          <a:endParaRPr lang="it-IT"/>
        </a:p>
      </dgm:t>
    </dgm:pt>
    <dgm:pt modelId="{55534361-0996-46F2-AA25-7F5D345617F4}" type="sibTrans" cxnId="{D0C0322E-2B09-4CB1-BAB4-31574FA6D2C8}">
      <dgm:prSet/>
      <dgm:spPr/>
      <dgm:t>
        <a:bodyPr/>
        <a:lstStyle/>
        <a:p>
          <a:endParaRPr lang="it-IT"/>
        </a:p>
      </dgm:t>
    </dgm:pt>
    <dgm:pt modelId="{83C32246-575A-4CF9-89F9-838B5CFDD2D2}">
      <dgm:prSet phldrT="[Tes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it-IT" b="1" dirty="0" smtClean="0"/>
            <a:t>UN PERCORSO FORMATIVO SPECIALISTICO</a:t>
          </a:r>
          <a:endParaRPr lang="it-IT" b="1" dirty="0"/>
        </a:p>
      </dgm:t>
    </dgm:pt>
    <dgm:pt modelId="{5E754BE7-7EE1-4EB6-B62C-A51B95C249B3}" type="sibTrans" cxnId="{4A80CA2F-9C63-4AE7-ADEA-A83362649AE6}">
      <dgm:prSet/>
      <dgm:spPr/>
      <dgm:t>
        <a:bodyPr/>
        <a:lstStyle/>
        <a:p>
          <a:endParaRPr lang="it-IT"/>
        </a:p>
      </dgm:t>
    </dgm:pt>
    <dgm:pt modelId="{9268CA36-8A24-4B76-B51D-7D448660AA2C}" type="parTrans" cxnId="{4A80CA2F-9C63-4AE7-ADEA-A83362649AE6}">
      <dgm:prSet/>
      <dgm:spPr/>
      <dgm:t>
        <a:bodyPr/>
        <a:lstStyle/>
        <a:p>
          <a:endParaRPr lang="it-IT"/>
        </a:p>
      </dgm:t>
    </dgm:pt>
    <dgm:pt modelId="{42C2296C-C16F-4F70-89EC-7885F2445613}" type="pres">
      <dgm:prSet presAssocID="{2588CD94-42E4-4A33-9F2E-AF61C8CF166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D17549F-273E-4D82-A05E-58677B5ADE3E}" type="pres">
      <dgm:prSet presAssocID="{211F1C67-DEDF-4AB6-90D7-97FF6EA0D432}" presName="twoplus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EFE4DE-B632-4B38-8584-D3AE4CA1BAAB}" type="pres">
      <dgm:prSet presAssocID="{83C32246-575A-4CF9-89F9-838B5CFDD2D2}" presName="twoplu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DC0150-0DD2-45B0-9EDF-1CBC358D06D9}" type="pres">
      <dgm:prSet presAssocID="{71D45194-5B9C-484B-9A21-B4E66B1276AB}" presName="twoplus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A14510A-8F4D-4FCB-B4FA-3DC723DCA808}" type="presOf" srcId="{71D45194-5B9C-484B-9A21-B4E66B1276AB}" destId="{3FDC0150-0DD2-45B0-9EDF-1CBC358D06D9}" srcOrd="0" destOrd="0" presId="urn:diagrams.loki3.com/TabbedArc+Icon"/>
    <dgm:cxn modelId="{48F0E2D6-B189-4D74-A17B-4435BAED677C}" type="presOf" srcId="{2588CD94-42E4-4A33-9F2E-AF61C8CF166C}" destId="{42C2296C-C16F-4F70-89EC-7885F2445613}" srcOrd="0" destOrd="0" presId="urn:diagrams.loki3.com/TabbedArc+Icon"/>
    <dgm:cxn modelId="{4A80CA2F-9C63-4AE7-ADEA-A83362649AE6}" srcId="{2588CD94-42E4-4A33-9F2E-AF61C8CF166C}" destId="{83C32246-575A-4CF9-89F9-838B5CFDD2D2}" srcOrd="1" destOrd="0" parTransId="{9268CA36-8A24-4B76-B51D-7D448660AA2C}" sibTransId="{5E754BE7-7EE1-4EB6-B62C-A51B95C249B3}"/>
    <dgm:cxn modelId="{EBC5000E-54D6-4214-8B37-F8E0F5B19B1F}" type="presOf" srcId="{211F1C67-DEDF-4AB6-90D7-97FF6EA0D432}" destId="{0D17549F-273E-4D82-A05E-58677B5ADE3E}" srcOrd="0" destOrd="0" presId="urn:diagrams.loki3.com/TabbedArc+Icon"/>
    <dgm:cxn modelId="{D0C0322E-2B09-4CB1-BAB4-31574FA6D2C8}" srcId="{2588CD94-42E4-4A33-9F2E-AF61C8CF166C}" destId="{71D45194-5B9C-484B-9A21-B4E66B1276AB}" srcOrd="2" destOrd="0" parTransId="{21FD49C3-243B-47E0-B98F-2C40BAED198F}" sibTransId="{55534361-0996-46F2-AA25-7F5D345617F4}"/>
    <dgm:cxn modelId="{7FB57835-5E7B-4131-862D-961453478447}" srcId="{2588CD94-42E4-4A33-9F2E-AF61C8CF166C}" destId="{211F1C67-DEDF-4AB6-90D7-97FF6EA0D432}" srcOrd="0" destOrd="0" parTransId="{137BBBA4-FC02-42E7-8B5F-4D1C4A4AD4D1}" sibTransId="{95185B49-C742-4B26-8E72-99190BEA6643}"/>
    <dgm:cxn modelId="{3CA25FC9-9F11-42E8-AC68-EEECE07663C2}" type="presOf" srcId="{83C32246-575A-4CF9-89F9-838B5CFDD2D2}" destId="{F1EFE4DE-B632-4B38-8584-D3AE4CA1BAAB}" srcOrd="0" destOrd="0" presId="urn:diagrams.loki3.com/TabbedArc+Icon"/>
    <dgm:cxn modelId="{E36CF881-DDD8-463E-A01C-0F97AE5CCF5A}" type="presParOf" srcId="{42C2296C-C16F-4F70-89EC-7885F2445613}" destId="{0D17549F-273E-4D82-A05E-58677B5ADE3E}" srcOrd="0" destOrd="0" presId="urn:diagrams.loki3.com/TabbedArc+Icon"/>
    <dgm:cxn modelId="{4931517E-D275-469B-8988-8BD25B48210A}" type="presParOf" srcId="{42C2296C-C16F-4F70-89EC-7885F2445613}" destId="{F1EFE4DE-B632-4B38-8584-D3AE4CA1BAAB}" srcOrd="1" destOrd="0" presId="urn:diagrams.loki3.com/TabbedArc+Icon"/>
    <dgm:cxn modelId="{48617B93-2444-46DC-8B2B-33ACDA571A5C}" type="presParOf" srcId="{42C2296C-C16F-4F70-89EC-7885F2445613}" destId="{3FDC0150-0DD2-45B0-9EDF-1CBC358D06D9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9A411-849F-4600-A0DB-D47B6223B01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8960AC0-3719-4706-B464-D3D9B5F32B28}">
      <dgm:prSet phldrT="[Testo]" custT="1"/>
      <dgm:spPr/>
      <dgm:t>
        <a:bodyPr/>
        <a:lstStyle/>
        <a:p>
          <a:r>
            <a:rPr lang="it-IT" sz="1800" b="1" dirty="0" smtClean="0">
              <a:solidFill>
                <a:schemeClr val="accent5">
                  <a:lumMod val="50000"/>
                </a:schemeClr>
              </a:solidFill>
            </a:rPr>
            <a:t>Periodo di prova</a:t>
          </a:r>
          <a:r>
            <a:rPr lang="it-IT" sz="1800" dirty="0" smtClean="0">
              <a:solidFill>
                <a:schemeClr val="accent5">
                  <a:lumMod val="50000"/>
                </a:schemeClr>
              </a:solidFill>
            </a:rPr>
            <a:t>: </a:t>
          </a:r>
        </a:p>
        <a:p>
          <a:r>
            <a:rPr lang="it-IT" sz="1600" dirty="0" smtClean="0">
              <a:solidFill>
                <a:schemeClr val="accent5">
                  <a:lumMod val="50000"/>
                </a:schemeClr>
              </a:solidFill>
            </a:rPr>
            <a:t>libero recesso (ex art. 2118 C.C.)</a:t>
          </a:r>
          <a:endParaRPr lang="it-IT" sz="1600" dirty="0">
            <a:solidFill>
              <a:schemeClr val="accent5">
                <a:lumMod val="50000"/>
              </a:schemeClr>
            </a:solidFill>
          </a:endParaRPr>
        </a:p>
      </dgm:t>
    </dgm:pt>
    <dgm:pt modelId="{140ECCB3-4E5C-430B-A2D2-CE1AB5B0AE8D}" type="parTrans" cxnId="{F6490232-044E-49F6-BAC3-8C95AE5D6ED4}">
      <dgm:prSet/>
      <dgm:spPr/>
      <dgm:t>
        <a:bodyPr/>
        <a:lstStyle/>
        <a:p>
          <a:endParaRPr lang="it-IT"/>
        </a:p>
      </dgm:t>
    </dgm:pt>
    <dgm:pt modelId="{413075D9-DE0C-4F28-BD5C-AB722228315F}" type="sibTrans" cxnId="{F6490232-044E-49F6-BAC3-8C95AE5D6ED4}">
      <dgm:prSet/>
      <dgm:spPr/>
      <dgm:t>
        <a:bodyPr/>
        <a:lstStyle/>
        <a:p>
          <a:endParaRPr lang="it-IT"/>
        </a:p>
      </dgm:t>
    </dgm:pt>
    <dgm:pt modelId="{04791085-8013-4729-9753-3608EB051321}">
      <dgm:prSet phldrT="[Testo]" custT="1"/>
      <dgm:spPr/>
      <dgm:t>
        <a:bodyPr/>
        <a:lstStyle/>
        <a:p>
          <a:r>
            <a:rPr lang="it-IT" sz="1800" b="1" dirty="0" smtClean="0">
              <a:solidFill>
                <a:schemeClr val="accent5">
                  <a:lumMod val="50000"/>
                </a:schemeClr>
              </a:solidFill>
            </a:rPr>
            <a:t>Periodo di formazione</a:t>
          </a:r>
          <a:r>
            <a:rPr lang="it-IT" sz="1500" dirty="0" smtClean="0"/>
            <a:t>:</a:t>
          </a:r>
        </a:p>
        <a:p>
          <a:r>
            <a:rPr lang="it-IT" sz="1500" dirty="0" smtClean="0">
              <a:solidFill>
                <a:schemeClr val="accent5">
                  <a:lumMod val="50000"/>
                </a:schemeClr>
              </a:solidFill>
            </a:rPr>
            <a:t>divieto di recesso in assenza di giusta causa o giustificato motivo (ex art. 2119 C.C.). Il mancato raggiungimento degli obiettivi formativi, attestato  dall’istituzione  formativa, costituisce giustificato motivo di licenziamento</a:t>
          </a:r>
          <a:endParaRPr lang="it-IT" sz="1500" dirty="0">
            <a:solidFill>
              <a:schemeClr val="accent5">
                <a:lumMod val="50000"/>
              </a:schemeClr>
            </a:solidFill>
          </a:endParaRPr>
        </a:p>
      </dgm:t>
    </dgm:pt>
    <dgm:pt modelId="{6867EF0C-552E-4A30-9535-B142A804C866}" type="parTrans" cxnId="{24EA7950-6B3C-49F4-A399-4B43A475B11C}">
      <dgm:prSet/>
      <dgm:spPr/>
      <dgm:t>
        <a:bodyPr/>
        <a:lstStyle/>
        <a:p>
          <a:endParaRPr lang="it-IT"/>
        </a:p>
      </dgm:t>
    </dgm:pt>
    <dgm:pt modelId="{A831D710-E241-411E-B377-915A007CF806}" type="sibTrans" cxnId="{24EA7950-6B3C-49F4-A399-4B43A475B11C}">
      <dgm:prSet/>
      <dgm:spPr/>
      <dgm:t>
        <a:bodyPr/>
        <a:lstStyle/>
        <a:p>
          <a:endParaRPr lang="it-IT"/>
        </a:p>
      </dgm:t>
    </dgm:pt>
    <dgm:pt modelId="{A63FC450-7703-4F46-9D25-B2F069A292BB}">
      <dgm:prSet phldrT="[Testo]" custT="1"/>
      <dgm:spPr/>
      <dgm:t>
        <a:bodyPr/>
        <a:lstStyle/>
        <a:p>
          <a:r>
            <a:rPr lang="it-IT" sz="1800" b="1" dirty="0" smtClean="0">
              <a:solidFill>
                <a:schemeClr val="accent5">
                  <a:lumMod val="50000"/>
                </a:schemeClr>
              </a:solidFill>
            </a:rPr>
            <a:t>Conclusione del periodo di apprendistato</a:t>
          </a:r>
          <a:r>
            <a:rPr lang="it-IT" sz="1800" dirty="0" smtClean="0"/>
            <a:t>: </a:t>
          </a:r>
        </a:p>
        <a:p>
          <a:pPr marL="173038" indent="-173038"/>
          <a:r>
            <a:rPr lang="it-IT" sz="1600" dirty="0" smtClean="0">
              <a:solidFill>
                <a:schemeClr val="accent5">
                  <a:lumMod val="50000"/>
                </a:schemeClr>
              </a:solidFill>
            </a:rPr>
            <a:t>1. libero recesso con preavviso in forma scritta (ex art. 2118 C.C.)</a:t>
          </a:r>
        </a:p>
        <a:p>
          <a:pPr marL="173038" indent="-173038"/>
          <a:r>
            <a:rPr lang="it-IT" sz="1600" dirty="0" smtClean="0">
              <a:solidFill>
                <a:schemeClr val="accent5">
                  <a:lumMod val="50000"/>
                </a:schemeClr>
              </a:solidFill>
            </a:rPr>
            <a:t>2. in assenza di recesso, proseguimento rapporto di lavoro ordinario e subordinato a tempo indeterminato</a:t>
          </a:r>
        </a:p>
        <a:p>
          <a:pPr marL="173038" indent="-173038"/>
          <a:r>
            <a:rPr lang="it-IT" sz="1600" dirty="0" smtClean="0">
              <a:solidFill>
                <a:schemeClr val="accent5">
                  <a:lumMod val="50000"/>
                </a:schemeClr>
              </a:solidFill>
            </a:rPr>
            <a:t>3. Possibilità di trasformazione del contratto in apprendistato professionalizzante se l’apprendista abbia conseguito la qualifica e il diploma professionale</a:t>
          </a:r>
          <a:endParaRPr lang="it-IT" sz="1600" dirty="0">
            <a:solidFill>
              <a:schemeClr val="accent5">
                <a:lumMod val="50000"/>
              </a:schemeClr>
            </a:solidFill>
          </a:endParaRPr>
        </a:p>
      </dgm:t>
    </dgm:pt>
    <dgm:pt modelId="{15FFCC7F-8CCA-427F-A9D0-FD36A4C2DBCC}" type="parTrans" cxnId="{52707603-D284-49C4-B7BB-91161DB45C48}">
      <dgm:prSet/>
      <dgm:spPr/>
      <dgm:t>
        <a:bodyPr/>
        <a:lstStyle/>
        <a:p>
          <a:endParaRPr lang="it-IT"/>
        </a:p>
      </dgm:t>
    </dgm:pt>
    <dgm:pt modelId="{77012239-66EC-4763-992C-35A7440EFDC2}" type="sibTrans" cxnId="{52707603-D284-49C4-B7BB-91161DB45C48}">
      <dgm:prSet/>
      <dgm:spPr/>
      <dgm:t>
        <a:bodyPr/>
        <a:lstStyle/>
        <a:p>
          <a:endParaRPr lang="it-IT"/>
        </a:p>
      </dgm:t>
    </dgm:pt>
    <dgm:pt modelId="{0CC9C866-B435-4C35-9B46-B8DBBEC14EEC}" type="pres">
      <dgm:prSet presAssocID="{C169A411-849F-4600-A0DB-D47B6223B01E}" presName="arrowDiagram" presStyleCnt="0">
        <dgm:presLayoutVars>
          <dgm:chMax val="5"/>
          <dgm:dir/>
          <dgm:resizeHandles val="exact"/>
        </dgm:presLayoutVars>
      </dgm:prSet>
      <dgm:spPr/>
    </dgm:pt>
    <dgm:pt modelId="{90803E34-D447-404A-BBAC-4C7100D6486F}" type="pres">
      <dgm:prSet presAssocID="{C169A411-849F-4600-A0DB-D47B6223B01E}" presName="arrow" presStyleLbl="bgShp" presStyleIdx="0" presStyleCnt="1"/>
      <dgm:spPr/>
    </dgm:pt>
    <dgm:pt modelId="{75FAD951-2E3A-4D11-9857-32BCB7A87F1B}" type="pres">
      <dgm:prSet presAssocID="{C169A411-849F-4600-A0DB-D47B6223B01E}" presName="arrowDiagram3" presStyleCnt="0"/>
      <dgm:spPr/>
    </dgm:pt>
    <dgm:pt modelId="{F956B3AE-E579-49BF-97F3-92E1307FB162}" type="pres">
      <dgm:prSet presAssocID="{78960AC0-3719-4706-B464-D3D9B5F32B28}" presName="bullet3a" presStyleLbl="node1" presStyleIdx="0" presStyleCnt="3"/>
      <dgm:spPr/>
    </dgm:pt>
    <dgm:pt modelId="{2AA8C1AA-ECCE-4F7F-B9C9-C9E13C65544E}" type="pres">
      <dgm:prSet presAssocID="{78960AC0-3719-4706-B464-D3D9B5F32B28}" presName="textBox3a" presStyleLbl="revTx" presStyleIdx="0" presStyleCnt="3" custScaleX="9723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0FD201-A694-48A6-AA80-22EBB0AE8689}" type="pres">
      <dgm:prSet presAssocID="{04791085-8013-4729-9753-3608EB051321}" presName="bullet3b" presStyleLbl="node1" presStyleIdx="1" presStyleCnt="3"/>
      <dgm:spPr/>
    </dgm:pt>
    <dgm:pt modelId="{698AD637-DB84-4958-BC68-A1C1AE226AB2}" type="pres">
      <dgm:prSet presAssocID="{04791085-8013-4729-9753-3608EB051321}" presName="textBox3b" presStyleLbl="revTx" presStyleIdx="1" presStyleCnt="3" custScaleX="118788" custLinFactNeighborX="1061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A3238A-C8C9-4419-8095-D573E9730286}" type="pres">
      <dgm:prSet presAssocID="{A63FC450-7703-4F46-9D25-B2F069A292BB}" presName="bullet3c" presStyleLbl="node1" presStyleIdx="2" presStyleCnt="3"/>
      <dgm:spPr/>
    </dgm:pt>
    <dgm:pt modelId="{68DD18C8-4546-4BF6-B740-D8227F6A0046}" type="pres">
      <dgm:prSet presAssocID="{A63FC450-7703-4F46-9D25-B2F069A292BB}" presName="textBox3c" presStyleLbl="revTx" presStyleIdx="2" presStyleCnt="3" custScaleX="163145" custScaleY="86309" custLinFactNeighborX="31836" custLinFactNeighborY="-502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4EA7950-6B3C-49F4-A399-4B43A475B11C}" srcId="{C169A411-849F-4600-A0DB-D47B6223B01E}" destId="{04791085-8013-4729-9753-3608EB051321}" srcOrd="1" destOrd="0" parTransId="{6867EF0C-552E-4A30-9535-B142A804C866}" sibTransId="{A831D710-E241-411E-B377-915A007CF806}"/>
    <dgm:cxn modelId="{9D06F1E8-E278-4E58-AD4C-2E9391A6A940}" type="presOf" srcId="{04791085-8013-4729-9753-3608EB051321}" destId="{698AD637-DB84-4958-BC68-A1C1AE226AB2}" srcOrd="0" destOrd="0" presId="urn:microsoft.com/office/officeart/2005/8/layout/arrow2"/>
    <dgm:cxn modelId="{978942FC-DD38-4FAD-8337-A426583A81D5}" type="presOf" srcId="{78960AC0-3719-4706-B464-D3D9B5F32B28}" destId="{2AA8C1AA-ECCE-4F7F-B9C9-C9E13C65544E}" srcOrd="0" destOrd="0" presId="urn:microsoft.com/office/officeart/2005/8/layout/arrow2"/>
    <dgm:cxn modelId="{470E17B0-72BC-4831-969F-510083BE4CA4}" type="presOf" srcId="{C169A411-849F-4600-A0DB-D47B6223B01E}" destId="{0CC9C866-B435-4C35-9B46-B8DBBEC14EEC}" srcOrd="0" destOrd="0" presId="urn:microsoft.com/office/officeart/2005/8/layout/arrow2"/>
    <dgm:cxn modelId="{52707603-D284-49C4-B7BB-91161DB45C48}" srcId="{C169A411-849F-4600-A0DB-D47B6223B01E}" destId="{A63FC450-7703-4F46-9D25-B2F069A292BB}" srcOrd="2" destOrd="0" parTransId="{15FFCC7F-8CCA-427F-A9D0-FD36A4C2DBCC}" sibTransId="{77012239-66EC-4763-992C-35A7440EFDC2}"/>
    <dgm:cxn modelId="{F6490232-044E-49F6-BAC3-8C95AE5D6ED4}" srcId="{C169A411-849F-4600-A0DB-D47B6223B01E}" destId="{78960AC0-3719-4706-B464-D3D9B5F32B28}" srcOrd="0" destOrd="0" parTransId="{140ECCB3-4E5C-430B-A2D2-CE1AB5B0AE8D}" sibTransId="{413075D9-DE0C-4F28-BD5C-AB722228315F}"/>
    <dgm:cxn modelId="{C3E3AC84-33CF-4F29-A22E-A9B6C22A9897}" type="presOf" srcId="{A63FC450-7703-4F46-9D25-B2F069A292BB}" destId="{68DD18C8-4546-4BF6-B740-D8227F6A0046}" srcOrd="0" destOrd="0" presId="urn:microsoft.com/office/officeart/2005/8/layout/arrow2"/>
    <dgm:cxn modelId="{8F7A1E14-E1E1-4155-B487-67F9BD5212A1}" type="presParOf" srcId="{0CC9C866-B435-4C35-9B46-B8DBBEC14EEC}" destId="{90803E34-D447-404A-BBAC-4C7100D6486F}" srcOrd="0" destOrd="0" presId="urn:microsoft.com/office/officeart/2005/8/layout/arrow2"/>
    <dgm:cxn modelId="{3ECBEF63-CEA6-4FED-938E-B0AB9BD83991}" type="presParOf" srcId="{0CC9C866-B435-4C35-9B46-B8DBBEC14EEC}" destId="{75FAD951-2E3A-4D11-9857-32BCB7A87F1B}" srcOrd="1" destOrd="0" presId="urn:microsoft.com/office/officeart/2005/8/layout/arrow2"/>
    <dgm:cxn modelId="{4DDC280D-8A1C-409B-A86F-6F14D9D59569}" type="presParOf" srcId="{75FAD951-2E3A-4D11-9857-32BCB7A87F1B}" destId="{F956B3AE-E579-49BF-97F3-92E1307FB162}" srcOrd="0" destOrd="0" presId="urn:microsoft.com/office/officeart/2005/8/layout/arrow2"/>
    <dgm:cxn modelId="{A1CDD697-5CC5-4DAB-A934-0A07F6CE7584}" type="presParOf" srcId="{75FAD951-2E3A-4D11-9857-32BCB7A87F1B}" destId="{2AA8C1AA-ECCE-4F7F-B9C9-C9E13C65544E}" srcOrd="1" destOrd="0" presId="urn:microsoft.com/office/officeart/2005/8/layout/arrow2"/>
    <dgm:cxn modelId="{9E00F871-A93F-46CD-9986-EDCD1454ED05}" type="presParOf" srcId="{75FAD951-2E3A-4D11-9857-32BCB7A87F1B}" destId="{D80FD201-A694-48A6-AA80-22EBB0AE8689}" srcOrd="2" destOrd="0" presId="urn:microsoft.com/office/officeart/2005/8/layout/arrow2"/>
    <dgm:cxn modelId="{03B64C61-46ED-41D7-8D7D-5BCF09A616AC}" type="presParOf" srcId="{75FAD951-2E3A-4D11-9857-32BCB7A87F1B}" destId="{698AD637-DB84-4958-BC68-A1C1AE226AB2}" srcOrd="3" destOrd="0" presId="urn:microsoft.com/office/officeart/2005/8/layout/arrow2"/>
    <dgm:cxn modelId="{B0F2DD23-1344-4491-951C-C75643AE0AD4}" type="presParOf" srcId="{75FAD951-2E3A-4D11-9857-32BCB7A87F1B}" destId="{BBA3238A-C8C9-4419-8095-D573E9730286}" srcOrd="4" destOrd="0" presId="urn:microsoft.com/office/officeart/2005/8/layout/arrow2"/>
    <dgm:cxn modelId="{4FCDF4A0-0D99-4B13-AC0D-438FB3EA3A1F}" type="presParOf" srcId="{75FAD951-2E3A-4D11-9857-32BCB7A87F1B}" destId="{68DD18C8-4546-4BF6-B740-D8227F6A004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7549F-273E-4D82-A05E-58677B5ADE3E}">
      <dsp:nvSpPr>
        <dsp:cNvPr id="0" name=""/>
        <dsp:cNvSpPr/>
      </dsp:nvSpPr>
      <dsp:spPr>
        <a:xfrm rot="19200000">
          <a:off x="2954" y="1990053"/>
          <a:ext cx="3019515" cy="1962685"/>
        </a:xfrm>
        <a:prstGeom prst="round2Same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34290" rIns="10287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b="1" kern="1200" dirty="0" smtClean="0"/>
            <a:t>UN RAPPORTO DI LAVORO</a:t>
          </a:r>
          <a:endParaRPr lang="it-IT" sz="2700" b="1" kern="1200" dirty="0"/>
        </a:p>
      </dsp:txBody>
      <dsp:txXfrm>
        <a:off x="129557" y="2074655"/>
        <a:ext cx="2827895" cy="1866875"/>
      </dsp:txXfrm>
    </dsp:sp>
    <dsp:sp modelId="{F1EFE4DE-B632-4B38-8584-D3AE4CA1BAAB}">
      <dsp:nvSpPr>
        <dsp:cNvPr id="0" name=""/>
        <dsp:cNvSpPr/>
      </dsp:nvSpPr>
      <dsp:spPr>
        <a:xfrm>
          <a:off x="3421636" y="745755"/>
          <a:ext cx="3019515" cy="1962685"/>
        </a:xfrm>
        <a:prstGeom prst="round2Same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34290" rIns="10287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b="1" kern="1200" dirty="0" smtClean="0"/>
            <a:t>UN PERCORSO FORMATIVO SPECIALISTICO</a:t>
          </a:r>
          <a:endParaRPr lang="it-IT" sz="2700" b="1" kern="1200" dirty="0"/>
        </a:p>
      </dsp:txBody>
      <dsp:txXfrm>
        <a:off x="3517446" y="841565"/>
        <a:ext cx="2827895" cy="1866875"/>
      </dsp:txXfrm>
    </dsp:sp>
    <dsp:sp modelId="{3FDC0150-0DD2-45B0-9EDF-1CBC358D06D9}">
      <dsp:nvSpPr>
        <dsp:cNvPr id="0" name=""/>
        <dsp:cNvSpPr/>
      </dsp:nvSpPr>
      <dsp:spPr>
        <a:xfrm rot="2400000">
          <a:off x="6840318" y="1990053"/>
          <a:ext cx="3019515" cy="1962685"/>
        </a:xfrm>
        <a:prstGeom prst="round2Same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34290" rIns="10287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b="1" kern="1200" dirty="0" smtClean="0"/>
            <a:t>UN’OPPORTUNITÀ DI CRESCITA</a:t>
          </a:r>
          <a:endParaRPr lang="it-IT" sz="2700" b="1" kern="1200" dirty="0"/>
        </a:p>
      </dsp:txBody>
      <dsp:txXfrm>
        <a:off x="6905335" y="2074655"/>
        <a:ext cx="2827895" cy="1866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03E34-D447-404A-BBAC-4C7100D6486F}">
      <dsp:nvSpPr>
        <dsp:cNvPr id="0" name=""/>
        <dsp:cNvSpPr/>
      </dsp:nvSpPr>
      <dsp:spPr>
        <a:xfrm>
          <a:off x="1331030" y="0"/>
          <a:ext cx="8669867" cy="541866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56B3AE-E579-49BF-97F3-92E1307FB162}">
      <dsp:nvSpPr>
        <dsp:cNvPr id="0" name=""/>
        <dsp:cNvSpPr/>
      </dsp:nvSpPr>
      <dsp:spPr>
        <a:xfrm>
          <a:off x="2432103" y="3739963"/>
          <a:ext cx="225416" cy="225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8C1AA-ECCE-4F7F-B9C9-C9E13C65544E}">
      <dsp:nvSpPr>
        <dsp:cNvPr id="0" name=""/>
        <dsp:cNvSpPr/>
      </dsp:nvSpPr>
      <dsp:spPr>
        <a:xfrm>
          <a:off x="2572709" y="3852672"/>
          <a:ext cx="1964284" cy="1565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44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5">
                  <a:lumMod val="50000"/>
                </a:schemeClr>
              </a:solidFill>
            </a:rPr>
            <a:t>Periodo di prova</a:t>
          </a:r>
          <a:r>
            <a:rPr lang="it-IT" sz="1800" kern="1200" dirty="0" smtClean="0">
              <a:solidFill>
                <a:schemeClr val="accent5">
                  <a:lumMod val="50000"/>
                </a:schemeClr>
              </a:solidFill>
            </a:rPr>
            <a:t>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accent5">
                  <a:lumMod val="50000"/>
                </a:schemeClr>
              </a:solidFill>
            </a:rPr>
            <a:t>libero recesso (ex art. 2118 C.C.)</a:t>
          </a:r>
          <a:endParaRPr lang="it-IT" sz="16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572709" y="3852672"/>
        <a:ext cx="1964284" cy="1565994"/>
      </dsp:txXfrm>
    </dsp:sp>
    <dsp:sp modelId="{D80FD201-A694-48A6-AA80-22EBB0AE8689}">
      <dsp:nvSpPr>
        <dsp:cNvPr id="0" name=""/>
        <dsp:cNvSpPr/>
      </dsp:nvSpPr>
      <dsp:spPr>
        <a:xfrm>
          <a:off x="4421838" y="2267170"/>
          <a:ext cx="407483" cy="4074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AD637-DB84-4958-BC68-A1C1AE226AB2}">
      <dsp:nvSpPr>
        <dsp:cNvPr id="0" name=""/>
        <dsp:cNvSpPr/>
      </dsp:nvSpPr>
      <dsp:spPr>
        <a:xfrm>
          <a:off x="4650923" y="2470912"/>
          <a:ext cx="2471702" cy="2947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1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5">
                  <a:lumMod val="50000"/>
                </a:schemeClr>
              </a:solidFill>
            </a:rPr>
            <a:t>Periodo di formazione</a:t>
          </a:r>
          <a:r>
            <a:rPr lang="it-IT" sz="1500" kern="1200" dirty="0" smtClean="0"/>
            <a:t>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accent5">
                  <a:lumMod val="50000"/>
                </a:schemeClr>
              </a:solidFill>
            </a:rPr>
            <a:t>divieto di recesso in assenza di giusta causa o giustificato motivo (ex art. 2119 C.C.). Il mancato raggiungimento degli obiettivi formativi, attestato  dall’istituzione  formativa, costituisce giustificato motivo di licenziamento</a:t>
          </a:r>
          <a:endParaRPr lang="it-IT" sz="15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4650923" y="2470912"/>
        <a:ext cx="2471702" cy="2947754"/>
      </dsp:txXfrm>
    </dsp:sp>
    <dsp:sp modelId="{BBA3238A-C8C9-4419-8095-D573E9730286}">
      <dsp:nvSpPr>
        <dsp:cNvPr id="0" name=""/>
        <dsp:cNvSpPr/>
      </dsp:nvSpPr>
      <dsp:spPr>
        <a:xfrm>
          <a:off x="6814721" y="1370922"/>
          <a:ext cx="563541" cy="5635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D18C8-4546-4BF6-B740-D8227F6A0046}">
      <dsp:nvSpPr>
        <dsp:cNvPr id="0" name=""/>
        <dsp:cNvSpPr/>
      </dsp:nvSpPr>
      <dsp:spPr>
        <a:xfrm>
          <a:off x="7101974" y="1721140"/>
          <a:ext cx="3394669" cy="3250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60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5">
                  <a:lumMod val="50000"/>
                </a:schemeClr>
              </a:solidFill>
            </a:rPr>
            <a:t>Conclusione del periodo di apprendistato</a:t>
          </a:r>
          <a:r>
            <a:rPr lang="it-IT" sz="1800" kern="1200" dirty="0" smtClean="0"/>
            <a:t>: </a:t>
          </a:r>
        </a:p>
        <a:p>
          <a:pPr marL="173038" lvl="0" indent="-17303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accent5">
                  <a:lumMod val="50000"/>
                </a:schemeClr>
              </a:solidFill>
            </a:rPr>
            <a:t>1. libero recesso con preavviso in forma scritta (ex art. 2118 C.C.)</a:t>
          </a:r>
        </a:p>
        <a:p>
          <a:pPr marL="173038" lvl="0" indent="-17303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accent5">
                  <a:lumMod val="50000"/>
                </a:schemeClr>
              </a:solidFill>
            </a:rPr>
            <a:t>2. in assenza di recesso, proseguimento rapporto di lavoro ordinario e subordinato a tempo indeterminato</a:t>
          </a:r>
        </a:p>
        <a:p>
          <a:pPr marL="173038" lvl="0" indent="-17303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accent5">
                  <a:lumMod val="50000"/>
                </a:schemeClr>
              </a:solidFill>
            </a:rPr>
            <a:t>3. Possibilità di trasformazione del contratto in apprendistato professionalizzante se l’apprendista abbia conseguito la qualifica e il diploma professionale</a:t>
          </a:r>
          <a:endParaRPr lang="it-IT" sz="16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7101974" y="1721140"/>
        <a:ext cx="3394669" cy="3250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TabbedArc+Icon">
  <dgm:title val="Arco a schede"/>
  <dgm:desc val="Mostra un set di elementi correlati disposti ad arco su un'area comune. Risultati ottimali con piccole quantità di testo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C2D3C-3D20-4439-82D8-166512EFB406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C4A07-036E-457B-A22B-DB653D2BAA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51991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665B5-F5FF-431E-945B-DE9F902EF36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F2646-D970-4FBC-B764-FCEDBC9EF5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9982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EDFC7-A336-4F25-85E3-B07EF2DACFA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5630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EDFC7-A336-4F25-85E3-B07EF2DACFA3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959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581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736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6980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075" y="1"/>
            <a:ext cx="9270454" cy="938212"/>
          </a:xfrm>
          <a:noFill/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lang="it-IT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Helvetica Neue Thin" charset="0"/>
                <a:cs typeface="Helvetica Neue Thin" charset="0"/>
              </a:defRPr>
            </a:lvl1pPr>
          </a:lstStyle>
          <a:p>
            <a:pPr marL="0" lvl="0" defTabSz="457200"/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755" y="6471699"/>
            <a:ext cx="11564851" cy="27247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6817" y="374397"/>
            <a:ext cx="1829547" cy="669309"/>
          </a:xfrm>
          <a:prstGeom prst="rect">
            <a:avLst/>
          </a:prstGeom>
        </p:spPr>
      </p:pic>
      <p:cxnSp>
        <p:nvCxnSpPr>
          <p:cNvPr id="9" name="Connettore diritto 8"/>
          <p:cNvCxnSpPr/>
          <p:nvPr userDrawn="1"/>
        </p:nvCxnSpPr>
        <p:spPr>
          <a:xfrm>
            <a:off x="353962" y="922658"/>
            <a:ext cx="9279567" cy="0"/>
          </a:xfrm>
          <a:prstGeom prst="line">
            <a:avLst/>
          </a:prstGeom>
          <a:ln w="28575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9404604" y="64777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rgbClr val="33669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3A3625-4D51-412E-8D43-47EBBEB37A5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3317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0924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35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9588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718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8757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1743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6579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C965-A40E-47BF-A7AB-90952A69568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A46AC-4ED7-4E9A-9E84-2DF34101A7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435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110092" y="3476085"/>
            <a:ext cx="9626737" cy="77623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>
              <a:solidFill>
                <a:srgbClr val="616E76"/>
              </a:solidFill>
              <a:latin typeface="Helvetica Neue Thin" charset="0"/>
              <a:ea typeface="Helvetica Neue Thin" charset="0"/>
              <a:cs typeface="Helvetica Neue Thin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61122" y="2729000"/>
            <a:ext cx="10260790" cy="26490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>
                <a:solidFill>
                  <a:srgbClr val="002060"/>
                </a:solidFill>
              </a:rPr>
              <a:t>Apprendistato di I Livello:</a:t>
            </a:r>
            <a:br>
              <a:rPr lang="it-IT" sz="3600" b="1" dirty="0" smtClean="0">
                <a:solidFill>
                  <a:srgbClr val="002060"/>
                </a:solidFill>
              </a:rPr>
            </a:br>
            <a:r>
              <a:rPr lang="it-IT" sz="3600" b="1" dirty="0" smtClean="0">
                <a:solidFill>
                  <a:srgbClr val="002060"/>
                </a:solidFill>
              </a:rPr>
              <a:t>la scelta per il futuro</a:t>
            </a:r>
          </a:p>
        </p:txBody>
      </p:sp>
      <p:cxnSp>
        <p:nvCxnSpPr>
          <p:cNvPr id="7" name="Connettore diritto 6"/>
          <p:cNvCxnSpPr/>
          <p:nvPr/>
        </p:nvCxnSpPr>
        <p:spPr>
          <a:xfrm>
            <a:off x="1183341" y="4800599"/>
            <a:ext cx="9816353" cy="40341"/>
          </a:xfrm>
          <a:prstGeom prst="line">
            <a:avLst/>
          </a:prstGeom>
          <a:ln w="571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1471" y="5915203"/>
            <a:ext cx="1784375" cy="633812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6129" y="289211"/>
            <a:ext cx="1917888" cy="937499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8000" y="97789"/>
            <a:ext cx="2798659" cy="1218484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5175" y="289213"/>
            <a:ext cx="2733367" cy="956679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555434" y="6205358"/>
            <a:ext cx="3806039" cy="353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  <a:t>Materiale a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cura di</a:t>
            </a:r>
          </a:p>
        </p:txBody>
      </p:sp>
    </p:spTree>
    <p:extLst>
      <p:ext uri="{BB962C8B-B14F-4D97-AF65-F5344CB8AC3E}">
        <p14:creationId xmlns:p14="http://schemas.microsoft.com/office/powerpoint/2010/main" xmlns="" val="35186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L’apprendistato in [REGIONE]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t-IT" i="1" dirty="0" smtClean="0">
                <a:solidFill>
                  <a:srgbClr val="C00000"/>
                </a:solidFill>
              </a:rPr>
              <a:t> </a:t>
            </a:r>
            <a:r>
              <a:rPr lang="it-IT" sz="2400" i="1" dirty="0" smtClean="0">
                <a:solidFill>
                  <a:schemeClr val="accent5">
                    <a:lumMod val="50000"/>
                  </a:schemeClr>
                </a:solidFill>
              </a:rPr>
              <a:t>[Inserire norme ed incentivi relativi alla Regione]</a:t>
            </a:r>
            <a:endParaRPr lang="it-IT"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81263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19079" cy="938212"/>
          </a:xfrm>
        </p:spPr>
        <p:txBody>
          <a:bodyPr/>
          <a:lstStyle/>
          <a:p>
            <a:pPr lvl="0"/>
            <a:r>
              <a:rPr lang="it-IT" dirty="0" smtClean="0">
                <a:solidFill>
                  <a:srgbClr val="002060"/>
                </a:solidFill>
              </a:rPr>
              <a:t>Per concludere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859103" y="1539177"/>
            <a:ext cx="8375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L’apprendistato di I livello è un vantaggio per tutti:</a:t>
            </a:r>
          </a:p>
        </p:txBody>
      </p:sp>
      <p:pic>
        <p:nvPicPr>
          <p:cNvPr id="5" name="Immagine 4" descr="http://www.alternanza.miur.gov.it/img/home/icon_utente_scuol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2930" y="2405804"/>
            <a:ext cx="180000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tangolo 5"/>
          <p:cNvSpPr/>
          <p:nvPr/>
        </p:nvSpPr>
        <p:spPr>
          <a:xfrm>
            <a:off x="945457" y="4849823"/>
            <a:ext cx="10655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È, infatti, il </a:t>
            </a:r>
            <a:r>
              <a:rPr lang="it-IT" sz="2000" i="1" dirty="0" smtClean="0">
                <a:solidFill>
                  <a:srgbClr val="000066"/>
                </a:solidFill>
              </a:rPr>
              <a:t>trait d’union </a:t>
            </a:r>
            <a:r>
              <a:rPr lang="it-IT" sz="2000" dirty="0" smtClean="0">
                <a:solidFill>
                  <a:srgbClr val="000066"/>
                </a:solidFill>
              </a:rPr>
              <a:t>fra scuola e lavoro e </a:t>
            </a:r>
            <a:r>
              <a:rPr lang="it-IT" sz="2000" b="1" dirty="0" smtClean="0">
                <a:solidFill>
                  <a:srgbClr val="000066"/>
                </a:solidFill>
              </a:rPr>
              <a:t>richiede un’efficace collaborazione </a:t>
            </a:r>
            <a:r>
              <a:rPr lang="it-IT" sz="2000" dirty="0" smtClean="0">
                <a:solidFill>
                  <a:srgbClr val="000066"/>
                </a:solidFill>
              </a:rPr>
              <a:t>tra l’istituzione scolastica e il datore di lavoro per </a:t>
            </a:r>
            <a:r>
              <a:rPr lang="it-IT" sz="2000" b="1" dirty="0" smtClean="0">
                <a:solidFill>
                  <a:srgbClr val="000066"/>
                </a:solidFill>
              </a:rPr>
              <a:t>costruire una figura professionale </a:t>
            </a:r>
            <a:r>
              <a:rPr lang="it-IT" sz="2000" dirty="0" smtClean="0">
                <a:solidFill>
                  <a:srgbClr val="000066"/>
                </a:solidFill>
              </a:rPr>
              <a:t>adeguata alle necessità del datore stesso. </a:t>
            </a:r>
          </a:p>
        </p:txBody>
      </p:sp>
      <p:pic>
        <p:nvPicPr>
          <p:cNvPr id="8" name="Immagine 7" descr="http://www.alternanza.miur.gov.it/img/home/icon_utente_struttur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7675" y="2405804"/>
            <a:ext cx="1800000" cy="18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 descr="http://www.alternanza.miur.gov.it/img/home/icon_utente_student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3029" y="2405804"/>
            <a:ext cx="1800000" cy="18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9838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110092" y="3476085"/>
            <a:ext cx="9626737" cy="77623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>
              <a:solidFill>
                <a:srgbClr val="616E76"/>
              </a:solidFill>
              <a:latin typeface="Helvetica Neue Thin" charset="0"/>
              <a:ea typeface="Helvetica Neue Thin" charset="0"/>
              <a:cs typeface="Helvetica Neue Thin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61122" y="2571340"/>
            <a:ext cx="10453112" cy="26490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>
                <a:solidFill>
                  <a:srgbClr val="002060"/>
                </a:solidFill>
              </a:rPr>
              <a:t>Grazie per l’attenzione</a:t>
            </a:r>
          </a:p>
          <a:p>
            <a:pPr algn="ctr"/>
            <a:endParaRPr lang="it-IT" sz="3600" b="1" dirty="0">
              <a:solidFill>
                <a:srgbClr val="002060"/>
              </a:solidFill>
            </a:endParaRPr>
          </a:p>
          <a:p>
            <a:r>
              <a:rPr lang="it-IT" sz="3600" b="1" dirty="0" smtClean="0">
                <a:solidFill>
                  <a:srgbClr val="002060"/>
                </a:solidFill>
              </a:rPr>
              <a:t>Contatti: </a:t>
            </a:r>
            <a:r>
              <a:rPr lang="it-IT" sz="3600" dirty="0" smtClean="0">
                <a:solidFill>
                  <a:srgbClr val="002060"/>
                </a:solidFill>
              </a:rPr>
              <a:t>[inserire riferimenti]</a:t>
            </a:r>
          </a:p>
        </p:txBody>
      </p:sp>
      <p:cxnSp>
        <p:nvCxnSpPr>
          <p:cNvPr id="7" name="Connettore diritto 6"/>
          <p:cNvCxnSpPr/>
          <p:nvPr/>
        </p:nvCxnSpPr>
        <p:spPr>
          <a:xfrm>
            <a:off x="1183341" y="3760043"/>
            <a:ext cx="9816353" cy="40341"/>
          </a:xfrm>
          <a:prstGeom prst="line">
            <a:avLst/>
          </a:prstGeom>
          <a:ln w="571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1471" y="5915203"/>
            <a:ext cx="1784375" cy="633812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6129" y="289211"/>
            <a:ext cx="1917888" cy="937499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8000" y="97789"/>
            <a:ext cx="2798659" cy="1218484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5175" y="289213"/>
            <a:ext cx="2733367" cy="956679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555434" y="6205358"/>
            <a:ext cx="3806039" cy="353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  <a:t>Materiale a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cura di</a:t>
            </a:r>
          </a:p>
        </p:txBody>
      </p:sp>
    </p:spTree>
    <p:extLst>
      <p:ext uri="{BB962C8B-B14F-4D97-AF65-F5344CB8AC3E}">
        <p14:creationId xmlns:p14="http://schemas.microsoft.com/office/powerpoint/2010/main" xmlns="" val="39731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309825" y="0"/>
            <a:ext cx="9339142" cy="938212"/>
          </a:xfrm>
        </p:spPr>
        <p:txBody>
          <a:bodyPr>
            <a:normAutofit/>
          </a:bodyPr>
          <a:lstStyle/>
          <a:p>
            <a:pPr lvl="0"/>
            <a:r>
              <a:rPr lang="it-IT" sz="3200" dirty="0">
                <a:solidFill>
                  <a:srgbClr val="002060"/>
                </a:solidFill>
              </a:rPr>
              <a:t>Cos’è l'Apprendistato di primo livello</a:t>
            </a:r>
          </a:p>
        </p:txBody>
      </p:sp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xmlns="" val="1277983984"/>
              </p:ext>
            </p:extLst>
          </p:nvPr>
        </p:nvGraphicFramePr>
        <p:xfrm>
          <a:off x="1287433" y="772727"/>
          <a:ext cx="9862789" cy="4698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ttangolo 10"/>
          <p:cNvSpPr/>
          <p:nvPr/>
        </p:nvSpPr>
        <p:spPr>
          <a:xfrm>
            <a:off x="3556742" y="5250556"/>
            <a:ext cx="50817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APPRENDISTATO DI I LIVELLO</a:t>
            </a:r>
            <a:endParaRPr lang="it-IT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886" r="32228" b="67164"/>
          <a:stretch/>
        </p:blipFill>
        <p:spPr>
          <a:xfrm>
            <a:off x="5738353" y="3875964"/>
            <a:ext cx="960292" cy="900000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886" r="32228" b="67164"/>
          <a:stretch/>
        </p:blipFill>
        <p:spPr>
          <a:xfrm rot="19060076">
            <a:off x="4034656" y="4103606"/>
            <a:ext cx="960292" cy="900000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886" r="32228" b="67164"/>
          <a:stretch/>
        </p:blipFill>
        <p:spPr>
          <a:xfrm rot="2815506">
            <a:off x="7148659" y="4081971"/>
            <a:ext cx="960292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346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05432" cy="938212"/>
          </a:xfrm>
        </p:spPr>
        <p:txBody>
          <a:bodyPr/>
          <a:lstStyle/>
          <a:p>
            <a:pPr lvl="0"/>
            <a:r>
              <a:rPr lang="it-IT" dirty="0">
                <a:solidFill>
                  <a:srgbClr val="002060"/>
                </a:solidFill>
              </a:rPr>
              <a:t>Gli attori coinvolti</a:t>
            </a:r>
          </a:p>
        </p:txBody>
      </p:sp>
      <p:pic>
        <p:nvPicPr>
          <p:cNvPr id="4" name="Immagine 3" descr="http://www.alternanza.miur.gov.it/img/home/icon_utente_scuol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7538" y="1167335"/>
            <a:ext cx="1800000" cy="18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http://www.alternanza.miur.gov.it/img/home/icon_utente_struttur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3352" y="1167335"/>
            <a:ext cx="1800000" cy="18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 descr="http://www.alternanza.miur.gov.it/img/home/icon_utente_student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25967" y="4047335"/>
            <a:ext cx="180000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6"/>
          <p:cNvSpPr/>
          <p:nvPr/>
        </p:nvSpPr>
        <p:spPr>
          <a:xfrm>
            <a:off x="436728" y="3008279"/>
            <a:ext cx="4380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solidFill>
                  <a:srgbClr val="C00000"/>
                </a:solidFill>
              </a:rPr>
              <a:t>ISTITUZIONE SCOLASTICA</a:t>
            </a:r>
          </a:p>
          <a:p>
            <a:pPr lvl="0" algn="ctr"/>
            <a:r>
              <a:rPr lang="it-IT" dirty="0">
                <a:solidFill>
                  <a:srgbClr val="000066"/>
                </a:solidFill>
              </a:rPr>
              <a:t>Presidia le attività formative e amministrative e la valutazione del percorso</a:t>
            </a:r>
          </a:p>
        </p:txBody>
      </p:sp>
      <p:sp>
        <p:nvSpPr>
          <p:cNvPr id="8" name="Rettangolo 7"/>
          <p:cNvSpPr/>
          <p:nvPr/>
        </p:nvSpPr>
        <p:spPr>
          <a:xfrm>
            <a:off x="7392408" y="2967335"/>
            <a:ext cx="4021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DATORE DI LAVORO</a:t>
            </a:r>
          </a:p>
          <a:p>
            <a:pPr algn="ctr"/>
            <a:r>
              <a:rPr lang="it-IT" dirty="0">
                <a:solidFill>
                  <a:srgbClr val="000066"/>
                </a:solidFill>
              </a:rPr>
              <a:t>Soggetto giuridico titolare del rapporto di lavoro con l’Apprendista</a:t>
            </a:r>
          </a:p>
        </p:txBody>
      </p:sp>
      <p:sp>
        <p:nvSpPr>
          <p:cNvPr id="9" name="Rettangolo 8"/>
          <p:cNvSpPr/>
          <p:nvPr/>
        </p:nvSpPr>
        <p:spPr>
          <a:xfrm>
            <a:off x="2977967" y="577117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it-IT" b="1" dirty="0">
                <a:solidFill>
                  <a:srgbClr val="C00000"/>
                </a:solidFill>
              </a:rPr>
              <a:t>APPRENDISTI</a:t>
            </a:r>
          </a:p>
          <a:p>
            <a:pPr lvl="0" algn="ctr"/>
            <a:r>
              <a:rPr lang="it-IT" dirty="0">
                <a:solidFill>
                  <a:srgbClr val="000066"/>
                </a:solidFill>
              </a:rPr>
              <a:t>Doppio status: studente  e lavoratore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12615" y="2367508"/>
            <a:ext cx="40267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400" b="1" dirty="0" smtClean="0">
                <a:solidFill>
                  <a:srgbClr val="FF0000"/>
                </a:solidFill>
              </a:rPr>
              <a:t>INSIEME A</a:t>
            </a:r>
            <a:endParaRPr lang="it-IT" sz="2400" b="1" dirty="0">
              <a:solidFill>
                <a:srgbClr val="FF000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1314" y="4270755"/>
            <a:ext cx="1751399" cy="1452677"/>
          </a:xfrm>
          <a:prstGeom prst="rect">
            <a:avLst/>
          </a:prstGeom>
          <a:ln w="25400">
            <a:noFill/>
          </a:ln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622824" y="4270755"/>
            <a:ext cx="1751399" cy="1452677"/>
          </a:xfrm>
          <a:prstGeom prst="rect">
            <a:avLst/>
          </a:prstGeom>
          <a:ln w="25400">
            <a:noFill/>
          </a:ln>
        </p:spPr>
      </p:pic>
      <p:grpSp>
        <p:nvGrpSpPr>
          <p:cNvPr id="3" name="Gruppo 2"/>
          <p:cNvGrpSpPr/>
          <p:nvPr/>
        </p:nvGrpSpPr>
        <p:grpSpPr>
          <a:xfrm>
            <a:off x="5004248" y="3043535"/>
            <a:ext cx="2043438" cy="923330"/>
            <a:chOff x="4526729" y="3043535"/>
            <a:chExt cx="2043438" cy="923330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205" t="32155" b="31542"/>
            <a:stretch/>
          </p:blipFill>
          <p:spPr>
            <a:xfrm>
              <a:off x="5561443" y="3043535"/>
              <a:ext cx="1008724" cy="923330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205" t="32155" b="31542"/>
            <a:stretch/>
          </p:blipFill>
          <p:spPr>
            <a:xfrm flipH="1">
              <a:off x="4526729" y="3043535"/>
              <a:ext cx="1008724" cy="92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2610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05432" cy="938212"/>
          </a:xfrm>
        </p:spPr>
        <p:txBody>
          <a:bodyPr/>
          <a:lstStyle/>
          <a:p>
            <a:pPr lvl="0"/>
            <a:r>
              <a:rPr lang="it-IT" dirty="0" smtClean="0">
                <a:solidFill>
                  <a:srgbClr val="002060"/>
                </a:solidFill>
              </a:rPr>
              <a:t>La forma contrattuale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5" name="Immagine 4" descr="http://www.alternanza.miur.gov.it/img/home/icon_utente_struttur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516" y="1138353"/>
            <a:ext cx="1395792" cy="1464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 descr="http://www.alternanza.miur.gov.it/img/home/icon_utente_studenti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7724" y="1129658"/>
            <a:ext cx="1395792" cy="146413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Diagramma 16"/>
          <p:cNvGraphicFramePr/>
          <p:nvPr>
            <p:extLst>
              <p:ext uri="{D42A27DB-BD31-4B8C-83A1-F6EECF244321}">
                <p14:modId xmlns:p14="http://schemas.microsoft.com/office/powerpoint/2010/main" xmlns="" val="3207455513"/>
              </p:ext>
            </p:extLst>
          </p:nvPr>
        </p:nvGraphicFramePr>
        <p:xfrm>
          <a:off x="444913" y="1041650"/>
          <a:ext cx="1133192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Immagin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5467" y="1919668"/>
            <a:ext cx="1256097" cy="13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481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05432" cy="938212"/>
          </a:xfrm>
        </p:spPr>
        <p:txBody>
          <a:bodyPr/>
          <a:lstStyle/>
          <a:p>
            <a:pPr lvl="0"/>
            <a:r>
              <a:rPr lang="it-IT" dirty="0" smtClean="0">
                <a:solidFill>
                  <a:srgbClr val="002060"/>
                </a:solidFill>
              </a:rPr>
              <a:t>I destinatari e la durata del contratto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6" name="Immagine 5" descr="http://www.alternanza.miur.gov.it/img/home/icon_utente_student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7724" y="1129658"/>
            <a:ext cx="1395792" cy="1464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5467" y="1919668"/>
            <a:ext cx="1256097" cy="1365632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5896302" y="1161094"/>
            <a:ext cx="57859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Durata </a:t>
            </a:r>
            <a:r>
              <a:rPr lang="it-IT" b="1" dirty="0">
                <a:solidFill>
                  <a:srgbClr val="C00000"/>
                </a:solidFill>
              </a:rPr>
              <a:t>del periodo formativo </a:t>
            </a:r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aria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in relazione alla qualifica o al diploma da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conseguire: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lvl="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tre anni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per il conseguimento della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qualifica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di istruzione e formazione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professionale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lvl="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quattro anni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per il conseguimento del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diploma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di istruzione e formazione professionale e del diploma di istruzione secondaria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superiore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lvl="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due anni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per la frequenza del corso annuale integrativo per l'ammissione all'esame di Stato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(D. </a:t>
            </a:r>
            <a:r>
              <a:rPr lang="it-IT" dirty="0" err="1" smtClean="0">
                <a:solidFill>
                  <a:schemeClr val="accent5">
                    <a:lumMod val="50000"/>
                  </a:schemeClr>
                </a:solidFill>
              </a:rPr>
              <a:t>Lgs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. 226/05, art. 15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, comma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6)</a:t>
            </a:r>
          </a:p>
          <a:p>
            <a:pPr marL="285750" lvl="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</a:rPr>
              <a:t>un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anno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per il conseguimento del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diploma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di istruzione e formazione professionale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per coloro che sono in possesso della qualifica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di istruzione e formazione professionale nell'ambito dell'indirizzo professionale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corrispondente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lvl="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un anno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per il conseguimento del certificato di specializzazione tecnica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superiore</a:t>
            </a:r>
          </a:p>
          <a:p>
            <a:pPr lvl="0"/>
            <a:endParaRPr lang="it-IT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In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ogni caso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non può essere inferiore ai sei mesi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8311" y="3478327"/>
            <a:ext cx="52815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A chi è rivolto</a:t>
            </a:r>
          </a:p>
          <a:p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Giovani che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abbiano compiuto i 15 anni di età e fino al compimento dei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25°, che vogliano acquisire un titolo di studio tra: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Qualifica professionale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Diploma professionale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Diploma di istruzione secondaria superiore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Certificato di specializzazione tecnica superiore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18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19079" cy="938212"/>
          </a:xfrm>
        </p:spPr>
        <p:txBody>
          <a:bodyPr/>
          <a:lstStyle/>
          <a:p>
            <a:pPr lvl="0"/>
            <a:r>
              <a:rPr lang="it-IT" dirty="0" smtClean="0">
                <a:solidFill>
                  <a:srgbClr val="002060"/>
                </a:solidFill>
              </a:rPr>
              <a:t>I vantaggi per il datore di lavoro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365073" y="1338834"/>
            <a:ext cx="8839745" cy="4144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L’apprendistato di I livello consente al datore di lavoro di:</a:t>
            </a:r>
          </a:p>
          <a:p>
            <a:pPr marL="273050" indent="-273050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 investire</a:t>
            </a:r>
            <a:r>
              <a:rPr lang="it-IT" sz="2000" dirty="0" smtClean="0">
                <a:solidFill>
                  <a:srgbClr val="000066"/>
                </a:solidFill>
              </a:rPr>
              <a:t> </a:t>
            </a:r>
            <a:r>
              <a:rPr lang="it-IT" sz="2000" dirty="0">
                <a:solidFill>
                  <a:srgbClr val="000066"/>
                </a:solidFill>
              </a:rPr>
              <a:t>su risorse giovani da crescere e formare </a:t>
            </a:r>
            <a:r>
              <a:rPr lang="it-IT" sz="2000" i="1" dirty="0" smtClean="0">
                <a:solidFill>
                  <a:srgbClr val="000066"/>
                </a:solidFill>
              </a:rPr>
              <a:t>ad hoc </a:t>
            </a:r>
            <a:r>
              <a:rPr lang="it-IT" sz="2000" dirty="0" smtClean="0">
                <a:solidFill>
                  <a:srgbClr val="000066"/>
                </a:solidFill>
              </a:rPr>
              <a:t>in </a:t>
            </a:r>
            <a:r>
              <a:rPr lang="it-IT" sz="2000" dirty="0">
                <a:solidFill>
                  <a:srgbClr val="000066"/>
                </a:solidFill>
              </a:rPr>
              <a:t>azienda a </a:t>
            </a:r>
            <a:r>
              <a:rPr lang="it-IT" sz="2000" b="1" dirty="0">
                <a:solidFill>
                  <a:srgbClr val="000066"/>
                </a:solidFill>
              </a:rPr>
              <a:t>costi </a:t>
            </a:r>
            <a:r>
              <a:rPr lang="it-IT" sz="2000" b="1" dirty="0" smtClean="0">
                <a:solidFill>
                  <a:srgbClr val="000066"/>
                </a:solidFill>
              </a:rPr>
              <a:t>ridotti </a:t>
            </a:r>
            <a:r>
              <a:rPr lang="it-IT" sz="2000" dirty="0" smtClean="0">
                <a:solidFill>
                  <a:srgbClr val="000066"/>
                </a:solidFill>
              </a:rPr>
              <a:t>e usufruendo di </a:t>
            </a:r>
            <a:r>
              <a:rPr lang="it-IT" sz="2000" b="1" dirty="0" smtClean="0">
                <a:solidFill>
                  <a:srgbClr val="000066"/>
                </a:solidFill>
              </a:rPr>
              <a:t>benefici contributivi</a:t>
            </a:r>
            <a:r>
              <a:rPr lang="it-IT" sz="2000" dirty="0" smtClean="0">
                <a:solidFill>
                  <a:srgbClr val="000066"/>
                </a:solidFill>
              </a:rPr>
              <a:t> per le spese di formazione sostenute</a:t>
            </a:r>
            <a:endParaRPr lang="it-IT" sz="2000" dirty="0">
              <a:solidFill>
                <a:srgbClr val="000066"/>
              </a:solidFill>
            </a:endParaRPr>
          </a:p>
          <a:p>
            <a:pPr marL="273050" indent="-273050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affermare il proprio ruolo </a:t>
            </a:r>
            <a:r>
              <a:rPr lang="it-IT" sz="2000" dirty="0">
                <a:solidFill>
                  <a:srgbClr val="000066"/>
                </a:solidFill>
              </a:rPr>
              <a:t>sociale </a:t>
            </a:r>
            <a:r>
              <a:rPr lang="it-IT" sz="2000" dirty="0" smtClean="0">
                <a:solidFill>
                  <a:srgbClr val="000066"/>
                </a:solidFill>
              </a:rPr>
              <a:t>aumentando così </a:t>
            </a:r>
            <a:r>
              <a:rPr lang="it-IT" sz="2000" dirty="0">
                <a:solidFill>
                  <a:srgbClr val="000066"/>
                </a:solidFill>
              </a:rPr>
              <a:t>la </a:t>
            </a:r>
            <a:r>
              <a:rPr lang="it-IT" sz="2000" dirty="0" smtClean="0">
                <a:solidFill>
                  <a:srgbClr val="000066"/>
                </a:solidFill>
              </a:rPr>
              <a:t>propria </a:t>
            </a:r>
            <a:r>
              <a:rPr lang="it-IT" sz="2000" b="1" dirty="0" smtClean="0">
                <a:solidFill>
                  <a:srgbClr val="000066"/>
                </a:solidFill>
              </a:rPr>
              <a:t>attrattività</a:t>
            </a:r>
          </a:p>
          <a:p>
            <a:pPr marL="273050" indent="-273050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usufruire di </a:t>
            </a:r>
            <a:r>
              <a:rPr lang="it-IT" sz="2000" b="1" dirty="0" smtClean="0">
                <a:solidFill>
                  <a:srgbClr val="000066"/>
                </a:solidFill>
              </a:rPr>
              <a:t>agevolazioni contributive, fiscali e benefici economici</a:t>
            </a:r>
          </a:p>
          <a:p>
            <a:pPr marL="273050" indent="-273050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 abbattere il costo del lavoro </a:t>
            </a:r>
            <a:r>
              <a:rPr lang="it-IT" sz="2000" dirty="0" smtClean="0">
                <a:solidFill>
                  <a:srgbClr val="000066"/>
                </a:solidFill>
              </a:rPr>
              <a:t>in misura percentuale superiore ad altre tipologie contrattuali utilizzate per il primo inserimento lavorativo</a:t>
            </a:r>
          </a:p>
          <a:p>
            <a:pPr marL="273050" indent="-273050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 aumentare la competitività </a:t>
            </a:r>
            <a:r>
              <a:rPr lang="it-IT" sz="2000" dirty="0" smtClean="0">
                <a:solidFill>
                  <a:srgbClr val="000066"/>
                </a:solidFill>
              </a:rPr>
              <a:t>grazie all’inserimento di giovani che possono garantire sviluppo e continuità</a:t>
            </a:r>
            <a:endParaRPr lang="it-IT" sz="2000" dirty="0">
              <a:solidFill>
                <a:srgbClr val="000066"/>
              </a:solidFill>
            </a:endParaRPr>
          </a:p>
        </p:txBody>
      </p:sp>
      <p:pic>
        <p:nvPicPr>
          <p:cNvPr id="17" name="Immagine 16" descr="http://www.alternanza.miur.gov.it/img/home/icon_utente_struttur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513" y="1177498"/>
            <a:ext cx="1800000" cy="18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02286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19079" cy="938212"/>
          </a:xfrm>
        </p:spPr>
        <p:txBody>
          <a:bodyPr>
            <a:normAutofit fontScale="90000"/>
          </a:bodyPr>
          <a:lstStyle/>
          <a:p>
            <a:pPr lvl="0"/>
            <a:r>
              <a:rPr lang="it-IT" dirty="0" smtClean="0">
                <a:solidFill>
                  <a:srgbClr val="002060"/>
                </a:solidFill>
              </a:rPr>
              <a:t>Le </a:t>
            </a:r>
            <a:r>
              <a:rPr lang="it-IT" dirty="0" smtClean="0">
                <a:solidFill>
                  <a:srgbClr val="000066"/>
                </a:solidFill>
              </a:rPr>
              <a:t>agevolazioni </a:t>
            </a:r>
            <a:r>
              <a:rPr lang="it-IT" dirty="0">
                <a:solidFill>
                  <a:srgbClr val="000066"/>
                </a:solidFill>
              </a:rPr>
              <a:t>contributive, fiscali e </a:t>
            </a:r>
            <a:r>
              <a:rPr lang="it-IT" dirty="0" smtClean="0">
                <a:solidFill>
                  <a:srgbClr val="000066"/>
                </a:solidFill>
              </a:rPr>
              <a:t>i benefici </a:t>
            </a:r>
            <a:r>
              <a:rPr lang="it-IT" dirty="0">
                <a:solidFill>
                  <a:srgbClr val="000066"/>
                </a:solidFill>
              </a:rPr>
              <a:t>economici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986455" y="1338834"/>
            <a:ext cx="97746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A livello nazionale, la normativa prevede diverse agevolazioni e benefici per i datori di lavoro che assumono giovani con contratto di apprendistato di I livello</a:t>
            </a:r>
            <a:endParaRPr lang="it-IT" sz="2000" dirty="0">
              <a:solidFill>
                <a:srgbClr val="000066"/>
              </a:solidFill>
            </a:endParaRPr>
          </a:p>
        </p:txBody>
      </p:sp>
      <p:pic>
        <p:nvPicPr>
          <p:cNvPr id="17" name="Immagine 16" descr="http://www.alternanza.miur.gov.it/img/home/icon_utente_struttur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513" y="956774"/>
            <a:ext cx="1548942" cy="14711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404896" y="2410908"/>
            <a:ext cx="113561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 sconto triennale sui contributi previdenziali pari al 50% </a:t>
            </a:r>
            <a:r>
              <a:rPr lang="it-IT" sz="2000" dirty="0" smtClean="0">
                <a:solidFill>
                  <a:srgbClr val="000066"/>
                </a:solidFill>
              </a:rPr>
              <a:t>nei casi di prosecuzione di un contratto di apprendistato in contratto a tempo indeterminato, e di assunzione, entro sei mesi dal conseguimento del titolo di studio, di studenti che abbiano svolto percorsi di alternanza scuola-lavoro o di apprendistato per il conseguimento del titolo di studio</a:t>
            </a:r>
          </a:p>
          <a:p>
            <a:pPr marL="273050" indent="-2730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sgravio </a:t>
            </a:r>
            <a:r>
              <a:rPr lang="it-IT" sz="2000" dirty="0">
                <a:solidFill>
                  <a:srgbClr val="000066"/>
                </a:solidFill>
              </a:rPr>
              <a:t>del pagamento dei </a:t>
            </a:r>
            <a:r>
              <a:rPr lang="it-IT" sz="2000" b="1" dirty="0">
                <a:solidFill>
                  <a:srgbClr val="000066"/>
                </a:solidFill>
              </a:rPr>
              <a:t>contributi della NASPI dell’1,31%</a:t>
            </a:r>
            <a:r>
              <a:rPr lang="it-IT" sz="2000" dirty="0">
                <a:solidFill>
                  <a:srgbClr val="000066"/>
                </a:solidFill>
              </a:rPr>
              <a:t> </a:t>
            </a:r>
            <a:r>
              <a:rPr lang="it-IT" sz="2000" dirty="0" smtClean="0">
                <a:solidFill>
                  <a:srgbClr val="000066"/>
                </a:solidFill>
              </a:rPr>
              <a:t>(D. </a:t>
            </a:r>
            <a:r>
              <a:rPr lang="it-IT" sz="2000" dirty="0" err="1" smtClean="0">
                <a:solidFill>
                  <a:srgbClr val="000066"/>
                </a:solidFill>
              </a:rPr>
              <a:t>Lgs</a:t>
            </a:r>
            <a:r>
              <a:rPr lang="it-IT" sz="2000" dirty="0" smtClean="0">
                <a:solidFill>
                  <a:srgbClr val="000066"/>
                </a:solidFill>
              </a:rPr>
              <a:t>. 81/05, art</a:t>
            </a:r>
            <a:r>
              <a:rPr lang="it-IT" sz="2000" dirty="0">
                <a:solidFill>
                  <a:srgbClr val="000066"/>
                </a:solidFill>
              </a:rPr>
              <a:t>. 42 co. 6, </a:t>
            </a:r>
            <a:r>
              <a:rPr lang="it-IT" sz="2000" dirty="0" err="1">
                <a:solidFill>
                  <a:srgbClr val="000066"/>
                </a:solidFill>
              </a:rPr>
              <a:t>lett</a:t>
            </a:r>
            <a:r>
              <a:rPr lang="it-IT" sz="2000" dirty="0">
                <a:solidFill>
                  <a:srgbClr val="000066"/>
                </a:solidFill>
              </a:rPr>
              <a:t>. </a:t>
            </a:r>
            <a:r>
              <a:rPr lang="it-IT" sz="2000" dirty="0" smtClean="0">
                <a:solidFill>
                  <a:srgbClr val="000066"/>
                </a:solidFill>
              </a:rPr>
              <a:t>F)</a:t>
            </a:r>
          </a:p>
          <a:p>
            <a:pPr marL="273050" indent="-2730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abolizione</a:t>
            </a:r>
            <a:r>
              <a:rPr lang="it-IT" sz="2000" dirty="0" smtClean="0">
                <a:solidFill>
                  <a:srgbClr val="000066"/>
                </a:solidFill>
              </a:rPr>
              <a:t> </a:t>
            </a:r>
            <a:r>
              <a:rPr lang="it-IT" sz="2000" b="1" dirty="0">
                <a:solidFill>
                  <a:srgbClr val="000066"/>
                </a:solidFill>
              </a:rPr>
              <a:t>del contributo </a:t>
            </a:r>
            <a:r>
              <a:rPr lang="it-IT" sz="2000" dirty="0">
                <a:solidFill>
                  <a:srgbClr val="000066"/>
                </a:solidFill>
              </a:rPr>
              <a:t>previsto a carico del datore di lavoro in caso di licenziamento </a:t>
            </a:r>
            <a:r>
              <a:rPr lang="it-IT" sz="2000" dirty="0" smtClean="0">
                <a:solidFill>
                  <a:srgbClr val="000066"/>
                </a:solidFill>
              </a:rPr>
              <a:t>dell’apprendista</a:t>
            </a:r>
          </a:p>
          <a:p>
            <a:pPr marL="273050" indent="-2730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66"/>
                </a:solidFill>
              </a:rPr>
              <a:t>p</a:t>
            </a:r>
            <a:r>
              <a:rPr lang="it-IT" sz="2000" dirty="0" smtClean="0">
                <a:solidFill>
                  <a:srgbClr val="000066"/>
                </a:solidFill>
              </a:rPr>
              <a:t>ossibilità di inquadrare l’apprendista ai fini retributivi fino a </a:t>
            </a:r>
            <a:r>
              <a:rPr lang="it-IT" sz="2000" b="1" dirty="0" smtClean="0">
                <a:solidFill>
                  <a:srgbClr val="000066"/>
                </a:solidFill>
              </a:rPr>
              <a:t>due livelli inferiori </a:t>
            </a:r>
            <a:r>
              <a:rPr lang="it-IT" sz="2000" dirty="0" smtClean="0">
                <a:solidFill>
                  <a:srgbClr val="000066"/>
                </a:solidFill>
              </a:rPr>
              <a:t>rispetto a quello spettante</a:t>
            </a:r>
          </a:p>
          <a:p>
            <a:pPr algn="just">
              <a:spcAft>
                <a:spcPts val="6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È esclusa, </a:t>
            </a:r>
            <a:r>
              <a:rPr lang="it-IT" sz="2000" dirty="0">
                <a:solidFill>
                  <a:srgbClr val="000066"/>
                </a:solidFill>
              </a:rPr>
              <a:t>per legge, la possibilità di estendere di un anno i benefici contributivi nel caso di prosecuzione del rapporto oltre la scadenza </a:t>
            </a:r>
            <a:r>
              <a:rPr lang="it-IT" sz="2000" dirty="0" smtClean="0">
                <a:solidFill>
                  <a:srgbClr val="000066"/>
                </a:solidFill>
              </a:rPr>
              <a:t>(, </a:t>
            </a:r>
            <a:r>
              <a:rPr lang="it-IT" sz="2000" dirty="0" err="1">
                <a:solidFill>
                  <a:srgbClr val="000066"/>
                </a:solidFill>
              </a:rPr>
              <a:t>D.Lgs.</a:t>
            </a:r>
            <a:r>
              <a:rPr lang="it-IT" sz="2000" dirty="0">
                <a:solidFill>
                  <a:srgbClr val="000066"/>
                </a:solidFill>
              </a:rPr>
              <a:t> </a:t>
            </a:r>
            <a:r>
              <a:rPr lang="it-IT" sz="2000" dirty="0" smtClean="0">
                <a:solidFill>
                  <a:srgbClr val="000066"/>
                </a:solidFill>
              </a:rPr>
              <a:t>150/15, art</a:t>
            </a:r>
            <a:r>
              <a:rPr lang="it-IT" sz="2000" dirty="0">
                <a:solidFill>
                  <a:srgbClr val="000066"/>
                </a:solidFill>
              </a:rPr>
              <a:t>. </a:t>
            </a:r>
            <a:r>
              <a:rPr lang="it-IT" sz="2000" dirty="0" smtClean="0">
                <a:solidFill>
                  <a:srgbClr val="000066"/>
                </a:solidFill>
              </a:rPr>
              <a:t>32, co. </a:t>
            </a:r>
            <a:r>
              <a:rPr lang="it-IT" sz="2000" dirty="0">
                <a:solidFill>
                  <a:srgbClr val="000066"/>
                </a:solidFill>
              </a:rPr>
              <a:t>2</a:t>
            </a:r>
            <a:r>
              <a:rPr lang="it-IT" sz="2000" dirty="0" smtClean="0">
                <a:solidFill>
                  <a:srgbClr val="000066"/>
                </a:solidFill>
              </a:rPr>
              <a:t>.; Messaggio </a:t>
            </a:r>
            <a:r>
              <a:rPr lang="it-IT" sz="2000" dirty="0">
                <a:solidFill>
                  <a:srgbClr val="000066"/>
                </a:solidFill>
              </a:rPr>
              <a:t>Inps n. 2499 del 16 giugno 2017)</a:t>
            </a:r>
          </a:p>
        </p:txBody>
      </p:sp>
    </p:spTree>
    <p:extLst>
      <p:ext uri="{BB962C8B-B14F-4D97-AF65-F5344CB8AC3E}">
        <p14:creationId xmlns:p14="http://schemas.microsoft.com/office/powerpoint/2010/main" xmlns="" val="504637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http://www.alternanza.miur.gov.it/img/home/icon_utente_student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031" y="1177498"/>
            <a:ext cx="180000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tangolo 12"/>
          <p:cNvSpPr/>
          <p:nvPr/>
        </p:nvSpPr>
        <p:spPr>
          <a:xfrm>
            <a:off x="2365073" y="1361727"/>
            <a:ext cx="883974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L’apprendistato di I livello permette di: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frequentare un corso di istruzione e formazione e fare </a:t>
            </a:r>
            <a:r>
              <a:rPr lang="it-IT" sz="2000" b="1" dirty="0" smtClean="0">
                <a:solidFill>
                  <a:srgbClr val="000066"/>
                </a:solidFill>
              </a:rPr>
              <a:t>contemporaneamente</a:t>
            </a:r>
            <a:r>
              <a:rPr lang="it-IT" sz="2000" dirty="0" smtClean="0">
                <a:solidFill>
                  <a:srgbClr val="000066"/>
                </a:solidFill>
              </a:rPr>
              <a:t> un’esperienza di lavoro </a:t>
            </a:r>
            <a:endParaRPr lang="it-IT" sz="2000" dirty="0">
              <a:solidFill>
                <a:srgbClr val="000066"/>
              </a:solidFill>
            </a:endParaRP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conseguire un </a:t>
            </a:r>
            <a:r>
              <a:rPr lang="it-IT" sz="2000" b="1" dirty="0" smtClean="0">
                <a:solidFill>
                  <a:srgbClr val="000066"/>
                </a:solidFill>
              </a:rPr>
              <a:t>titolo di studio di livello secondario superiore </a:t>
            </a:r>
            <a:r>
              <a:rPr lang="it-IT" sz="2000" dirty="0" smtClean="0">
                <a:solidFill>
                  <a:srgbClr val="000066"/>
                </a:solidFill>
              </a:rPr>
              <a:t>o una </a:t>
            </a:r>
            <a:r>
              <a:rPr lang="it-IT" sz="2000" b="1" dirty="0" smtClean="0">
                <a:solidFill>
                  <a:srgbClr val="000066"/>
                </a:solidFill>
              </a:rPr>
              <a:t>qualifica professionale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sviluppare, </a:t>
            </a:r>
            <a:r>
              <a:rPr lang="it-IT" sz="2000" dirty="0">
                <a:solidFill>
                  <a:srgbClr val="000066"/>
                </a:solidFill>
              </a:rPr>
              <a:t>durante </a:t>
            </a:r>
            <a:r>
              <a:rPr lang="it-IT" sz="2000" dirty="0" smtClean="0">
                <a:solidFill>
                  <a:srgbClr val="000066"/>
                </a:solidFill>
              </a:rPr>
              <a:t>gli studi, </a:t>
            </a:r>
            <a:r>
              <a:rPr lang="it-IT" sz="2000" b="1" dirty="0" smtClean="0">
                <a:solidFill>
                  <a:srgbClr val="000066"/>
                </a:solidFill>
              </a:rPr>
              <a:t>competenze professionali coerenti </a:t>
            </a:r>
            <a:r>
              <a:rPr lang="it-IT" sz="2000" dirty="0" smtClean="0">
                <a:solidFill>
                  <a:srgbClr val="000066"/>
                </a:solidFill>
              </a:rPr>
              <a:t>con il proprio percorso formativo e con le esigenze dell’azienda in cui lavorano, </a:t>
            </a:r>
            <a:r>
              <a:rPr lang="it-IT" sz="2000" b="1" dirty="0" smtClean="0">
                <a:solidFill>
                  <a:srgbClr val="000066"/>
                </a:solidFill>
              </a:rPr>
              <a:t>spendibili</a:t>
            </a:r>
            <a:r>
              <a:rPr lang="it-IT" sz="2000" dirty="0" smtClean="0">
                <a:solidFill>
                  <a:srgbClr val="000066"/>
                </a:solidFill>
              </a:rPr>
              <a:t> nel mercato del lavoro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accedere </a:t>
            </a:r>
            <a:r>
              <a:rPr lang="it-IT" sz="2000" b="1" dirty="0" smtClean="0">
                <a:solidFill>
                  <a:srgbClr val="000066"/>
                </a:solidFill>
              </a:rPr>
              <a:t>direttamente</a:t>
            </a:r>
            <a:r>
              <a:rPr lang="it-IT" sz="2000" dirty="0" smtClean="0">
                <a:solidFill>
                  <a:srgbClr val="000066"/>
                </a:solidFill>
              </a:rPr>
              <a:t> al mercato del lavoro mediante un vero contratto di lavoro subordinato con le relative tutele previste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essere </a:t>
            </a:r>
            <a:r>
              <a:rPr lang="it-IT" sz="2000" b="1" dirty="0" smtClean="0">
                <a:solidFill>
                  <a:srgbClr val="000066"/>
                </a:solidFill>
              </a:rPr>
              <a:t>più preparato e competitivo </a:t>
            </a:r>
            <a:r>
              <a:rPr lang="it-IT" sz="2000" dirty="0" smtClean="0">
                <a:solidFill>
                  <a:srgbClr val="000066"/>
                </a:solidFill>
              </a:rPr>
              <a:t>per l’inserimento nel mondo del lavoro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qualificarsi per </a:t>
            </a:r>
            <a:r>
              <a:rPr lang="it-IT" sz="2000" b="1" dirty="0" smtClean="0">
                <a:solidFill>
                  <a:srgbClr val="000066"/>
                </a:solidFill>
              </a:rPr>
              <a:t>ridurre</a:t>
            </a:r>
            <a:r>
              <a:rPr lang="it-IT" sz="2000" dirty="0" smtClean="0">
                <a:solidFill>
                  <a:srgbClr val="000066"/>
                </a:solidFill>
              </a:rPr>
              <a:t> i tempi di ingresso nel mercato del lavoro</a:t>
            </a:r>
            <a:endParaRPr lang="it-IT" sz="2000" dirty="0">
              <a:solidFill>
                <a:srgbClr val="000066"/>
              </a:solidFill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19079" cy="938212"/>
          </a:xfrm>
        </p:spPr>
        <p:txBody>
          <a:bodyPr/>
          <a:lstStyle/>
          <a:p>
            <a:pPr lvl="0"/>
            <a:r>
              <a:rPr lang="it-IT" dirty="0" smtClean="0">
                <a:solidFill>
                  <a:srgbClr val="002060"/>
                </a:solidFill>
              </a:rPr>
              <a:t>I vantaggi per l’apprendista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52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240" y="1"/>
            <a:ext cx="9219079" cy="938212"/>
          </a:xfrm>
        </p:spPr>
        <p:txBody>
          <a:bodyPr/>
          <a:lstStyle/>
          <a:p>
            <a:pPr lvl="0"/>
            <a:r>
              <a:rPr lang="it-IT" dirty="0">
                <a:solidFill>
                  <a:srgbClr val="002060"/>
                </a:solidFill>
              </a:rPr>
              <a:t>I vantaggi per </a:t>
            </a:r>
            <a:r>
              <a:rPr lang="it-IT" dirty="0" smtClean="0">
                <a:solidFill>
                  <a:srgbClr val="002060"/>
                </a:solidFill>
              </a:rPr>
              <a:t>l’istituzione scolastica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365073" y="1361726"/>
            <a:ext cx="83757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Con l’apprendistato di I livello l’istituzione scolastica può:</a:t>
            </a:r>
          </a:p>
          <a:p>
            <a:pPr marL="273050" indent="-27305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ridurre lo </a:t>
            </a:r>
            <a:r>
              <a:rPr lang="it-IT" sz="2000" b="1" dirty="0" smtClean="0">
                <a:solidFill>
                  <a:srgbClr val="000066"/>
                </a:solidFill>
              </a:rPr>
              <a:t>scarto tra l’offerta formativa </a:t>
            </a:r>
            <a:r>
              <a:rPr lang="it-IT" sz="2000" dirty="0" smtClean="0">
                <a:solidFill>
                  <a:srgbClr val="000066"/>
                </a:solidFill>
              </a:rPr>
              <a:t>dell’istituzione scolastica e </a:t>
            </a:r>
            <a:r>
              <a:rPr lang="it-IT" sz="2000" b="1" dirty="0" smtClean="0">
                <a:solidFill>
                  <a:srgbClr val="000066"/>
                </a:solidFill>
              </a:rPr>
              <a:t>i fabbisogni professionali </a:t>
            </a:r>
            <a:r>
              <a:rPr lang="it-IT" sz="2000" dirty="0" smtClean="0">
                <a:solidFill>
                  <a:srgbClr val="000066"/>
                </a:solidFill>
              </a:rPr>
              <a:t>del territorio, grazie all’azione di </a:t>
            </a:r>
            <a:r>
              <a:rPr lang="it-IT" sz="2000" b="1" dirty="0" smtClean="0">
                <a:solidFill>
                  <a:srgbClr val="000066"/>
                </a:solidFill>
              </a:rPr>
              <a:t>co-progettazione </a:t>
            </a:r>
            <a:r>
              <a:rPr lang="it-IT" sz="2000" dirty="0" smtClean="0">
                <a:solidFill>
                  <a:srgbClr val="000066"/>
                </a:solidFill>
              </a:rPr>
              <a:t>condotta con il datore di lavoro</a:t>
            </a:r>
            <a:endParaRPr lang="it-IT" sz="2000" dirty="0">
              <a:solidFill>
                <a:srgbClr val="000066"/>
              </a:solidFill>
            </a:endParaRPr>
          </a:p>
          <a:p>
            <a:pPr marL="273050" indent="-27305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66"/>
                </a:solidFill>
              </a:rPr>
              <a:t>s</a:t>
            </a:r>
            <a:r>
              <a:rPr lang="it-IT" sz="2000" dirty="0" smtClean="0">
                <a:solidFill>
                  <a:srgbClr val="000066"/>
                </a:solidFill>
              </a:rPr>
              <a:t>viluppare </a:t>
            </a:r>
            <a:r>
              <a:rPr lang="it-IT" sz="2000" b="1" dirty="0" smtClean="0">
                <a:solidFill>
                  <a:srgbClr val="000066"/>
                </a:solidFill>
              </a:rPr>
              <a:t>relazioni durature </a:t>
            </a:r>
            <a:r>
              <a:rPr lang="it-IT" sz="2000" dirty="0" smtClean="0">
                <a:solidFill>
                  <a:srgbClr val="000066"/>
                </a:solidFill>
              </a:rPr>
              <a:t>con il tessuto economico-produttivo</a:t>
            </a:r>
          </a:p>
          <a:p>
            <a:pPr marL="273050" indent="-27305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66"/>
                </a:solidFill>
              </a:rPr>
              <a:t>a</a:t>
            </a:r>
            <a:r>
              <a:rPr lang="it-IT" sz="2000" dirty="0" smtClean="0">
                <a:solidFill>
                  <a:srgbClr val="000066"/>
                </a:solidFill>
              </a:rPr>
              <a:t>rricchire la propria offerta formativa, </a:t>
            </a:r>
            <a:r>
              <a:rPr lang="it-IT" sz="2000" b="1" dirty="0" smtClean="0">
                <a:solidFill>
                  <a:srgbClr val="000066"/>
                </a:solidFill>
              </a:rPr>
              <a:t>incrementando</a:t>
            </a:r>
            <a:r>
              <a:rPr lang="it-IT" sz="2000" dirty="0" smtClean="0">
                <a:solidFill>
                  <a:srgbClr val="000066"/>
                </a:solidFill>
              </a:rPr>
              <a:t> così il proprio valore istituzionale</a:t>
            </a:r>
          </a:p>
          <a:p>
            <a:pPr marL="273050" indent="-27305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contribuire a ridurre la dispersione scolastica</a:t>
            </a:r>
          </a:p>
        </p:txBody>
      </p:sp>
      <p:pic>
        <p:nvPicPr>
          <p:cNvPr id="5" name="Immagine 4" descr="http://www.alternanza.miur.gov.it/img/home/icon_utente_scuol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978" y="1167335"/>
            <a:ext cx="1800000" cy="18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61542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3DF2A4F796AD34DA9ECC9CBD190F659" ma:contentTypeVersion="8" ma:contentTypeDescription="Creare un nuovo documento." ma:contentTypeScope="" ma:versionID="b523ea32a006f8d2b4d3d55d22fe62d0">
  <xsd:schema xmlns:xsd="http://www.w3.org/2001/XMLSchema" xmlns:xs="http://www.w3.org/2001/XMLSchema" xmlns:p="http://schemas.microsoft.com/office/2006/metadata/properties" xmlns:ns2="1c67de8c-514f-4eb2-a7df-82791b0a91b3" xmlns:ns3="27ac54f6-3dfc-48ed-ae81-05cf3d015af9" targetNamespace="http://schemas.microsoft.com/office/2006/metadata/properties" ma:root="true" ma:fieldsID="a3ba61da883c78396b8db0930cf316ea" ns2:_="" ns3:_="">
    <xsd:import namespace="1c67de8c-514f-4eb2-a7df-82791b0a91b3"/>
    <xsd:import namespace="27ac54f6-3dfc-48ed-ae81-05cf3d015a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7de8c-514f-4eb2-a7df-82791b0a91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c54f6-3dfc-48ed-ae81-05cf3d015af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23C543-E330-48D9-9E5B-019035915807}">
  <ds:schemaRefs>
    <ds:schemaRef ds:uri="http://purl.org/dc/elements/1.1/"/>
    <ds:schemaRef ds:uri="1c67de8c-514f-4eb2-a7df-82791b0a91b3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7ac54f6-3dfc-48ed-ae81-05cf3d015af9"/>
  </ds:schemaRefs>
</ds:datastoreItem>
</file>

<file path=customXml/itemProps2.xml><?xml version="1.0" encoding="utf-8"?>
<ds:datastoreItem xmlns:ds="http://schemas.openxmlformats.org/officeDocument/2006/customXml" ds:itemID="{F79AB642-23D2-498C-849A-E16A55C4A0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67de8c-514f-4eb2-a7df-82791b0a91b3"/>
    <ds:schemaRef ds:uri="27ac54f6-3dfc-48ed-ae81-05cf3d015a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E181CC-9DAB-470A-A0C3-92C09F240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6138</TotalTime>
  <Words>904</Words>
  <Application>Microsoft Office PowerPoint</Application>
  <PresentationFormat>Personalizzato</PresentationFormat>
  <Paragraphs>79</Paragraphs>
  <Slides>12</Slides>
  <Notes>2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Cos’è l'Apprendistato di primo livello</vt:lpstr>
      <vt:lpstr>Gli attori coinvolti</vt:lpstr>
      <vt:lpstr>La forma contrattuale</vt:lpstr>
      <vt:lpstr>I destinatari e la durata del contratto</vt:lpstr>
      <vt:lpstr>I vantaggi per il datore di lavoro</vt:lpstr>
      <vt:lpstr>Le agevolazioni contributive, fiscali e i benefici economici</vt:lpstr>
      <vt:lpstr>I vantaggi per l’apprendista</vt:lpstr>
      <vt:lpstr>I vantaggi per l’istituzione scolastica</vt:lpstr>
      <vt:lpstr>L’apprendistato in [REGIONE]</vt:lpstr>
      <vt:lpstr>Per concludere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UO Scuola</dc:creator>
  <cp:lastModifiedBy>Letizia</cp:lastModifiedBy>
  <cp:revision>147</cp:revision>
  <cp:lastPrinted>2018-03-15T11:42:29Z</cp:lastPrinted>
  <dcterms:created xsi:type="dcterms:W3CDTF">2018-02-21T12:25:03Z</dcterms:created>
  <dcterms:modified xsi:type="dcterms:W3CDTF">2019-04-02T13:06:01Z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0x01010013DF2A4F796AD34DA9ECC9CBD190F659</vt:lpwstr>
  </property>
</Properties>
</file>