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57" r:id="rId5"/>
    <p:sldId id="258" r:id="rId6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55" userDrawn="1">
          <p15:clr>
            <a:srgbClr val="A4A3A4"/>
          </p15:clr>
        </p15:guide>
        <p15:guide id="2" pos="3024" userDrawn="1">
          <p15:clr>
            <a:srgbClr val="A4A3A4"/>
          </p15:clr>
        </p15:guide>
        <p15:guide id="3" pos="4544" userDrawn="1">
          <p15:clr>
            <a:srgbClr val="A4A3A4"/>
          </p15:clr>
        </p15:guide>
        <p15:guide id="4" pos="15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86BAC"/>
    <a:srgbClr val="76767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 showGuides="1">
      <p:cViewPr varScale="1">
        <p:scale>
          <a:sx n="39" d="100"/>
          <a:sy n="39" d="100"/>
        </p:scale>
        <p:origin x="-2052" y="-120"/>
      </p:cViewPr>
      <p:guideLst>
        <p:guide orient="horz" pos="4055"/>
        <p:guide pos="3024"/>
        <p:guide pos="4544"/>
        <p:guide pos="15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86" y="6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FF6B9-9C8A-4E0C-B7C2-B296D9D79CE2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DF3ED-5A74-44F2-BE36-46CA63447C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372012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8F842-60F9-4F42-AF25-C522821BF9AE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C4F83-0AE1-4D0F-899E-CC51A000443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84688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79951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A994-2EBB-4186-83E5-491B8E3CEDBD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7B29-A98E-4356-90B0-31C31A4143C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49002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A994-2EBB-4186-83E5-491B8E3CEDBD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7B29-A98E-4356-90B0-31C31A4143C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7680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A994-2EBB-4186-83E5-491B8E3CEDBD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7B29-A98E-4356-90B0-31C31A4143C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1471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A994-2EBB-4186-83E5-491B8E3CEDBD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7B29-A98E-4356-90B0-31C31A4143C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3092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A994-2EBB-4186-83E5-491B8E3CEDBD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7B29-A98E-4356-90B0-31C31A4143C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9989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A994-2EBB-4186-83E5-491B8E3CEDBD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7B29-A98E-4356-90B0-31C31A4143C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1078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A994-2EBB-4186-83E5-491B8E3CEDBD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7B29-A98E-4356-90B0-31C31A4143C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0216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A994-2EBB-4186-83E5-491B8E3CEDBD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7B29-A98E-4356-90B0-31C31A4143C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171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A994-2EBB-4186-83E5-491B8E3CEDBD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7B29-A98E-4356-90B0-31C31A4143C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2495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A994-2EBB-4186-83E5-491B8E3CEDBD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7B29-A98E-4356-90B0-31C31A4143C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25837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A994-2EBB-4186-83E5-491B8E3CEDBD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7B29-A98E-4356-90B0-31C31A4143C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6600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DA994-2EBB-4186-83E5-491B8E3CEDBD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47B29-A98E-4356-90B0-31C31A4143C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7648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iclavoro.gov.it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480060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28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it-IT" sz="1400" dirty="0">
              <a:solidFill>
                <a:schemeClr val="tx1"/>
              </a:solidFill>
            </a:endParaRP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r>
              <a:rPr lang="it-IT" sz="1400" dirty="0" smtClean="0">
                <a:solidFill>
                  <a:schemeClr val="tx1"/>
                </a:solidFill>
              </a:rPr>
              <a:t>L'apprendistato è </a:t>
            </a:r>
            <a:r>
              <a:rPr lang="it-IT" sz="1400" dirty="0">
                <a:solidFill>
                  <a:schemeClr val="tx1"/>
                </a:solidFill>
              </a:rPr>
              <a:t>uno dei capisaldi del </a:t>
            </a:r>
            <a:r>
              <a:rPr lang="it-IT" sz="1400" b="1" dirty="0">
                <a:solidFill>
                  <a:schemeClr val="tx1"/>
                </a:solidFill>
              </a:rPr>
              <a:t>sistema duale italiano</a:t>
            </a:r>
            <a:r>
              <a:rPr lang="it-IT" sz="1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it-IT" sz="1400" dirty="0">
              <a:solidFill>
                <a:schemeClr val="tx1"/>
              </a:solidFill>
            </a:endParaRPr>
          </a:p>
          <a:p>
            <a:pPr algn="just"/>
            <a:r>
              <a:rPr lang="it-IT" sz="1400" dirty="0">
                <a:solidFill>
                  <a:schemeClr val="tx1"/>
                </a:solidFill>
              </a:rPr>
              <a:t>I </a:t>
            </a:r>
            <a:r>
              <a:rPr lang="it-IT" sz="1400" dirty="0" smtClean="0">
                <a:solidFill>
                  <a:schemeClr val="tx1"/>
                </a:solidFill>
              </a:rPr>
              <a:t>giovani </a:t>
            </a:r>
            <a:r>
              <a:rPr lang="it-IT" sz="1400" b="1" dirty="0" smtClean="0">
                <a:solidFill>
                  <a:schemeClr val="tx1"/>
                </a:solidFill>
              </a:rPr>
              <a:t>dai </a:t>
            </a:r>
            <a:r>
              <a:rPr lang="it-IT" sz="1400" b="1" dirty="0">
                <a:solidFill>
                  <a:schemeClr val="tx1"/>
                </a:solidFill>
              </a:rPr>
              <a:t>15 ai 25 anni </a:t>
            </a:r>
            <a:r>
              <a:rPr lang="it-IT" sz="1400" b="1" dirty="0" smtClean="0">
                <a:solidFill>
                  <a:schemeClr val="tx1"/>
                </a:solidFill>
              </a:rPr>
              <a:t>non compiuti </a:t>
            </a:r>
            <a:r>
              <a:rPr lang="it-IT" sz="1400" dirty="0">
                <a:solidFill>
                  <a:schemeClr val="tx1"/>
                </a:solidFill>
              </a:rPr>
              <a:t>possono conseguire qualsiasi titolo di studio di livello secondario </a:t>
            </a:r>
            <a:r>
              <a:rPr lang="it-IT" sz="1400" dirty="0" smtClean="0">
                <a:solidFill>
                  <a:schemeClr val="tx1"/>
                </a:solidFill>
              </a:rPr>
              <a:t>superiore, e contemporaneamente cominciare a lavorare con un </a:t>
            </a:r>
            <a:r>
              <a:rPr lang="it-IT" sz="1400" dirty="0">
                <a:solidFill>
                  <a:schemeClr val="tx1"/>
                </a:solidFill>
              </a:rPr>
              <a:t>contratto </a:t>
            </a:r>
            <a:r>
              <a:rPr lang="it-IT" sz="1400" dirty="0" smtClean="0">
                <a:solidFill>
                  <a:schemeClr val="tx1"/>
                </a:solidFill>
              </a:rPr>
              <a:t>di lavoro subordinato a </a:t>
            </a:r>
            <a:r>
              <a:rPr lang="it-IT" sz="1400" dirty="0">
                <a:solidFill>
                  <a:schemeClr val="tx1"/>
                </a:solidFill>
              </a:rPr>
              <a:t>tempo </a:t>
            </a:r>
            <a:r>
              <a:rPr lang="it-IT" sz="1400" dirty="0" smtClean="0">
                <a:solidFill>
                  <a:schemeClr val="tx1"/>
                </a:solidFill>
              </a:rPr>
              <a:t>indeterminato.</a:t>
            </a:r>
          </a:p>
          <a:p>
            <a:pPr algn="just"/>
            <a:endParaRPr lang="it-IT" sz="1400" dirty="0">
              <a:solidFill>
                <a:schemeClr val="tx1"/>
              </a:solidFill>
            </a:endParaRPr>
          </a:p>
          <a:p>
            <a:pPr algn="just"/>
            <a:r>
              <a:rPr lang="it-IT" sz="1400" dirty="0" smtClean="0">
                <a:solidFill>
                  <a:schemeClr val="tx1"/>
                </a:solidFill>
              </a:rPr>
              <a:t>In questo opuscolo troverai le principali informazioni su questa tipologia di contratto. </a:t>
            </a:r>
          </a:p>
          <a:p>
            <a:pPr algn="just"/>
            <a:endParaRPr lang="it-IT" sz="1400" dirty="0">
              <a:solidFill>
                <a:schemeClr val="tx1"/>
              </a:solidFill>
            </a:endParaRPr>
          </a:p>
          <a:p>
            <a:pPr algn="just"/>
            <a:r>
              <a:rPr lang="it-IT" sz="1400" dirty="0" smtClean="0">
                <a:solidFill>
                  <a:schemeClr val="tx1"/>
                </a:solidFill>
              </a:rPr>
              <a:t>Chiedi alla tua scuola ulteriori informazioni e le modalità di adesione.</a:t>
            </a:r>
          </a:p>
          <a:p>
            <a:pPr algn="just"/>
            <a:endParaRPr lang="it-IT" sz="1400" dirty="0">
              <a:solidFill>
                <a:schemeClr val="tx1"/>
              </a:solidFill>
            </a:endParaRP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endParaRPr lang="it-IT" sz="1400" dirty="0">
              <a:solidFill>
                <a:schemeClr val="tx1"/>
              </a:solidFill>
            </a:endParaRP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endParaRPr lang="it-IT" sz="1400" dirty="0">
              <a:solidFill>
                <a:schemeClr val="tx1"/>
              </a:solidFill>
            </a:endParaRP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r>
              <a:rPr lang="it-IT" sz="1200" i="1" dirty="0" smtClean="0">
                <a:solidFill>
                  <a:schemeClr val="tx1"/>
                </a:solidFill>
              </a:rPr>
              <a:t>Le informazioni contenute in questa  Guida sono basate sulle normative vigenti al momento della sua redazione (Luglio 2018). Ti invitiamo a controllare gli aggiornamenti sul </a:t>
            </a:r>
            <a:r>
              <a:rPr lang="it-IT" sz="1200" i="1" dirty="0">
                <a:solidFill>
                  <a:schemeClr val="tx1"/>
                </a:solidFill>
              </a:rPr>
              <a:t>sito </a:t>
            </a:r>
            <a:r>
              <a:rPr lang="it-IT" sz="1200" i="1" dirty="0" smtClean="0">
                <a:solidFill>
                  <a:schemeClr val="tx1"/>
                </a:solidFill>
                <a:hlinkClick r:id="rId3"/>
              </a:rPr>
              <a:t>www.cliclavoro.gov.it</a:t>
            </a:r>
            <a:endParaRPr lang="it-IT" sz="1200" i="1" dirty="0" smtClean="0">
              <a:solidFill>
                <a:schemeClr val="tx1"/>
              </a:solidFill>
            </a:endParaRPr>
          </a:p>
          <a:p>
            <a:pPr algn="just"/>
            <a:endParaRPr lang="it-IT" sz="1200" i="1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 flipV="1">
            <a:off x="0" y="6400800"/>
            <a:ext cx="480060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8000" tIns="0" rIns="180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it-IT" sz="1400" b="1" dirty="0" smtClean="0">
                <a:solidFill>
                  <a:schemeClr val="tx1"/>
                </a:solidFill>
              </a:rPr>
              <a:t>PERCHÉ CONVIENE</a:t>
            </a:r>
          </a:p>
          <a:p>
            <a:pPr algn="just"/>
            <a:endParaRPr lang="it-IT" sz="1400" dirty="0">
              <a:solidFill>
                <a:schemeClr val="tx1"/>
              </a:solidFill>
            </a:endParaRPr>
          </a:p>
          <a:p>
            <a:pPr algn="just"/>
            <a:r>
              <a:rPr lang="it-IT" sz="1400" dirty="0" smtClean="0">
                <a:solidFill>
                  <a:schemeClr val="tx1"/>
                </a:solidFill>
              </a:rPr>
              <a:t>L’apprendistato porta vantaggi </a:t>
            </a:r>
            <a:r>
              <a:rPr lang="it-IT" sz="1400" dirty="0">
                <a:solidFill>
                  <a:schemeClr val="tx1"/>
                </a:solidFill>
              </a:rPr>
              <a:t>per tutti gli attori </a:t>
            </a:r>
            <a:r>
              <a:rPr lang="it-IT" sz="1400" dirty="0" smtClean="0">
                <a:solidFill>
                  <a:schemeClr val="tx1"/>
                </a:solidFill>
              </a:rPr>
              <a:t>coinvolti.</a:t>
            </a:r>
          </a:p>
          <a:p>
            <a:pPr algn="just"/>
            <a:r>
              <a:rPr lang="it-IT" sz="1400" b="1" dirty="0" smtClean="0">
                <a:solidFill>
                  <a:schemeClr val="tx1"/>
                </a:solidFill>
              </a:rPr>
              <a:t>PER TE. </a:t>
            </a:r>
            <a:r>
              <a:rPr lang="it-IT" sz="1400" dirty="0" smtClean="0">
                <a:solidFill>
                  <a:schemeClr val="tx1"/>
                </a:solidFill>
              </a:rPr>
              <a:t>Consente l’</a:t>
            </a:r>
            <a:r>
              <a:rPr lang="it-IT" sz="1400" b="1" dirty="0" smtClean="0">
                <a:solidFill>
                  <a:schemeClr val="tx1"/>
                </a:solidFill>
              </a:rPr>
              <a:t>accesso diretto </a:t>
            </a:r>
            <a:r>
              <a:rPr lang="it-IT" sz="1400" b="1" dirty="0">
                <a:solidFill>
                  <a:schemeClr val="tx1"/>
                </a:solidFill>
              </a:rPr>
              <a:t>al mercato del lavoro </a:t>
            </a:r>
            <a:r>
              <a:rPr lang="it-IT" sz="1400" dirty="0">
                <a:solidFill>
                  <a:schemeClr val="tx1"/>
                </a:solidFill>
              </a:rPr>
              <a:t>mediante un contratto di lavoro subordinato (e le relative tutele </a:t>
            </a:r>
            <a:r>
              <a:rPr lang="it-IT" sz="1400" dirty="0" smtClean="0">
                <a:solidFill>
                  <a:schemeClr val="tx1"/>
                </a:solidFill>
              </a:rPr>
              <a:t>previste), la possibilità </a:t>
            </a:r>
            <a:r>
              <a:rPr lang="it-IT" sz="1400" dirty="0">
                <a:solidFill>
                  <a:schemeClr val="tx1"/>
                </a:solidFill>
              </a:rPr>
              <a:t>di </a:t>
            </a:r>
            <a:r>
              <a:rPr lang="it-IT" sz="1400" b="1" dirty="0">
                <a:solidFill>
                  <a:schemeClr val="tx1"/>
                </a:solidFill>
              </a:rPr>
              <a:t>conseguire un titolo di studio di livello secondario </a:t>
            </a:r>
            <a:r>
              <a:rPr lang="it-IT" sz="1400" b="1" dirty="0" smtClean="0">
                <a:solidFill>
                  <a:schemeClr val="tx1"/>
                </a:solidFill>
              </a:rPr>
              <a:t>superiore </a:t>
            </a:r>
            <a:r>
              <a:rPr lang="it-IT" sz="1400" dirty="0" smtClean="0">
                <a:solidFill>
                  <a:schemeClr val="tx1"/>
                </a:solidFill>
              </a:rPr>
              <a:t>(</a:t>
            </a:r>
            <a:r>
              <a:rPr lang="it-IT" sz="1400" dirty="0">
                <a:solidFill>
                  <a:schemeClr val="tx1"/>
                </a:solidFill>
              </a:rPr>
              <a:t>qualifica e/o diploma </a:t>
            </a:r>
            <a:r>
              <a:rPr lang="it-IT" sz="1400" dirty="0" smtClean="0">
                <a:solidFill>
                  <a:schemeClr val="tx1"/>
                </a:solidFill>
              </a:rPr>
              <a:t>professionale; diploma </a:t>
            </a:r>
            <a:r>
              <a:rPr lang="it-IT" sz="1400" dirty="0">
                <a:solidFill>
                  <a:schemeClr val="tx1"/>
                </a:solidFill>
              </a:rPr>
              <a:t>di istruzione secondaria </a:t>
            </a:r>
            <a:r>
              <a:rPr lang="it-IT" sz="1400" dirty="0" smtClean="0">
                <a:solidFill>
                  <a:schemeClr val="tx1"/>
                </a:solidFill>
              </a:rPr>
              <a:t>superiore; certificato </a:t>
            </a:r>
            <a:r>
              <a:rPr lang="it-IT" sz="1400" dirty="0">
                <a:solidFill>
                  <a:schemeClr val="tx1"/>
                </a:solidFill>
              </a:rPr>
              <a:t>di specializzazione tecnica </a:t>
            </a:r>
            <a:r>
              <a:rPr lang="it-IT" sz="1400" dirty="0" smtClean="0">
                <a:solidFill>
                  <a:schemeClr val="tx1"/>
                </a:solidFill>
              </a:rPr>
              <a:t>superiore) e la possibilità di </a:t>
            </a:r>
            <a:r>
              <a:rPr lang="it-IT" sz="1400" b="1" dirty="0" smtClean="0">
                <a:solidFill>
                  <a:schemeClr val="tx1"/>
                </a:solidFill>
              </a:rPr>
              <a:t>sviluppare le competenze </a:t>
            </a:r>
            <a:r>
              <a:rPr lang="it-IT" sz="1400" b="1" dirty="0">
                <a:solidFill>
                  <a:schemeClr val="tx1"/>
                </a:solidFill>
              </a:rPr>
              <a:t>professionali </a:t>
            </a:r>
            <a:r>
              <a:rPr lang="it-IT" sz="1400" dirty="0">
                <a:solidFill>
                  <a:schemeClr val="tx1"/>
                </a:solidFill>
              </a:rPr>
              <a:t>coerenti con il </a:t>
            </a:r>
            <a:r>
              <a:rPr lang="it-IT" sz="1400" dirty="0" smtClean="0">
                <a:solidFill>
                  <a:schemeClr val="tx1"/>
                </a:solidFill>
              </a:rPr>
              <a:t>tuo percorso </a:t>
            </a:r>
            <a:r>
              <a:rPr lang="it-IT" sz="1400" dirty="0">
                <a:solidFill>
                  <a:schemeClr val="tx1"/>
                </a:solidFill>
              </a:rPr>
              <a:t>formativo e le necessità </a:t>
            </a:r>
            <a:r>
              <a:rPr lang="it-IT" sz="1400" dirty="0" smtClean="0">
                <a:solidFill>
                  <a:schemeClr val="tx1"/>
                </a:solidFill>
              </a:rPr>
              <a:t>dell’azienda presso cui lavori.</a:t>
            </a:r>
          </a:p>
          <a:p>
            <a:pPr algn="just"/>
            <a:endParaRPr lang="it-IT" sz="1400" dirty="0">
              <a:solidFill>
                <a:schemeClr val="tx1"/>
              </a:solidFill>
            </a:endParaRPr>
          </a:p>
          <a:p>
            <a:pPr algn="just"/>
            <a:r>
              <a:rPr lang="it-IT" sz="1400" b="1" dirty="0" smtClean="0">
                <a:solidFill>
                  <a:schemeClr val="tx1"/>
                </a:solidFill>
              </a:rPr>
              <a:t>PER IL DATORE DI LAVORO</a:t>
            </a:r>
            <a:r>
              <a:rPr lang="it-IT" sz="1400" dirty="0" smtClean="0">
                <a:solidFill>
                  <a:schemeClr val="tx1"/>
                </a:solidFill>
              </a:rPr>
              <a:t>. Il ricorso a questa forma contrattuale è sostenuto </a:t>
            </a:r>
            <a:r>
              <a:rPr lang="it-IT" sz="1400" dirty="0">
                <a:solidFill>
                  <a:schemeClr val="tx1"/>
                </a:solidFill>
              </a:rPr>
              <a:t>da notevoli incentivi </a:t>
            </a:r>
            <a:r>
              <a:rPr lang="it-IT" sz="1400" b="1" dirty="0" smtClean="0">
                <a:solidFill>
                  <a:schemeClr val="tx1"/>
                </a:solidFill>
              </a:rPr>
              <a:t>contributivi</a:t>
            </a:r>
            <a:r>
              <a:rPr lang="it-IT" sz="1400" dirty="0" smtClean="0">
                <a:solidFill>
                  <a:schemeClr val="tx1"/>
                </a:solidFill>
              </a:rPr>
              <a:t> (come </a:t>
            </a:r>
            <a:r>
              <a:rPr lang="it-IT" sz="1400" dirty="0">
                <a:solidFill>
                  <a:schemeClr val="tx1"/>
                </a:solidFill>
              </a:rPr>
              <a:t>la contribuzione agevolata pari al 10% della retribuzione per le aziende  o la deducibilità delle spese e dei contributi dalla base imponibile Irap), </a:t>
            </a:r>
            <a:r>
              <a:rPr lang="it-IT" sz="1400" b="1" dirty="0">
                <a:solidFill>
                  <a:schemeClr val="tx1"/>
                </a:solidFill>
              </a:rPr>
              <a:t>economici</a:t>
            </a:r>
            <a:r>
              <a:rPr lang="it-IT" sz="1400" dirty="0">
                <a:solidFill>
                  <a:schemeClr val="tx1"/>
                </a:solidFill>
              </a:rPr>
              <a:t> (come la possibilità di un sottoinquadramento) o </a:t>
            </a:r>
            <a:r>
              <a:rPr lang="it-IT" sz="1400" b="1" dirty="0">
                <a:solidFill>
                  <a:schemeClr val="tx1"/>
                </a:solidFill>
              </a:rPr>
              <a:t>normativi</a:t>
            </a:r>
            <a:r>
              <a:rPr lang="it-IT" sz="1400" dirty="0">
                <a:solidFill>
                  <a:schemeClr val="tx1"/>
                </a:solidFill>
              </a:rPr>
              <a:t> (come l’esclusione degli apprendisti dal computo dei dipendenti per determinati fini di leggi). </a:t>
            </a:r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endParaRPr lang="it-IT" sz="1400" dirty="0">
              <a:solidFill>
                <a:schemeClr val="tx1"/>
              </a:solidFill>
            </a:endParaRPr>
          </a:p>
          <a:p>
            <a:pPr algn="just"/>
            <a:r>
              <a:rPr lang="it-IT" sz="1400" b="1" dirty="0" smtClean="0">
                <a:solidFill>
                  <a:schemeClr val="tx1"/>
                </a:solidFill>
              </a:rPr>
              <a:t>PER LA SCUOLA.</a:t>
            </a:r>
            <a:r>
              <a:rPr lang="it-IT" sz="1400" dirty="0" smtClean="0">
                <a:solidFill>
                  <a:schemeClr val="tx1"/>
                </a:solidFill>
              </a:rPr>
              <a:t> La necessità di coprogettare la formazione necessaria con il datore di lavoro consente di ridurre lo scarto tra la propria offerta </a:t>
            </a:r>
            <a:r>
              <a:rPr lang="it-IT" sz="1400" dirty="0">
                <a:solidFill>
                  <a:schemeClr val="tx1"/>
                </a:solidFill>
              </a:rPr>
              <a:t>formativa e </a:t>
            </a:r>
            <a:r>
              <a:rPr lang="it-IT" sz="1400" dirty="0" smtClean="0">
                <a:solidFill>
                  <a:schemeClr val="tx1"/>
                </a:solidFill>
              </a:rPr>
              <a:t>i fabbisogni </a:t>
            </a:r>
            <a:r>
              <a:rPr lang="it-IT" sz="1400" dirty="0">
                <a:solidFill>
                  <a:schemeClr val="tx1"/>
                </a:solidFill>
              </a:rPr>
              <a:t>professionali del </a:t>
            </a:r>
            <a:r>
              <a:rPr lang="it-IT" sz="1400" dirty="0" smtClean="0">
                <a:solidFill>
                  <a:schemeClr val="tx1"/>
                </a:solidFill>
              </a:rPr>
              <a:t>territorio, e di sviluppare relazioni durature con </a:t>
            </a:r>
            <a:r>
              <a:rPr lang="it-IT" sz="1400" dirty="0">
                <a:solidFill>
                  <a:schemeClr val="tx1"/>
                </a:solidFill>
              </a:rPr>
              <a:t>il tessuto </a:t>
            </a:r>
            <a:r>
              <a:rPr lang="it-IT" sz="1400" dirty="0" smtClean="0">
                <a:solidFill>
                  <a:schemeClr val="tx1"/>
                </a:solidFill>
              </a:rPr>
              <a:t>economico-produttivo.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 flipV="1">
            <a:off x="4800600" y="6400800"/>
            <a:ext cx="480060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288000" bIns="180000" rtlCol="0" anchor="t"/>
          <a:lstStyle/>
          <a:p>
            <a:pPr algn="just">
              <a:spcAft>
                <a:spcPts val="0"/>
              </a:spcAft>
            </a:pPr>
            <a:r>
              <a:rPr lang="it-IT" sz="14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COS’È L’APPRENDISTATO</a:t>
            </a:r>
          </a:p>
          <a:p>
            <a:pPr algn="just">
              <a:spcAft>
                <a:spcPts val="0"/>
              </a:spcAft>
            </a:pPr>
            <a:endParaRPr lang="it-IT" sz="1400" b="1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Per incidere sugli alti tassi di disoccupazione </a:t>
            </a:r>
            <a:r>
              <a:rPr lang="it-IT" sz="1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giovanile, </a:t>
            </a:r>
            <a:r>
              <a:rPr lang="it-IT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le normative nazionali nell’ambito delle politiche del lavoro  e </a:t>
            </a:r>
            <a:r>
              <a:rPr lang="it-IT" sz="1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dell’istruzione hanno </a:t>
            </a:r>
            <a:r>
              <a:rPr lang="it-IT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avviato in Italia il </a:t>
            </a:r>
            <a:r>
              <a:rPr lang="it-IT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sistema di formazione duale</a:t>
            </a:r>
            <a:r>
              <a:rPr lang="it-IT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un modello formativo integrato che intende rafforzare il collegamento tra il mondo della formazione e del mercato del lavoro, attraverso l’instaurazione di rapporti continuativi e organici fra queste realtà. </a:t>
            </a:r>
          </a:p>
          <a:p>
            <a:pPr algn="just">
              <a:spcAft>
                <a:spcPts val="0"/>
              </a:spcAft>
            </a:pPr>
            <a:endParaRPr lang="it-IT" sz="1400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1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Uno </a:t>
            </a:r>
            <a:r>
              <a:rPr lang="it-IT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degli strumenti introdotti dal sistema duale è il contratto di apprendistato, che rappresenta una </a:t>
            </a:r>
            <a:r>
              <a:rPr lang="it-IT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forma privilegiata di inserimento dei giovani nel mercato del lavoro </a:t>
            </a:r>
            <a:r>
              <a:rPr lang="it-IT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poiché consente, da un lato, il conseguimento di un titolo di studio e, </a:t>
            </a:r>
            <a:r>
              <a:rPr lang="it-IT" sz="1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dall’altro, di realizzare un’esperienza </a:t>
            </a:r>
            <a:r>
              <a:rPr lang="it-IT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professionale diretta</a:t>
            </a:r>
            <a:r>
              <a:rPr lang="it-IT" sz="1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it-IT" sz="1400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1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È </a:t>
            </a:r>
            <a:r>
              <a:rPr lang="it-IT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it-IT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contratto </a:t>
            </a:r>
            <a:r>
              <a:rPr lang="it-IT" sz="14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 lavoro subordinato a </a:t>
            </a:r>
            <a:r>
              <a:rPr lang="it-IT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tempo indeterminato </a:t>
            </a:r>
            <a:r>
              <a:rPr lang="it-IT" sz="1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(o </a:t>
            </a:r>
            <a:r>
              <a:rPr lang="it-IT" sz="14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sz="14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tempo determinato, per </a:t>
            </a:r>
            <a:r>
              <a:rPr lang="it-IT" sz="14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le attività </a:t>
            </a:r>
            <a:r>
              <a:rPr lang="it-IT" sz="14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stagionali</a:t>
            </a:r>
            <a:r>
              <a:rPr lang="it-IT" sz="1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 finalizzato </a:t>
            </a:r>
            <a:r>
              <a:rPr lang="it-IT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alla formazione e all’occupazione dei giovani di età compresa fra i 15 e i </a:t>
            </a:r>
            <a:r>
              <a:rPr lang="it-IT" sz="1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25 anni non compiuti.</a:t>
            </a:r>
          </a:p>
          <a:p>
            <a:pPr algn="just">
              <a:spcAft>
                <a:spcPts val="0"/>
              </a:spcAft>
            </a:pPr>
            <a:r>
              <a:rPr lang="it-IT" sz="1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L’elemento </a:t>
            </a:r>
            <a:r>
              <a:rPr lang="it-IT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caratterizzante è rappresentato dal fatto che il datore di lavoro è tenuto ad erogare, come corrispettivo della prestazione di lavoro, non solo la </a:t>
            </a:r>
            <a:r>
              <a:rPr lang="it-IT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retribuzione</a:t>
            </a:r>
            <a:r>
              <a:rPr lang="it-IT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ma anche la </a:t>
            </a:r>
            <a:r>
              <a:rPr lang="it-IT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formazione</a:t>
            </a:r>
            <a:r>
              <a:rPr lang="it-IT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necessaria all’acquisizione delle competenze professionali o alla riqualificazione di una professionalità</a:t>
            </a:r>
            <a:r>
              <a:rPr lang="it-IT" sz="14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1400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1400" dirty="0">
              <a:solidFill>
                <a:schemeClr val="tx1"/>
              </a:solidFill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172530" y="5693779"/>
            <a:ext cx="4455540" cy="558165"/>
            <a:chOff x="299771" y="5696784"/>
            <a:chExt cx="4455540" cy="558165"/>
          </a:xfrm>
        </p:grpSpPr>
        <p:pic>
          <p:nvPicPr>
            <p:cNvPr id="6" name="Immagine 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99771" y="5696784"/>
              <a:ext cx="1282700" cy="558165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" name="Immagine 8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81759" y="5696784"/>
              <a:ext cx="1091565" cy="53340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0" name="Immagine 9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348151" y="5696784"/>
              <a:ext cx="1407160" cy="492125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3" name="Immagin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03232" y="0"/>
            <a:ext cx="4797968" cy="640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8664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480060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28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it-IT" sz="1400" b="1" dirty="0" smtClean="0">
                <a:solidFill>
                  <a:schemeClr val="tx1"/>
                </a:solidFill>
              </a:rPr>
              <a:t>CARATTERISTICHE DEL CONTRATTO</a:t>
            </a: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r>
              <a:rPr lang="it-IT" sz="1400" dirty="0" smtClean="0">
                <a:solidFill>
                  <a:schemeClr val="tx1"/>
                </a:solidFill>
              </a:rPr>
              <a:t>È previsto in </a:t>
            </a:r>
            <a:r>
              <a:rPr lang="it-IT" sz="1400" dirty="0">
                <a:solidFill>
                  <a:schemeClr val="tx1"/>
                </a:solidFill>
              </a:rPr>
              <a:t>forma scritta, sia in riferimento al </a:t>
            </a:r>
            <a:r>
              <a:rPr lang="it-IT" sz="1400" b="1" dirty="0">
                <a:solidFill>
                  <a:schemeClr val="tx1"/>
                </a:solidFill>
              </a:rPr>
              <a:t>contratto di lavoro </a:t>
            </a:r>
            <a:r>
              <a:rPr lang="it-IT" sz="1400" dirty="0" smtClean="0">
                <a:solidFill>
                  <a:schemeClr val="tx1"/>
                </a:solidFill>
              </a:rPr>
              <a:t>vero e proprio che </a:t>
            </a:r>
            <a:r>
              <a:rPr lang="it-IT" sz="1400" dirty="0">
                <a:solidFill>
                  <a:schemeClr val="tx1"/>
                </a:solidFill>
              </a:rPr>
              <a:t>al PFI (</a:t>
            </a:r>
            <a:r>
              <a:rPr lang="it-IT" sz="1400" b="1" dirty="0">
                <a:solidFill>
                  <a:schemeClr val="tx1"/>
                </a:solidFill>
              </a:rPr>
              <a:t>Piano </a:t>
            </a:r>
            <a:r>
              <a:rPr lang="it-IT" sz="1400" b="1" dirty="0" smtClean="0">
                <a:solidFill>
                  <a:schemeClr val="tx1"/>
                </a:solidFill>
              </a:rPr>
              <a:t>Formativo Individuale</a:t>
            </a:r>
            <a:r>
              <a:rPr lang="it-IT" sz="1400" dirty="0" smtClean="0">
                <a:solidFill>
                  <a:schemeClr val="tx1"/>
                </a:solidFill>
              </a:rPr>
              <a:t>). Durante </a:t>
            </a:r>
            <a:r>
              <a:rPr lang="it-IT" sz="1400" dirty="0">
                <a:solidFill>
                  <a:schemeClr val="tx1"/>
                </a:solidFill>
              </a:rPr>
              <a:t>il periodo di formazione </a:t>
            </a:r>
            <a:r>
              <a:rPr lang="it-IT" sz="1400" dirty="0" smtClean="0">
                <a:solidFill>
                  <a:schemeClr val="tx1"/>
                </a:solidFill>
              </a:rPr>
              <a:t>il contratto non può essere rescisso (dimissioni o licenziamento) se non per giusta </a:t>
            </a:r>
            <a:r>
              <a:rPr lang="it-IT" sz="1400" dirty="0">
                <a:solidFill>
                  <a:schemeClr val="tx1"/>
                </a:solidFill>
              </a:rPr>
              <a:t>causa o giustificato motivo. Concluso il periodo di </a:t>
            </a:r>
            <a:r>
              <a:rPr lang="it-IT" sz="1400" dirty="0" smtClean="0">
                <a:solidFill>
                  <a:schemeClr val="tx1"/>
                </a:solidFill>
              </a:rPr>
              <a:t>apprendistato, le parti possono </a:t>
            </a:r>
            <a:r>
              <a:rPr lang="it-IT" sz="1400" dirty="0">
                <a:solidFill>
                  <a:schemeClr val="tx1"/>
                </a:solidFill>
              </a:rPr>
              <a:t>recedere </a:t>
            </a:r>
            <a:r>
              <a:rPr lang="it-IT" sz="1400" dirty="0" smtClean="0">
                <a:solidFill>
                  <a:schemeClr val="tx1"/>
                </a:solidFill>
              </a:rPr>
              <a:t>liberamente, con </a:t>
            </a:r>
            <a:r>
              <a:rPr lang="it-IT" sz="1400" dirty="0">
                <a:solidFill>
                  <a:schemeClr val="tx1"/>
                </a:solidFill>
              </a:rPr>
              <a:t>il solo limite del </a:t>
            </a:r>
            <a:r>
              <a:rPr lang="it-IT" sz="1400" dirty="0" smtClean="0">
                <a:solidFill>
                  <a:schemeClr val="tx1"/>
                </a:solidFill>
              </a:rPr>
              <a:t>preavviso. Se </a:t>
            </a:r>
            <a:r>
              <a:rPr lang="it-IT" sz="1400" dirty="0">
                <a:solidFill>
                  <a:schemeClr val="tx1"/>
                </a:solidFill>
              </a:rPr>
              <a:t>nessuna delle parti manifesta la volontà di recedere, il rapporto di lavoro prosegue come ordinario e subordinato a tempo </a:t>
            </a:r>
            <a:r>
              <a:rPr lang="it-IT" sz="1400" dirty="0" smtClean="0">
                <a:solidFill>
                  <a:schemeClr val="tx1"/>
                </a:solidFill>
              </a:rPr>
              <a:t>indeterminato.</a:t>
            </a: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r>
              <a:rPr lang="it-IT" sz="1400" dirty="0" smtClean="0">
                <a:solidFill>
                  <a:schemeClr val="tx1"/>
                </a:solidFill>
              </a:rPr>
              <a:t>Sono </a:t>
            </a:r>
            <a:r>
              <a:rPr lang="it-IT" sz="1400" dirty="0">
                <a:solidFill>
                  <a:schemeClr val="tx1"/>
                </a:solidFill>
              </a:rPr>
              <a:t>previste </a:t>
            </a:r>
            <a:r>
              <a:rPr lang="it-IT" sz="1400" b="1" dirty="0">
                <a:solidFill>
                  <a:schemeClr val="tx1"/>
                </a:solidFill>
              </a:rPr>
              <a:t>tutele assicurative </a:t>
            </a:r>
            <a:r>
              <a:rPr lang="it-IT" sz="1400" dirty="0">
                <a:solidFill>
                  <a:schemeClr val="tx1"/>
                </a:solidFill>
              </a:rPr>
              <a:t>in materia di infortuni sul lavoro e malattie professionali, </a:t>
            </a:r>
            <a:r>
              <a:rPr lang="it-IT" sz="1400" dirty="0" smtClean="0">
                <a:solidFill>
                  <a:schemeClr val="tx1"/>
                </a:solidFill>
              </a:rPr>
              <a:t>e </a:t>
            </a:r>
            <a:r>
              <a:rPr lang="it-IT" sz="1400" b="1" dirty="0" smtClean="0">
                <a:solidFill>
                  <a:schemeClr val="tx1"/>
                </a:solidFill>
              </a:rPr>
              <a:t>previdenziali </a:t>
            </a:r>
            <a:r>
              <a:rPr lang="it-IT" sz="1400" dirty="0">
                <a:solidFill>
                  <a:schemeClr val="tx1"/>
                </a:solidFill>
              </a:rPr>
              <a:t>per malattia, invalidità e vecchiaia, maternità ed assegni familiari</a:t>
            </a:r>
            <a:r>
              <a:rPr lang="it-IT" sz="1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r>
              <a:rPr lang="it-IT" sz="1400" dirty="0" smtClean="0">
                <a:solidFill>
                  <a:schemeClr val="tx1"/>
                </a:solidFill>
              </a:rPr>
              <a:t>Il </a:t>
            </a:r>
            <a:r>
              <a:rPr lang="it-IT" sz="1400" dirty="0">
                <a:solidFill>
                  <a:schemeClr val="tx1"/>
                </a:solidFill>
              </a:rPr>
              <a:t>datore di lavoro </a:t>
            </a:r>
            <a:r>
              <a:rPr lang="it-IT" sz="1400" dirty="0" smtClean="0">
                <a:solidFill>
                  <a:schemeClr val="tx1"/>
                </a:solidFill>
              </a:rPr>
              <a:t>deve assicurare la formazione </a:t>
            </a:r>
            <a:r>
              <a:rPr lang="it-IT" sz="1400" dirty="0">
                <a:solidFill>
                  <a:schemeClr val="tx1"/>
                </a:solidFill>
              </a:rPr>
              <a:t>dell’apprendista in materia di </a:t>
            </a:r>
            <a:r>
              <a:rPr lang="it-IT" sz="1400" b="1" dirty="0">
                <a:solidFill>
                  <a:schemeClr val="tx1"/>
                </a:solidFill>
              </a:rPr>
              <a:t>salute e sicurezza sui luoghi di lavoro</a:t>
            </a:r>
            <a:r>
              <a:rPr lang="it-IT" sz="1400" dirty="0">
                <a:solidFill>
                  <a:schemeClr val="tx1"/>
                </a:solidFill>
              </a:rPr>
              <a:t>. La responsabilità della salute e sicurezza dell’apprendista ricade sul datore di lavoro  durante la formazione interna e l’attività lavorativa, </a:t>
            </a:r>
            <a:r>
              <a:rPr lang="it-IT" sz="1400" dirty="0" smtClean="0">
                <a:solidFill>
                  <a:schemeClr val="tx1"/>
                </a:solidFill>
              </a:rPr>
              <a:t>sulla scuola durante </a:t>
            </a:r>
            <a:r>
              <a:rPr lang="it-IT" sz="1400" dirty="0">
                <a:solidFill>
                  <a:schemeClr val="tx1"/>
                </a:solidFill>
              </a:rPr>
              <a:t>la formazione esterna. </a:t>
            </a: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800600" y="0"/>
            <a:ext cx="480060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8000" tIns="0" rIns="180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it-IT" sz="1400" b="1" dirty="0" smtClean="0">
                <a:solidFill>
                  <a:schemeClr val="tx1"/>
                </a:solidFill>
              </a:rPr>
              <a:t>DURATA DEL CONTRATTO</a:t>
            </a: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r>
              <a:rPr lang="it-IT" sz="1400" dirty="0" smtClean="0">
                <a:solidFill>
                  <a:schemeClr val="tx1"/>
                </a:solidFill>
              </a:rPr>
              <a:t>Varia </a:t>
            </a:r>
            <a:r>
              <a:rPr lang="it-IT" sz="1400" dirty="0">
                <a:solidFill>
                  <a:schemeClr val="tx1"/>
                </a:solidFill>
              </a:rPr>
              <a:t>in relazione alla qualifica o al diploma da conseguire, ma in ogni caso </a:t>
            </a:r>
            <a:r>
              <a:rPr lang="it-IT" sz="1400" b="1" dirty="0">
                <a:solidFill>
                  <a:schemeClr val="tx1"/>
                </a:solidFill>
              </a:rPr>
              <a:t>non può essere inferiore </a:t>
            </a:r>
            <a:r>
              <a:rPr lang="it-IT" sz="1400" b="1" dirty="0" smtClean="0">
                <a:solidFill>
                  <a:schemeClr val="tx1"/>
                </a:solidFill>
              </a:rPr>
              <a:t>a sei </a:t>
            </a:r>
            <a:r>
              <a:rPr lang="it-IT" sz="1400" b="1" dirty="0">
                <a:solidFill>
                  <a:schemeClr val="tx1"/>
                </a:solidFill>
              </a:rPr>
              <a:t>mesi</a:t>
            </a:r>
            <a:r>
              <a:rPr lang="it-IT" sz="1400" dirty="0">
                <a:solidFill>
                  <a:schemeClr val="tx1"/>
                </a:solidFill>
              </a:rPr>
              <a:t>. </a:t>
            </a:r>
            <a:r>
              <a:rPr lang="it-IT" sz="1400" dirty="0" smtClean="0">
                <a:solidFill>
                  <a:schemeClr val="tx1"/>
                </a:solidFill>
              </a:rPr>
              <a:t>La durata massima invece è di:</a:t>
            </a:r>
            <a:endParaRPr lang="it-IT" sz="14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  <a:tabLst>
                <a:tab pos="174625" algn="l"/>
              </a:tabLst>
            </a:pPr>
            <a:r>
              <a:rPr lang="it-IT" sz="1400" dirty="0" smtClean="0">
                <a:solidFill>
                  <a:schemeClr val="tx1"/>
                </a:solidFill>
              </a:rPr>
              <a:t>	</a:t>
            </a:r>
            <a:r>
              <a:rPr lang="it-IT" sz="1400" b="1" dirty="0" smtClean="0">
                <a:solidFill>
                  <a:schemeClr val="tx1"/>
                </a:solidFill>
              </a:rPr>
              <a:t>3 anni </a:t>
            </a:r>
            <a:r>
              <a:rPr lang="it-IT" sz="1400" dirty="0">
                <a:solidFill>
                  <a:schemeClr val="tx1"/>
                </a:solidFill>
              </a:rPr>
              <a:t>per il conseguimento della qualifica di istruzione e formazione professionale</a:t>
            </a:r>
            <a:r>
              <a:rPr lang="it-IT" sz="1400" dirty="0" smtClean="0">
                <a:solidFill>
                  <a:schemeClr val="tx1"/>
                </a:solidFill>
              </a:rPr>
              <a:t>;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174625" algn="l"/>
              </a:tabLst>
            </a:pPr>
            <a:r>
              <a:rPr lang="it-IT" sz="1400" dirty="0" smtClean="0">
                <a:solidFill>
                  <a:schemeClr val="tx1"/>
                </a:solidFill>
              </a:rPr>
              <a:t>	</a:t>
            </a:r>
            <a:r>
              <a:rPr lang="it-IT" sz="1400" b="1" dirty="0" smtClean="0">
                <a:solidFill>
                  <a:schemeClr val="tx1"/>
                </a:solidFill>
              </a:rPr>
              <a:t>4 anni </a:t>
            </a:r>
            <a:r>
              <a:rPr lang="it-IT" sz="1400" dirty="0">
                <a:solidFill>
                  <a:schemeClr val="tx1"/>
                </a:solidFill>
              </a:rPr>
              <a:t>per il conseguimento del diploma di istruzione e formazione professionale e del diploma di istruzione secondaria superiore</a:t>
            </a:r>
            <a:r>
              <a:rPr lang="it-IT" sz="1400" dirty="0" smtClean="0">
                <a:solidFill>
                  <a:schemeClr val="tx1"/>
                </a:solidFill>
              </a:rPr>
              <a:t>;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174625" algn="l"/>
              </a:tabLst>
            </a:pPr>
            <a:r>
              <a:rPr lang="it-IT" sz="1400" dirty="0" smtClean="0">
                <a:solidFill>
                  <a:schemeClr val="tx1"/>
                </a:solidFill>
              </a:rPr>
              <a:t>	</a:t>
            </a:r>
            <a:r>
              <a:rPr lang="it-IT" sz="1400" b="1" dirty="0" smtClean="0">
                <a:solidFill>
                  <a:schemeClr val="tx1"/>
                </a:solidFill>
              </a:rPr>
              <a:t>2 anni </a:t>
            </a:r>
            <a:r>
              <a:rPr lang="it-IT" sz="1400" dirty="0">
                <a:solidFill>
                  <a:schemeClr val="tx1"/>
                </a:solidFill>
              </a:rPr>
              <a:t>per la frequenza del corso annuale integrativo per l'ammissione all'esame di </a:t>
            </a:r>
            <a:r>
              <a:rPr lang="it-IT" sz="1400" dirty="0" smtClean="0">
                <a:solidFill>
                  <a:schemeClr val="tx1"/>
                </a:solidFill>
              </a:rPr>
              <a:t>Stato;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174625" algn="l"/>
              </a:tabLst>
            </a:pPr>
            <a:r>
              <a:rPr lang="it-IT" sz="1400" dirty="0" smtClean="0">
                <a:solidFill>
                  <a:schemeClr val="tx1"/>
                </a:solidFill>
              </a:rPr>
              <a:t>	</a:t>
            </a:r>
            <a:r>
              <a:rPr lang="it-IT" sz="1400" b="1" dirty="0" smtClean="0">
                <a:solidFill>
                  <a:schemeClr val="tx1"/>
                </a:solidFill>
              </a:rPr>
              <a:t>1 anno </a:t>
            </a:r>
            <a:r>
              <a:rPr lang="it-IT" sz="1400" dirty="0">
                <a:solidFill>
                  <a:schemeClr val="tx1"/>
                </a:solidFill>
              </a:rPr>
              <a:t>per il conseguimento del diploma di istruzione e formazione professionale per </a:t>
            </a:r>
            <a:r>
              <a:rPr lang="it-IT" sz="1400" dirty="0" smtClean="0">
                <a:solidFill>
                  <a:schemeClr val="tx1"/>
                </a:solidFill>
              </a:rPr>
              <a:t>chi è in </a:t>
            </a:r>
            <a:r>
              <a:rPr lang="it-IT" sz="1400" dirty="0">
                <a:solidFill>
                  <a:schemeClr val="tx1"/>
                </a:solidFill>
              </a:rPr>
              <a:t>possesso della qualifica di istruzione e formazione professionale nell'ambito dell'indirizzo professionale corrispondente</a:t>
            </a:r>
            <a:r>
              <a:rPr lang="it-IT" sz="1400" dirty="0" smtClean="0">
                <a:solidFill>
                  <a:schemeClr val="tx1"/>
                </a:solidFill>
              </a:rPr>
              <a:t>;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174625" algn="l"/>
              </a:tabLst>
            </a:pPr>
            <a:r>
              <a:rPr lang="it-IT" sz="1400" dirty="0" smtClean="0">
                <a:solidFill>
                  <a:schemeClr val="tx1"/>
                </a:solidFill>
              </a:rPr>
              <a:t>	</a:t>
            </a:r>
            <a:r>
              <a:rPr lang="it-IT" sz="1400" b="1" dirty="0" smtClean="0">
                <a:solidFill>
                  <a:schemeClr val="tx1"/>
                </a:solidFill>
              </a:rPr>
              <a:t>1 anno </a:t>
            </a:r>
            <a:r>
              <a:rPr lang="it-IT" sz="1400" dirty="0">
                <a:solidFill>
                  <a:schemeClr val="tx1"/>
                </a:solidFill>
              </a:rPr>
              <a:t>per il conseguimento del certificato di specializzazione tecnica superiore.</a:t>
            </a:r>
          </a:p>
          <a:p>
            <a:pPr algn="just"/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0" y="6400800"/>
            <a:ext cx="480060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180000" rIns="288000" bIns="18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it-IT" sz="1400" b="1" dirty="0" smtClean="0">
              <a:solidFill>
                <a:srgbClr val="0070C0"/>
              </a:solidFill>
            </a:endParaRPr>
          </a:p>
          <a:p>
            <a:pPr algn="just"/>
            <a:r>
              <a:rPr lang="it-IT" sz="1400" b="1" dirty="0" smtClean="0">
                <a:solidFill>
                  <a:schemeClr val="tx1"/>
                </a:solidFill>
              </a:rPr>
              <a:t>LA FORMAZIONE</a:t>
            </a: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r>
              <a:rPr lang="it-IT" sz="1400" dirty="0" smtClean="0">
                <a:solidFill>
                  <a:schemeClr val="tx1"/>
                </a:solidFill>
              </a:rPr>
              <a:t>La scuola e </a:t>
            </a:r>
            <a:r>
              <a:rPr lang="it-IT" sz="1400" dirty="0">
                <a:solidFill>
                  <a:schemeClr val="tx1"/>
                </a:solidFill>
              </a:rPr>
              <a:t>il datore di lavoro progettano </a:t>
            </a:r>
            <a:r>
              <a:rPr lang="it-IT" sz="1400" dirty="0" smtClean="0">
                <a:solidFill>
                  <a:schemeClr val="tx1"/>
                </a:solidFill>
              </a:rPr>
              <a:t>insieme i </a:t>
            </a:r>
            <a:r>
              <a:rPr lang="it-IT" sz="1400" dirty="0">
                <a:solidFill>
                  <a:schemeClr val="tx1"/>
                </a:solidFill>
              </a:rPr>
              <a:t>contenuti della </a:t>
            </a:r>
            <a:r>
              <a:rPr lang="it-IT" sz="1400" dirty="0" smtClean="0">
                <a:solidFill>
                  <a:schemeClr val="tx1"/>
                </a:solidFill>
              </a:rPr>
              <a:t>formazione, articolandola </a:t>
            </a:r>
            <a:r>
              <a:rPr lang="it-IT" sz="1400" dirty="0">
                <a:solidFill>
                  <a:schemeClr val="tx1"/>
                </a:solidFill>
              </a:rPr>
              <a:t>in </a:t>
            </a:r>
            <a:r>
              <a:rPr lang="it-IT" sz="1400" b="1" dirty="0">
                <a:solidFill>
                  <a:schemeClr val="tx1"/>
                </a:solidFill>
              </a:rPr>
              <a:t>formazione interna </a:t>
            </a:r>
            <a:r>
              <a:rPr lang="it-IT" sz="1400" dirty="0">
                <a:solidFill>
                  <a:schemeClr val="tx1"/>
                </a:solidFill>
              </a:rPr>
              <a:t>(svolta sul luogo di lavoro) e </a:t>
            </a:r>
            <a:r>
              <a:rPr lang="it-IT" sz="1400" b="1" dirty="0">
                <a:solidFill>
                  <a:schemeClr val="tx1"/>
                </a:solidFill>
              </a:rPr>
              <a:t>formazione esterna </a:t>
            </a:r>
            <a:r>
              <a:rPr lang="it-IT" sz="1400" dirty="0">
                <a:solidFill>
                  <a:schemeClr val="tx1"/>
                </a:solidFill>
              </a:rPr>
              <a:t>(svolta presso </a:t>
            </a:r>
            <a:r>
              <a:rPr lang="it-IT" sz="1400" dirty="0" smtClean="0">
                <a:solidFill>
                  <a:schemeClr val="tx1"/>
                </a:solidFill>
              </a:rPr>
              <a:t>la scuola). Il </a:t>
            </a:r>
            <a:r>
              <a:rPr lang="it-IT" sz="1400" dirty="0">
                <a:solidFill>
                  <a:schemeClr val="tx1"/>
                </a:solidFill>
              </a:rPr>
              <a:t>percorso </a:t>
            </a:r>
            <a:r>
              <a:rPr lang="it-IT" sz="1400" dirty="0" smtClean="0">
                <a:solidFill>
                  <a:schemeClr val="tx1"/>
                </a:solidFill>
              </a:rPr>
              <a:t>formativo deve </a:t>
            </a:r>
            <a:r>
              <a:rPr lang="it-IT" sz="1400" dirty="0">
                <a:solidFill>
                  <a:schemeClr val="tx1"/>
                </a:solidFill>
              </a:rPr>
              <a:t>garantire una programmazione idonea al </a:t>
            </a:r>
            <a:r>
              <a:rPr lang="it-IT" sz="1400" dirty="0" smtClean="0">
                <a:solidFill>
                  <a:schemeClr val="tx1"/>
                </a:solidFill>
              </a:rPr>
              <a:t>raggiungimento dei </a:t>
            </a:r>
            <a:r>
              <a:rPr lang="it-IT" sz="1400" dirty="0">
                <a:solidFill>
                  <a:schemeClr val="tx1"/>
                </a:solidFill>
              </a:rPr>
              <a:t>risultati </a:t>
            </a:r>
            <a:r>
              <a:rPr lang="it-IT" sz="1400" dirty="0" smtClean="0">
                <a:solidFill>
                  <a:schemeClr val="tx1"/>
                </a:solidFill>
              </a:rPr>
              <a:t>previsti dal Profilo Educativo</a:t>
            </a:r>
            <a:r>
              <a:rPr lang="it-IT" sz="1400" dirty="0">
                <a:solidFill>
                  <a:schemeClr val="tx1"/>
                </a:solidFill>
              </a:rPr>
              <a:t>, </a:t>
            </a:r>
            <a:r>
              <a:rPr lang="it-IT" sz="1400" dirty="0" smtClean="0">
                <a:solidFill>
                  <a:schemeClr val="tx1"/>
                </a:solidFill>
              </a:rPr>
              <a:t>Culturale </a:t>
            </a:r>
            <a:r>
              <a:rPr lang="it-IT" sz="1400" dirty="0">
                <a:solidFill>
                  <a:schemeClr val="tx1"/>
                </a:solidFill>
              </a:rPr>
              <a:t>e </a:t>
            </a:r>
            <a:r>
              <a:rPr lang="it-IT" sz="1400" dirty="0" smtClean="0">
                <a:solidFill>
                  <a:schemeClr val="tx1"/>
                </a:solidFill>
              </a:rPr>
              <a:t>Professionale (</a:t>
            </a:r>
            <a:r>
              <a:rPr lang="it-IT" sz="1400" b="1" dirty="0" err="1" smtClean="0">
                <a:solidFill>
                  <a:schemeClr val="tx1"/>
                </a:solidFill>
              </a:rPr>
              <a:t>PeCup</a:t>
            </a:r>
            <a:r>
              <a:rPr lang="it-IT" sz="1400" dirty="0" smtClean="0">
                <a:solidFill>
                  <a:schemeClr val="tx1"/>
                </a:solidFill>
              </a:rPr>
              <a:t>) del tuo indirizzo di studio, </a:t>
            </a:r>
            <a:r>
              <a:rPr lang="it-IT" sz="1400" dirty="0">
                <a:solidFill>
                  <a:schemeClr val="tx1"/>
                </a:solidFill>
              </a:rPr>
              <a:t>anche ai fini del superamento dell’esame finale</a:t>
            </a:r>
            <a:r>
              <a:rPr lang="it-IT" sz="1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it-IT" sz="1400" dirty="0">
              <a:solidFill>
                <a:schemeClr val="tx1"/>
              </a:solidFill>
            </a:endParaRP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endParaRPr lang="it-IT" sz="1400" dirty="0">
              <a:solidFill>
                <a:schemeClr val="tx1"/>
              </a:solidFill>
            </a:endParaRP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endParaRPr lang="it-IT" sz="1400" dirty="0">
              <a:solidFill>
                <a:schemeClr val="tx1"/>
              </a:solidFill>
            </a:endParaRP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endParaRPr lang="it-IT" sz="1400" dirty="0">
              <a:solidFill>
                <a:schemeClr val="tx1"/>
              </a:solidFill>
            </a:endParaRP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r>
              <a:rPr lang="it-IT" sz="1400" dirty="0" smtClean="0">
                <a:solidFill>
                  <a:schemeClr val="tx1"/>
                </a:solidFill>
              </a:rPr>
              <a:t>Per essere ammesso all’annualità successiva, devi aver </a:t>
            </a:r>
            <a:r>
              <a:rPr lang="it-IT" sz="1400" b="1" dirty="0">
                <a:solidFill>
                  <a:schemeClr val="tx1"/>
                </a:solidFill>
              </a:rPr>
              <a:t>frequentato almeno i tre quarti </a:t>
            </a:r>
            <a:r>
              <a:rPr lang="it-IT" sz="1400" dirty="0">
                <a:solidFill>
                  <a:schemeClr val="tx1"/>
                </a:solidFill>
              </a:rPr>
              <a:t>sia della formazione interna che della formazione esterna prevista dal </a:t>
            </a:r>
            <a:r>
              <a:rPr lang="it-IT" sz="1400" dirty="0" smtClean="0">
                <a:solidFill>
                  <a:schemeClr val="tx1"/>
                </a:solidFill>
              </a:rPr>
              <a:t>PFI per ciascun anno.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268288" algn="l"/>
              </a:tabLst>
            </a:pPr>
            <a:r>
              <a:rPr lang="it-IT" sz="1400" dirty="0">
                <a:solidFill>
                  <a:schemeClr val="tx1"/>
                </a:solidFill>
              </a:rPr>
              <a:t>	le ore di formazione esterna </a:t>
            </a:r>
            <a:r>
              <a:rPr lang="it-IT" sz="1400" dirty="0" smtClean="0">
                <a:solidFill>
                  <a:schemeClr val="tx1"/>
                </a:solidFill>
              </a:rPr>
              <a:t>non </a:t>
            </a:r>
            <a:r>
              <a:rPr lang="it-IT" sz="1400" dirty="0">
                <a:solidFill>
                  <a:schemeClr val="tx1"/>
                </a:solidFill>
              </a:rPr>
              <a:t>sono </a:t>
            </a:r>
            <a:r>
              <a:rPr lang="it-IT" sz="1400" dirty="0" smtClean="0">
                <a:solidFill>
                  <a:schemeClr val="tx1"/>
                </a:solidFill>
              </a:rPr>
              <a:t>retribuite;</a:t>
            </a:r>
            <a:endParaRPr lang="it-IT" sz="14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  <a:tabLst>
                <a:tab pos="268288" algn="l"/>
              </a:tabLst>
            </a:pPr>
            <a:r>
              <a:rPr lang="it-IT" sz="1400" dirty="0">
                <a:solidFill>
                  <a:schemeClr val="tx1"/>
                </a:solidFill>
              </a:rPr>
              <a:t>	le ore di formazione interna </a:t>
            </a:r>
            <a:r>
              <a:rPr lang="it-IT" sz="1400" dirty="0" smtClean="0">
                <a:solidFill>
                  <a:schemeClr val="tx1"/>
                </a:solidFill>
              </a:rPr>
              <a:t>sono </a:t>
            </a:r>
            <a:r>
              <a:rPr lang="it-IT" sz="1400" dirty="0">
                <a:solidFill>
                  <a:schemeClr val="tx1"/>
                </a:solidFill>
              </a:rPr>
              <a:t>retribuite al 10% della retribuzione concordata;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268288" algn="l"/>
              </a:tabLst>
            </a:pPr>
            <a:r>
              <a:rPr lang="it-IT" sz="1400" dirty="0">
                <a:solidFill>
                  <a:schemeClr val="tx1"/>
                </a:solidFill>
              </a:rPr>
              <a:t>	le ore di lavoro </a:t>
            </a:r>
            <a:r>
              <a:rPr lang="it-IT" sz="1400" dirty="0" smtClean="0">
                <a:solidFill>
                  <a:schemeClr val="tx1"/>
                </a:solidFill>
              </a:rPr>
              <a:t>sono </a:t>
            </a:r>
            <a:r>
              <a:rPr lang="it-IT" sz="1400" dirty="0">
                <a:solidFill>
                  <a:schemeClr val="tx1"/>
                </a:solidFill>
              </a:rPr>
              <a:t>retribuite </a:t>
            </a:r>
            <a:r>
              <a:rPr lang="it-IT" sz="1400" dirty="0" smtClean="0">
                <a:solidFill>
                  <a:schemeClr val="tx1"/>
                </a:solidFill>
              </a:rPr>
              <a:t>normalmente.</a:t>
            </a:r>
            <a:endParaRPr lang="it-IT" sz="1400" dirty="0">
              <a:solidFill>
                <a:schemeClr val="tx1"/>
              </a:solidFill>
            </a:endParaRPr>
          </a:p>
          <a:p>
            <a:pPr algn="just"/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00600" y="6400800"/>
            <a:ext cx="480060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180000" rIns="180000" bIns="180000" rtlCol="0" anchor="t"/>
          <a:lstStyle/>
          <a:p>
            <a:endParaRPr lang="it-IT" sz="1400" b="1" dirty="0" smtClean="0">
              <a:solidFill>
                <a:schemeClr val="tx1"/>
              </a:solidFill>
            </a:endParaRPr>
          </a:p>
          <a:p>
            <a:r>
              <a:rPr lang="it-IT" sz="1400" b="1" dirty="0" smtClean="0">
                <a:solidFill>
                  <a:schemeClr val="tx1"/>
                </a:solidFill>
              </a:rPr>
              <a:t>E DOPO ?</a:t>
            </a:r>
          </a:p>
          <a:p>
            <a:endParaRPr lang="it-IT" sz="14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1400" i="1" dirty="0" smtClean="0">
                <a:solidFill>
                  <a:schemeClr val="tx1"/>
                </a:solidFill>
              </a:rPr>
              <a:t>Dopo il conseguimento del titolo di studio, e ai fini dell’acquisizione di una qualificazione professionale ai fini contrattuali, puoi trasformare il contratto di apprendistato di primo livello in:</a:t>
            </a:r>
            <a:endParaRPr lang="it-IT" sz="1400" i="1" dirty="0">
              <a:solidFill>
                <a:schemeClr val="tx1"/>
              </a:solidFill>
            </a:endParaRPr>
          </a:p>
          <a:p>
            <a:pPr algn="just"/>
            <a:endParaRPr lang="it-IT" sz="14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1400" b="1" dirty="0" smtClean="0">
                <a:solidFill>
                  <a:schemeClr val="tx1"/>
                </a:solidFill>
              </a:rPr>
              <a:t>APPRENDISTATO PROFESSIONALIZZANTE</a:t>
            </a:r>
          </a:p>
          <a:p>
            <a:pPr algn="just"/>
            <a:r>
              <a:rPr lang="it-IT" sz="1400" dirty="0" smtClean="0">
                <a:solidFill>
                  <a:schemeClr val="tx1"/>
                </a:solidFill>
              </a:rPr>
              <a:t>Rivolto ai giovani di età compresa tra i 18 ed i 29 anni non compiuti. La formazione di tipo professionalizzante, svolta sotto la responsabilità del datore di lavoro, è integrata dall’offerta formativa pubblica, interna o esterna all’azienda, finalizzata all’acquisizione di competenze di base e trasversali e disciplinata dalle regioni e province autonome.</a:t>
            </a:r>
          </a:p>
          <a:p>
            <a:pPr algn="just"/>
            <a:endParaRPr lang="it-IT" sz="1400" dirty="0" smtClean="0">
              <a:solidFill>
                <a:schemeClr val="tx1"/>
              </a:solidFill>
            </a:endParaRPr>
          </a:p>
          <a:p>
            <a:pPr algn="just"/>
            <a:r>
              <a:rPr lang="it-IT" sz="1400" i="1" dirty="0" smtClean="0">
                <a:solidFill>
                  <a:schemeClr val="tx1"/>
                </a:solidFill>
              </a:rPr>
              <a:t>Se invece vorrai fare l’università, potrai accedere al:</a:t>
            </a:r>
          </a:p>
          <a:p>
            <a:pPr algn="just"/>
            <a:endParaRPr lang="it-IT" sz="1400" b="1" dirty="0">
              <a:solidFill>
                <a:schemeClr val="tx1"/>
              </a:solidFill>
            </a:endParaRPr>
          </a:p>
          <a:p>
            <a:pPr algn="just"/>
            <a:r>
              <a:rPr lang="it-IT" sz="1400" b="1" dirty="0" smtClean="0">
                <a:solidFill>
                  <a:schemeClr val="tx1"/>
                </a:solidFill>
              </a:rPr>
              <a:t>APPRENDISTATO </a:t>
            </a:r>
            <a:r>
              <a:rPr lang="it-IT" sz="1400" b="1" dirty="0">
                <a:solidFill>
                  <a:schemeClr val="tx1"/>
                </a:solidFill>
              </a:rPr>
              <a:t>DI ALTA FORMAZIONE E DI </a:t>
            </a:r>
            <a:r>
              <a:rPr lang="it-IT" sz="1400" b="1" dirty="0" smtClean="0">
                <a:solidFill>
                  <a:schemeClr val="tx1"/>
                </a:solidFill>
              </a:rPr>
              <a:t>RICERCA</a:t>
            </a:r>
          </a:p>
          <a:p>
            <a:pPr algn="just"/>
            <a:r>
              <a:rPr lang="it-IT" sz="1400" dirty="0" smtClean="0">
                <a:solidFill>
                  <a:schemeClr val="tx1"/>
                </a:solidFill>
              </a:rPr>
              <a:t>Rivolto ai giovani di </a:t>
            </a:r>
            <a:r>
              <a:rPr lang="it-IT" sz="1400" dirty="0">
                <a:solidFill>
                  <a:schemeClr val="tx1"/>
                </a:solidFill>
              </a:rPr>
              <a:t>età compresa tra i 18 ed i 29 anni non </a:t>
            </a:r>
            <a:r>
              <a:rPr lang="it-IT" sz="1400" dirty="0" smtClean="0">
                <a:solidFill>
                  <a:schemeClr val="tx1"/>
                </a:solidFill>
              </a:rPr>
              <a:t>compiuti, già </a:t>
            </a:r>
            <a:r>
              <a:rPr lang="it-IT" sz="1400" dirty="0">
                <a:solidFill>
                  <a:schemeClr val="tx1"/>
                </a:solidFill>
              </a:rPr>
              <a:t>inseriti o da inserire in un percorso di istruzione terziaria (universitaria o non </a:t>
            </a:r>
            <a:r>
              <a:rPr lang="it-IT" sz="1400" dirty="0" smtClean="0">
                <a:solidFill>
                  <a:schemeClr val="tx1"/>
                </a:solidFill>
              </a:rPr>
              <a:t>universitaria). Può </a:t>
            </a:r>
            <a:r>
              <a:rPr lang="it-IT" sz="1400" dirty="0">
                <a:solidFill>
                  <a:schemeClr val="tx1"/>
                </a:solidFill>
              </a:rPr>
              <a:t>essere utilizzato per il conseguimento di titoli di studio universitari e </a:t>
            </a:r>
            <a:r>
              <a:rPr lang="it-IT" sz="1400" dirty="0" smtClean="0">
                <a:solidFill>
                  <a:schemeClr val="tx1"/>
                </a:solidFill>
              </a:rPr>
              <a:t>di alta </a:t>
            </a:r>
            <a:r>
              <a:rPr lang="it-IT" sz="1400" dirty="0">
                <a:solidFill>
                  <a:schemeClr val="tx1"/>
                </a:solidFill>
              </a:rPr>
              <a:t>formazione, compresi i dottorati di ricerca ed il diploma di tecnico superiore, per attività di ricerca, nonché per il praticantato per l’accesso alle professioni ordinistiche. </a:t>
            </a:r>
            <a:endParaRPr lang="it-IT" sz="1400" dirty="0" smtClean="0">
              <a:solidFill>
                <a:schemeClr val="tx1"/>
              </a:solidFill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2867" y="4145460"/>
            <a:ext cx="4761779" cy="2304240"/>
          </a:xfrm>
          <a:prstGeom prst="rect">
            <a:avLst/>
          </a:prstGeom>
        </p:spPr>
      </p:pic>
      <p:grpSp>
        <p:nvGrpSpPr>
          <p:cNvPr id="30" name="Gruppo 29"/>
          <p:cNvGrpSpPr/>
          <p:nvPr/>
        </p:nvGrpSpPr>
        <p:grpSpPr>
          <a:xfrm>
            <a:off x="136977" y="9184936"/>
            <a:ext cx="4526646" cy="1415028"/>
            <a:chOff x="136977" y="9184936"/>
            <a:chExt cx="4526646" cy="1415028"/>
          </a:xfrm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03425" y="9184936"/>
              <a:ext cx="2975914" cy="665137"/>
            </a:xfrm>
            <a:prstGeom prst="rect">
              <a:avLst/>
            </a:prstGeom>
          </p:spPr>
        </p:pic>
        <p:grpSp>
          <p:nvGrpSpPr>
            <p:cNvPr id="20" name="Gruppo 19"/>
            <p:cNvGrpSpPr/>
            <p:nvPr/>
          </p:nvGrpSpPr>
          <p:grpSpPr>
            <a:xfrm>
              <a:off x="136977" y="9245072"/>
              <a:ext cx="4526646" cy="1354892"/>
              <a:chOff x="136977" y="9245072"/>
              <a:chExt cx="4526646" cy="1354892"/>
            </a:xfrm>
          </p:grpSpPr>
          <p:grpSp>
            <p:nvGrpSpPr>
              <p:cNvPr id="21" name="Gruppo 20"/>
              <p:cNvGrpSpPr/>
              <p:nvPr/>
            </p:nvGrpSpPr>
            <p:grpSpPr>
              <a:xfrm>
                <a:off x="136977" y="9403932"/>
                <a:ext cx="719455" cy="1037173"/>
                <a:chOff x="136977" y="9517059"/>
                <a:chExt cx="719455" cy="1037173"/>
              </a:xfrm>
            </p:grpSpPr>
            <p:pic>
              <p:nvPicPr>
                <p:cNvPr id="28" name="Immagine 27" descr="http://www.alternanza.miur.gov.it/img/home/icon_utente_scuola.png"/>
                <p:cNvPicPr/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6977" y="9517059"/>
                  <a:ext cx="719455" cy="71945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29" name="CasellaDiTesto 28"/>
                <p:cNvSpPr txBox="1"/>
                <p:nvPr/>
              </p:nvSpPr>
              <p:spPr>
                <a:xfrm>
                  <a:off x="161516" y="10246455"/>
                  <a:ext cx="67037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sz="1400" b="1" dirty="0" smtClean="0"/>
                    <a:t>Scuola</a:t>
                  </a:r>
                  <a:endParaRPr lang="it-IT" sz="1400" b="1" dirty="0"/>
                </a:p>
              </p:txBody>
            </p:sp>
          </p:grpSp>
          <p:grpSp>
            <p:nvGrpSpPr>
              <p:cNvPr id="22" name="Gruppo 21"/>
              <p:cNvGrpSpPr/>
              <p:nvPr/>
            </p:nvGrpSpPr>
            <p:grpSpPr>
              <a:xfrm>
                <a:off x="3944168" y="9403932"/>
                <a:ext cx="719455" cy="1037173"/>
                <a:chOff x="3944168" y="9517059"/>
                <a:chExt cx="719455" cy="1037173"/>
              </a:xfrm>
            </p:grpSpPr>
            <p:pic>
              <p:nvPicPr>
                <p:cNvPr id="26" name="Immagine 25" descr="http://www.alternanza.miur.gov.it/img/home/icon_utente_strutture.png"/>
                <p:cNvPicPr/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44168" y="9517059"/>
                  <a:ext cx="719455" cy="71945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27" name="CasellaDiTesto 26"/>
                <p:cNvSpPr txBox="1"/>
                <p:nvPr/>
              </p:nvSpPr>
              <p:spPr>
                <a:xfrm>
                  <a:off x="3962295" y="10246455"/>
                  <a:ext cx="683200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sz="1400" b="1" dirty="0" smtClean="0"/>
                    <a:t>Lavoro</a:t>
                  </a:r>
                  <a:endParaRPr lang="it-IT" sz="1400" b="1" dirty="0"/>
                </a:p>
              </p:txBody>
            </p:sp>
          </p:grpSp>
          <p:grpSp>
            <p:nvGrpSpPr>
              <p:cNvPr id="23" name="Gruppo 22"/>
              <p:cNvGrpSpPr/>
              <p:nvPr/>
            </p:nvGrpSpPr>
            <p:grpSpPr>
              <a:xfrm>
                <a:off x="883727" y="9245072"/>
                <a:ext cx="3031048" cy="1354892"/>
                <a:chOff x="883727" y="9199340"/>
                <a:chExt cx="3031048" cy="1354892"/>
              </a:xfrm>
            </p:grpSpPr>
            <p:sp>
              <p:nvSpPr>
                <p:cNvPr id="24" name="CasellaDiTesto 23"/>
                <p:cNvSpPr txBox="1"/>
                <p:nvPr/>
              </p:nvSpPr>
              <p:spPr>
                <a:xfrm>
                  <a:off x="1480923" y="10172966"/>
                  <a:ext cx="18366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it-IT" sz="1200" dirty="0" smtClean="0"/>
                    <a:t>Competenze professionali</a:t>
                  </a:r>
                  <a:endParaRPr lang="it-IT" sz="1200" dirty="0"/>
                </a:p>
              </p:txBody>
            </p:sp>
            <p:pic>
              <p:nvPicPr>
                <p:cNvPr id="25" name="Immagine 24" descr="1865.png"/>
                <p:cNvPicPr>
                  <a:picLocks noChangeAspect="1"/>
                </p:cNvPicPr>
                <p:nvPr/>
              </p:nvPicPr>
              <p:blipFill rotWithShape="1">
                <a:blip r:embed="rId6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 t="27650" b="27650"/>
                <a:stretch/>
              </p:blipFill>
              <p:spPr>
                <a:xfrm>
                  <a:off x="883727" y="9199340"/>
                  <a:ext cx="3031048" cy="1354892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xmlns="" val="65527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3DF2A4F796AD34DA9ECC9CBD190F659" ma:contentTypeVersion="8" ma:contentTypeDescription="Creare un nuovo documento." ma:contentTypeScope="" ma:versionID="b523ea32a006f8d2b4d3d55d22fe62d0">
  <xsd:schema xmlns:xsd="http://www.w3.org/2001/XMLSchema" xmlns:xs="http://www.w3.org/2001/XMLSchema" xmlns:p="http://schemas.microsoft.com/office/2006/metadata/properties" xmlns:ns2="1c67de8c-514f-4eb2-a7df-82791b0a91b3" xmlns:ns3="27ac54f6-3dfc-48ed-ae81-05cf3d015af9" targetNamespace="http://schemas.microsoft.com/office/2006/metadata/properties" ma:root="true" ma:fieldsID="a3ba61da883c78396b8db0930cf316ea" ns2:_="" ns3:_="">
    <xsd:import namespace="1c67de8c-514f-4eb2-a7df-82791b0a91b3"/>
    <xsd:import namespace="27ac54f6-3dfc-48ed-ae81-05cf3d015a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67de8c-514f-4eb2-a7df-82791b0a91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ac54f6-3dfc-48ed-ae81-05cf3d015af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FD9337-2742-4E2A-BB4F-E51E63F4A6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447BFD-23D2-4EE5-A3EE-ACFAD31AE549}">
  <ds:schemaRefs>
    <ds:schemaRef ds:uri="1c67de8c-514f-4eb2-a7df-82791b0a91b3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27ac54f6-3dfc-48ed-ae81-05cf3d015af9"/>
  </ds:schemaRefs>
</ds:datastoreItem>
</file>

<file path=customXml/itemProps3.xml><?xml version="1.0" encoding="utf-8"?>
<ds:datastoreItem xmlns:ds="http://schemas.openxmlformats.org/officeDocument/2006/customXml" ds:itemID="{B3DA9ABE-BA5B-4C1D-BAC6-ECBD698402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67de8c-514f-4eb2-a7df-82791b0a91b3"/>
    <ds:schemaRef ds:uri="27ac54f6-3dfc-48ed-ae81-05cf3d015a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2220</TotalTime>
  <Words>989</Words>
  <Application>Microsoft Office PowerPoint</Application>
  <PresentationFormat>Formato A3 (297x420 mm)</PresentationFormat>
  <Paragraphs>79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Fiaschi</dc:creator>
  <cp:lastModifiedBy>Letizia</cp:lastModifiedBy>
  <cp:revision>35</cp:revision>
  <cp:lastPrinted>2018-07-09T13:35:37Z</cp:lastPrinted>
  <dcterms:created xsi:type="dcterms:W3CDTF">2018-07-07T14:45:15Z</dcterms:created>
  <dcterms:modified xsi:type="dcterms:W3CDTF">2019-04-02T13:06:20Z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0x01010013DF2A4F796AD34DA9ECC9CBD190F659</vt:lpwstr>
  </property>
</Properties>
</file>