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9"/>
  </p:notesMasterIdLst>
  <p:sldIdLst>
    <p:sldId id="277" r:id="rId4"/>
    <p:sldId id="278" r:id="rId5"/>
    <p:sldId id="279" r:id="rId6"/>
    <p:sldId id="280" r:id="rId7"/>
    <p:sldId id="281" r:id="rId8"/>
    <p:sldId id="282" r:id="rId9"/>
    <p:sldId id="283" r:id="rId10"/>
    <p:sldId id="284" r:id="rId11"/>
    <p:sldId id="259" r:id="rId12"/>
    <p:sldId id="261" r:id="rId13"/>
    <p:sldId id="262" r:id="rId14"/>
    <p:sldId id="263" r:id="rId15"/>
    <p:sldId id="264" r:id="rId16"/>
    <p:sldId id="265" r:id="rId17"/>
    <p:sldId id="267" r:id="rId18"/>
    <p:sldId id="266" r:id="rId19"/>
    <p:sldId id="268" r:id="rId20"/>
    <p:sldId id="269" r:id="rId21"/>
    <p:sldId id="285" r:id="rId22"/>
    <p:sldId id="286" r:id="rId23"/>
    <p:sldId id="287" r:id="rId24"/>
    <p:sldId id="288" r:id="rId25"/>
    <p:sldId id="289" r:id="rId26"/>
    <p:sldId id="290" r:id="rId27"/>
    <p:sldId id="292" r:id="rId28"/>
    <p:sldId id="291" r:id="rId29"/>
    <p:sldId id="270" r:id="rId30"/>
    <p:sldId id="271" r:id="rId31"/>
    <p:sldId id="294" r:id="rId32"/>
    <p:sldId id="273" r:id="rId33"/>
    <p:sldId id="272" r:id="rId34"/>
    <p:sldId id="274" r:id="rId35"/>
    <p:sldId id="275" r:id="rId36"/>
    <p:sldId id="276"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9400"/>
    <a:srgbClr val="AB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286" autoAdjust="0"/>
  </p:normalViewPr>
  <p:slideViewPr>
    <p:cSldViewPr>
      <p:cViewPr>
        <p:scale>
          <a:sx n="66" d="100"/>
          <a:sy n="66" d="100"/>
        </p:scale>
        <p:origin x="-1284" y="-58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8EB9C-1908-4726-AA5D-854C748738CD}" type="datetimeFigureOut">
              <a:rPr lang="it-IT" smtClean="0"/>
              <a:pPr/>
              <a:t>16/11/2014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C41D4-B76E-4AAA-BC38-12C80033EC23}" type="slidenum">
              <a:rPr lang="it-IT" smtClean="0"/>
              <a:pPr/>
              <a:t>‹N›</a:t>
            </a:fld>
            <a:endParaRPr lang="it-IT"/>
          </a:p>
        </p:txBody>
      </p:sp>
    </p:spTree>
    <p:extLst>
      <p:ext uri="{BB962C8B-B14F-4D97-AF65-F5344CB8AC3E}">
        <p14:creationId xmlns:p14="http://schemas.microsoft.com/office/powerpoint/2010/main" val="162955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t.wikipedia.org/wiki/Creont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it.wikipedia.org/wiki/1998" TargetMode="External"/><Relationship Id="rId13" Type="http://schemas.openxmlformats.org/officeDocument/2006/relationships/hyperlink" Target="http://it.wikipedia.org/wiki/Agelada_di_Argo" TargetMode="External"/><Relationship Id="rId18" Type="http://schemas.openxmlformats.org/officeDocument/2006/relationships/hyperlink" Target="http://it.wikipedia.org/wiki/Alcamene" TargetMode="External"/><Relationship Id="rId3" Type="http://schemas.openxmlformats.org/officeDocument/2006/relationships/hyperlink" Target="http://it.wikipedia.org/wiki/Museo_nazionale_della_Magna_Grecia" TargetMode="External"/><Relationship Id="rId7" Type="http://schemas.openxmlformats.org/officeDocument/2006/relationships/hyperlink" Target="http://it.wikipedia.org/wiki/R._Ross_Holloway" TargetMode="External"/><Relationship Id="rId12" Type="http://schemas.openxmlformats.org/officeDocument/2006/relationships/hyperlink" Target="http://it.wikipedia.org/wiki/V_secolo_a.C." TargetMode="External"/><Relationship Id="rId17" Type="http://schemas.openxmlformats.org/officeDocument/2006/relationships/hyperlink" Target="http://it.wikipedia.org/w/index.php?title=Ge%C3%B2rghios_Dont%C3%A0s&amp;action=edit&amp;redlink=1" TargetMode="External"/><Relationship Id="rId2" Type="http://schemas.openxmlformats.org/officeDocument/2006/relationships/slide" Target="../slides/slide24.xml"/><Relationship Id="rId16" Type="http://schemas.openxmlformats.org/officeDocument/2006/relationships/hyperlink" Target="http://it.wikipedia.org/wiki/Olimpia" TargetMode="External"/><Relationship Id="rId1" Type="http://schemas.openxmlformats.org/officeDocument/2006/relationships/notesMaster" Target="../notesMasters/notesMaster1.xml"/><Relationship Id="rId6" Type="http://schemas.openxmlformats.org/officeDocument/2006/relationships/hyperlink" Target="http://it.wikipedia.org/wiki/Consiglio_Regionale_della_Calabria" TargetMode="External"/><Relationship Id="rId11" Type="http://schemas.openxmlformats.org/officeDocument/2006/relationships/hyperlink" Target="http://it.wikipedia.org/wiki/Camarina" TargetMode="External"/><Relationship Id="rId5" Type="http://schemas.openxmlformats.org/officeDocument/2006/relationships/hyperlink" Target="http://it.wikipedia.org/wiki/Palazzo_Campanella" TargetMode="External"/><Relationship Id="rId15" Type="http://schemas.openxmlformats.org/officeDocument/2006/relationships/hyperlink" Target="http://it.wikipedia.org/wiki/Zeus" TargetMode="External"/><Relationship Id="rId10" Type="http://schemas.openxmlformats.org/officeDocument/2006/relationships/hyperlink" Target="http://it.wikipedia.org/wiki/Agrigento" TargetMode="External"/><Relationship Id="rId19" Type="http://schemas.openxmlformats.org/officeDocument/2006/relationships/hyperlink" Target="http://it.wikipedia.org/wiki/Lemno" TargetMode="External"/><Relationship Id="rId4" Type="http://schemas.openxmlformats.org/officeDocument/2006/relationships/hyperlink" Target="http://it.wikipedia.org/wiki/Reggio_Calabria" TargetMode="External"/><Relationship Id="rId9" Type="http://schemas.openxmlformats.org/officeDocument/2006/relationships/hyperlink" Target="http://it.wikipedia.org/wiki/Gela" TargetMode="External"/><Relationship Id="rId14" Type="http://schemas.openxmlformats.org/officeDocument/2006/relationships/hyperlink" Target="http://it.wikipedia.org/wiki/Delf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t.wikipedia.org/wiki/Vulcano"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it.wikipedia.org/wiki/Dirck_van_Babur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t.wikipedia.org/wiki/Linguistic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t.wikipedia.org/wiki/Manoscritto" TargetMode="External"/><Relationship Id="rId5" Type="http://schemas.openxmlformats.org/officeDocument/2006/relationships/hyperlink" Target="http://it.wikipedia.org/wiki/Lingua_greca_antica" TargetMode="External"/><Relationship Id="rId4" Type="http://schemas.openxmlformats.org/officeDocument/2006/relationships/hyperlink" Target="http://it.wikipedia.org/wiki/Filologi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reccani.it/enciclopedia/roma/"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treccani.it/enciclopedia/san-luca/" TargetMode="External"/><Relationship Id="rId4" Type="http://schemas.openxmlformats.org/officeDocument/2006/relationships/hyperlink" Target="http://www.treccani.it/enciclopedia/gaspare-land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23573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Tetralogia legata: tutte e quattro le opere si riferiscono</a:t>
            </a:r>
            <a:r>
              <a:rPr lang="it-IT" baseline="0" dirty="0" smtClean="0"/>
              <a:t> allo stesso mito</a:t>
            </a:r>
            <a:r>
              <a:rPr lang="it-IT" baseline="0" dirty="0" smtClean="0">
                <a:sym typeface="Wingdings" pitchFamily="2" charset="2"/>
              </a:rPr>
              <a:t>ogni tragedia è fine a sé, ma nella visione generale si capisce meglio il senso del messaggio.</a:t>
            </a:r>
          </a:p>
          <a:p>
            <a:r>
              <a:rPr lang="it-IT" baseline="0" dirty="0" smtClean="0">
                <a:sym typeface="Wingdings" pitchFamily="2" charset="2"/>
              </a:rPr>
              <a:t>Unico salvatosisette a </a:t>
            </a:r>
            <a:r>
              <a:rPr lang="it-IT" baseline="0" dirty="0" err="1" smtClean="0">
                <a:sym typeface="Wingdings" pitchFamily="2" charset="2"/>
              </a:rPr>
              <a:t>tebe</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12</a:t>
            </a:fld>
            <a:endParaRPr lang="it-IT"/>
          </a:p>
        </p:txBody>
      </p:sp>
    </p:spTree>
    <p:extLst>
      <p:ext uri="{BB962C8B-B14F-4D97-AF65-F5344CB8AC3E}">
        <p14:creationId xmlns:p14="http://schemas.microsoft.com/office/powerpoint/2010/main" val="296677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Eteocle: protagonista</a:t>
            </a:r>
          </a:p>
          <a:p>
            <a:pPr>
              <a:buNone/>
            </a:pPr>
            <a:r>
              <a:rPr lang="it-IT" dirty="0" smtClean="0"/>
              <a:t>» Eschilo affida al coro la sua posizione. Questa è una grande novità perché le donne avevano un </a:t>
            </a:r>
          </a:p>
          <a:p>
            <a:pPr>
              <a:buNone/>
            </a:pPr>
            <a:r>
              <a:rPr lang="it-IT" dirty="0" smtClean="0"/>
              <a:t>               posto molto basso nella società, soprattutto se ancora giovani. Lui sceglie di essere rappresentato da </a:t>
            </a:r>
          </a:p>
          <a:p>
            <a:pPr>
              <a:buNone/>
            </a:pPr>
            <a:r>
              <a:rPr lang="it-IT" dirty="0" smtClean="0"/>
              <a:t>               un gruppo sociologicamente disprezzato perché è più facile che chi ha meno potere porti idee </a:t>
            </a:r>
          </a:p>
          <a:p>
            <a:pPr>
              <a:buNone/>
            </a:pPr>
            <a:r>
              <a:rPr lang="it-IT" dirty="0" smtClean="0"/>
              <a:t>               innovative » chi ha più potere è tendenzialmente più conservativo</a:t>
            </a:r>
          </a:p>
          <a:p>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13</a:t>
            </a:fld>
            <a:endParaRPr lang="it-IT"/>
          </a:p>
        </p:txBody>
      </p:sp>
    </p:spTree>
    <p:extLst>
      <p:ext uri="{BB962C8B-B14F-4D97-AF65-F5344CB8AC3E}">
        <p14:creationId xmlns:p14="http://schemas.microsoft.com/office/powerpoint/2010/main" val="408950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sei porte resistono, la</a:t>
            </a:r>
            <a:r>
              <a:rPr lang="it-IT" baseline="0" dirty="0" smtClean="0"/>
              <a:t> città non viene presa.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Qui con ogni probabilità terminava l’opera scritta da Eschilo. In un’ultima scena (aggiunta probabilmente dopo la morte dell’autore) entrano in scena le sorelle di Eteocle e Polinice, Antigone e </a:t>
            </a:r>
            <a:r>
              <a:rPr lang="it-IT" sz="1200" kern="1200" dirty="0" err="1" smtClean="0">
                <a:solidFill>
                  <a:schemeClr val="tx1"/>
                </a:solidFill>
                <a:latin typeface="+mn-lt"/>
                <a:ea typeface="+mn-ea"/>
                <a:cs typeface="+mn-cs"/>
              </a:rPr>
              <a:t>Ismene</a:t>
            </a:r>
            <a:r>
              <a:rPr lang="it-IT" sz="1200" kern="1200" dirty="0" smtClean="0">
                <a:solidFill>
                  <a:schemeClr val="tx1"/>
                </a:solidFill>
                <a:latin typeface="+mn-lt"/>
                <a:ea typeface="+mn-ea"/>
                <a:cs typeface="+mn-cs"/>
              </a:rPr>
              <a:t>, ed un araldo. Quest’ultimo annuncia che il nuovo re di Tebe, </a:t>
            </a:r>
            <a:r>
              <a:rPr lang="it-IT" sz="1200" u="none" strike="noStrike" kern="1200" dirty="0" err="1" smtClean="0">
                <a:solidFill>
                  <a:schemeClr val="tx1"/>
                </a:solidFill>
                <a:latin typeface="+mn-lt"/>
                <a:ea typeface="+mn-ea"/>
                <a:cs typeface="+mn-cs"/>
                <a:hlinkClick r:id="rId3"/>
              </a:rPr>
              <a:t>Creonte</a:t>
            </a:r>
            <a:r>
              <a:rPr lang="it-IT" sz="1200" kern="1200" dirty="0" smtClean="0">
                <a:solidFill>
                  <a:schemeClr val="tx1"/>
                </a:solidFill>
                <a:latin typeface="+mn-lt"/>
                <a:ea typeface="+mn-ea"/>
                <a:cs typeface="+mn-cs"/>
              </a:rPr>
              <a:t>, ha deciso di dare sepoltura al corpo di Eteocle, ma, per sfregio, non a quello di Polinice. Antigone, sentita la notizia, sfidando le parole dell’araldo dichiara che farà di tutto perché anche l’altro fratello abbia degna sepoltura. </a:t>
            </a:r>
          </a:p>
          <a:p>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16</a:t>
            </a:fld>
            <a:endParaRPr lang="it-IT"/>
          </a:p>
        </p:txBody>
      </p:sp>
    </p:spTree>
    <p:extLst>
      <p:ext uri="{BB962C8B-B14F-4D97-AF65-F5344CB8AC3E}">
        <p14:creationId xmlns:p14="http://schemas.microsoft.com/office/powerpoint/2010/main" val="26884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1) Eteocle sceglie deliberatamente la sua colpevolezza</a:t>
            </a:r>
          </a:p>
          <a:p>
            <a:r>
              <a:rPr lang="it-IT" dirty="0" smtClean="0"/>
              <a:t>C’è un aspetto del rapporto tra i due fratelli che non viene quasi messo in luce all’interno dell’opera: nonostante all’inizio della tragedia Eteocle appaia come un buon sovrano, la responsabilità dello scoppio della guerra è da imputare proprio a lui. È stato infatti proprio il rifiuto di Eteocle di lasciare temporaneamente il trono al fratello ad originare la guerra. A tale colpa viene fatto solo un fugace accenno nel canto corale che chiude la tragedia (v. 881), ma è comunque possibile che essa risaltasse maggiormente nella tragedia precedente, l’</a:t>
            </a:r>
            <a:r>
              <a:rPr lang="it-IT" i="1" dirty="0" smtClean="0"/>
              <a:t>Edipo</a:t>
            </a:r>
            <a:r>
              <a:rPr lang="it-IT" dirty="0" smtClean="0"/>
              <a:t>.</a:t>
            </a:r>
          </a:p>
          <a:p>
            <a:r>
              <a:rPr lang="it-IT" dirty="0" smtClean="0"/>
              <a:t>Questa responsabilità, benché non evidenziata, è gravida di conseguenze. Con una tale macchia, infatti, Eteocle non potrà uscire vittorioso dalla battaglia che lo attende, poiché chi porta su di sé una colpa nei miti greci raramente esce indenne dalle vicende che gli accadono.</a:t>
            </a:r>
          </a:p>
          <a:p>
            <a:r>
              <a:rPr lang="it-IT" dirty="0" smtClean="0"/>
              <a:t>» al centro dell’opera c’è la libertà della persona, vista in quanto io che si impone da protagonista</a:t>
            </a:r>
          </a:p>
          <a:p>
            <a:r>
              <a:rPr lang="it-IT" dirty="0" smtClean="0"/>
              <a:t>» Eschilo tenta di spiegare il dolore innocente negando la mancanza di responsabilità dell’uomo nella colpa (è colpa anche mia non solo miei antenati)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(ci sono due alternative prese in considerazione dai greci: o l’uomo non è responsabile della sua colpa, che scarica sugli dei (ma allora gli dei vogliono il male dell’uomo e c’è il drammatico problema del  dolore ingiusto degli innocenti) oppure gli dei vogliono il bene dell’uomo, il quale deve accettare che   l’origine della colpa sia in lui)</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17</a:t>
            </a:fld>
            <a:endParaRPr lang="it-IT"/>
          </a:p>
        </p:txBody>
      </p:sp>
    </p:spTree>
    <p:extLst>
      <p:ext uri="{BB962C8B-B14F-4D97-AF65-F5344CB8AC3E}">
        <p14:creationId xmlns:p14="http://schemas.microsoft.com/office/powerpoint/2010/main" val="158668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25000" lnSpcReduction="20000"/>
          </a:bodyPr>
          <a:lstStyle/>
          <a:p>
            <a:r>
              <a:rPr lang="it-IT" sz="1200" kern="1200" dirty="0" smtClean="0">
                <a:solidFill>
                  <a:schemeClr val="tx1"/>
                </a:solidFill>
                <a:latin typeface="+mn-lt"/>
                <a:ea typeface="+mn-ea"/>
                <a:cs typeface="+mn-cs"/>
              </a:rPr>
              <a:t>Perché Eschilo scrisse i Sette a Tebe?</a:t>
            </a:r>
          </a:p>
          <a:p>
            <a:r>
              <a:rPr lang="it-IT" sz="1200" kern="1200" dirty="0" smtClean="0">
                <a:solidFill>
                  <a:schemeClr val="tx1"/>
                </a:solidFill>
                <a:latin typeface="+mn-lt"/>
                <a:ea typeface="+mn-ea"/>
                <a:cs typeface="+mn-cs"/>
              </a:rPr>
              <a:t>Siamo nel 467 a.C., l'anno della rivolta di </a:t>
            </a:r>
            <a:r>
              <a:rPr lang="it-IT" sz="1200" kern="1200" dirty="0" err="1" smtClean="0">
                <a:solidFill>
                  <a:schemeClr val="tx1"/>
                </a:solidFill>
                <a:latin typeface="+mn-lt"/>
                <a:ea typeface="+mn-ea"/>
                <a:cs typeface="+mn-cs"/>
              </a:rPr>
              <a:t>Nasso</a:t>
            </a:r>
            <a:r>
              <a:rPr lang="it-IT" sz="1200" kern="1200" dirty="0" smtClean="0">
                <a:solidFill>
                  <a:schemeClr val="tx1"/>
                </a:solidFill>
                <a:latin typeface="+mn-lt"/>
                <a:ea typeface="+mn-ea"/>
                <a:cs typeface="+mn-cs"/>
              </a:rPr>
              <a:t> e della progressiva trasformazione della Lega </a:t>
            </a:r>
            <a:r>
              <a:rPr lang="it-IT" sz="1200" kern="1200" dirty="0" err="1" smtClean="0">
                <a:solidFill>
                  <a:schemeClr val="tx1"/>
                </a:solidFill>
                <a:latin typeface="+mn-lt"/>
                <a:ea typeface="+mn-ea"/>
                <a:cs typeface="+mn-cs"/>
              </a:rPr>
              <a:t>Delio-Attica</a:t>
            </a:r>
            <a:r>
              <a:rPr lang="it-IT" sz="1200" kern="1200" dirty="0" smtClean="0">
                <a:solidFill>
                  <a:schemeClr val="tx1"/>
                </a:solidFill>
                <a:latin typeface="+mn-lt"/>
                <a:ea typeface="+mn-ea"/>
                <a:cs typeface="+mn-cs"/>
              </a:rPr>
              <a:t> da strumento di difesa contro il Persiano a strumento di dominio per Atene; nel 471 Temistocle è stato ostracizzato, e nel 469 Sparta ha sconfitto Argo, facendosi minacciosa nei confronti di Atene.</a:t>
            </a:r>
          </a:p>
          <a:p>
            <a:r>
              <a:rPr lang="it-IT" sz="1200" kern="1200" dirty="0" smtClean="0">
                <a:solidFill>
                  <a:schemeClr val="tx1"/>
                </a:solidFill>
                <a:latin typeface="+mn-lt"/>
                <a:ea typeface="+mn-ea"/>
                <a:cs typeface="+mn-cs"/>
              </a:rPr>
              <a:t> Il poeta Eschilo, guerriero a Maratona narra ancora di una guerra, dopo quella cantata nei Persiani. Racconta di una città assediata, di un nemico implacabile che avanza, delle scelte che i cittadini devono affrontare per sopravvivere. Una realtà non diversa da quella che aveva vissuto Atene nella Guerra contro </a:t>
            </a:r>
            <a:r>
              <a:rPr lang="it-IT" sz="1200" kern="1200" dirty="0" err="1" smtClean="0">
                <a:solidFill>
                  <a:schemeClr val="tx1"/>
                </a:solidFill>
                <a:latin typeface="+mn-lt"/>
                <a:ea typeface="+mn-ea"/>
                <a:cs typeface="+mn-cs"/>
              </a:rPr>
              <a:t>Serse</a:t>
            </a:r>
            <a:r>
              <a:rPr lang="it-IT" sz="1200" kern="1200" dirty="0" smtClean="0">
                <a:solidFill>
                  <a:schemeClr val="tx1"/>
                </a:solidFill>
                <a:latin typeface="+mn-lt"/>
                <a:ea typeface="+mn-ea"/>
                <a:cs typeface="+mn-cs"/>
              </a:rPr>
              <a:t>, e che avrebbe presto rivissuto nella Guerra del Peloponneso.</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Tra le diverse tragedie eschilee, il titolo è singolare</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Ebbene: noi non vediamo in scena i Sette. </a:t>
            </a:r>
          </a:p>
          <a:p>
            <a:r>
              <a:rPr lang="it-IT" sz="1200" kern="1200" dirty="0" smtClean="0">
                <a:solidFill>
                  <a:schemeClr val="tx1"/>
                </a:solidFill>
                <a:latin typeface="+mn-lt"/>
                <a:ea typeface="+mn-ea"/>
                <a:cs typeface="+mn-cs"/>
              </a:rPr>
              <a:t>Qui non c'è la scelta fatta nei Persiani: entrare nel campo dei nemici e vedere la loro umanità e le conseguenze della loro follia.</a:t>
            </a:r>
          </a:p>
          <a:p>
            <a:r>
              <a:rPr lang="it-IT" sz="1200" kern="1200" dirty="0" smtClean="0">
                <a:solidFill>
                  <a:schemeClr val="tx1"/>
                </a:solidFill>
                <a:latin typeface="+mn-lt"/>
                <a:ea typeface="+mn-ea"/>
                <a:cs typeface="+mn-cs"/>
              </a:rPr>
              <a:t>Le donne tebane del coro li scorgono da lontano, oltre le mura; il messaggero li ha osservati e viene a riferire;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li affronterà in battaglia. </a:t>
            </a:r>
          </a:p>
          <a:p>
            <a:r>
              <a:rPr lang="it-IT" sz="1200" kern="1200" dirty="0" smtClean="0">
                <a:solidFill>
                  <a:schemeClr val="tx1"/>
                </a:solidFill>
                <a:latin typeface="+mn-lt"/>
                <a:ea typeface="+mn-ea"/>
                <a:cs typeface="+mn-cs"/>
              </a:rPr>
              <a:t>Ma i Sette campioni argivi rimangono sullo sfondo, un'ombra inquietante e minacciosa ben più di quella di Dario o di un </a:t>
            </a:r>
            <a:r>
              <a:rPr lang="it-IT" sz="1200" kern="1200" dirty="0" err="1" smtClean="0">
                <a:solidFill>
                  <a:schemeClr val="tx1"/>
                </a:solidFill>
                <a:latin typeface="+mn-lt"/>
                <a:ea typeface="+mn-ea"/>
                <a:cs typeface="+mn-cs"/>
              </a:rPr>
              <a:t>Serse</a:t>
            </a:r>
            <a:r>
              <a:rPr lang="it-IT" sz="1200" kern="1200" dirty="0" smtClean="0">
                <a:solidFill>
                  <a:schemeClr val="tx1"/>
                </a:solidFill>
                <a:latin typeface="+mn-lt"/>
                <a:ea typeface="+mn-ea"/>
                <a:cs typeface="+mn-cs"/>
              </a:rPr>
              <a:t> vestito di stracci.</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Perché la tragedia è quella dei Sette, allora?</a:t>
            </a:r>
          </a:p>
          <a:p>
            <a:r>
              <a:rPr lang="it-IT" sz="1200" kern="1200" dirty="0" smtClean="0">
                <a:solidFill>
                  <a:schemeClr val="tx1"/>
                </a:solidFill>
                <a:latin typeface="+mn-lt"/>
                <a:ea typeface="+mn-ea"/>
                <a:cs typeface="+mn-cs"/>
              </a:rPr>
              <a:t>bastava citare </a:t>
            </a:r>
            <a:r>
              <a:rPr lang="it-IT" sz="1200" kern="1200" dirty="0" err="1" smtClean="0">
                <a:solidFill>
                  <a:schemeClr val="tx1"/>
                </a:solidFill>
                <a:latin typeface="+mn-lt"/>
                <a:ea typeface="+mn-ea"/>
                <a:cs typeface="+mn-cs"/>
              </a:rPr>
              <a:t>Etèocle</a:t>
            </a:r>
            <a:r>
              <a:rPr lang="it-IT" sz="1200" kern="1200" dirty="0" smtClean="0">
                <a:solidFill>
                  <a:schemeClr val="tx1"/>
                </a:solidFill>
                <a:latin typeface="+mn-lt"/>
                <a:ea typeface="+mn-ea"/>
                <a:cs typeface="+mn-cs"/>
              </a:rPr>
              <a:t>, e l'esigente pubblico ateniese avrebbe avuto ben chiaro quale sarebbe stata la trama principale. E, nonostante tutto, in apparenza il dramma è in gran parte la tragedia di </a:t>
            </a:r>
            <a:r>
              <a:rPr lang="it-IT" sz="1200" kern="1200" dirty="0" err="1" smtClean="0">
                <a:solidFill>
                  <a:schemeClr val="tx1"/>
                </a:solidFill>
                <a:latin typeface="+mn-lt"/>
                <a:ea typeface="+mn-ea"/>
                <a:cs typeface="+mn-cs"/>
              </a:rPr>
              <a:t>Etèocle</a:t>
            </a:r>
            <a:r>
              <a:rPr lang="it-IT" sz="1200" kern="1200" dirty="0" smtClean="0">
                <a:solidFill>
                  <a:schemeClr val="tx1"/>
                </a:solidFill>
                <a:latin typeface="+mn-lt"/>
                <a:ea typeface="+mn-ea"/>
                <a:cs typeface="+mn-cs"/>
              </a:rPr>
              <a:t>, re di  Tebe, l'eroico difensore della patria costretto dalla sua stessa </a:t>
            </a:r>
            <a:r>
              <a:rPr lang="it-IT" sz="1200" kern="1200" dirty="0" err="1" smtClean="0">
                <a:solidFill>
                  <a:schemeClr val="tx1"/>
                </a:solidFill>
                <a:latin typeface="+mn-lt"/>
                <a:ea typeface="+mn-ea"/>
                <a:cs typeface="+mn-cs"/>
              </a:rPr>
              <a:t>hybris</a:t>
            </a:r>
            <a:r>
              <a:rPr lang="it-IT" sz="1200" kern="1200" dirty="0" smtClean="0">
                <a:solidFill>
                  <a:schemeClr val="tx1"/>
                </a:solidFill>
                <a:latin typeface="+mn-lt"/>
                <a:ea typeface="+mn-ea"/>
                <a:cs typeface="+mn-cs"/>
              </a:rPr>
              <a:t> a combattere contro il fratello, a portare avanti una maledizione implacabile.</a:t>
            </a:r>
          </a:p>
          <a:p>
            <a:r>
              <a:rPr lang="it-IT" sz="1200" kern="1200" dirty="0" smtClean="0">
                <a:solidFill>
                  <a:schemeClr val="tx1"/>
                </a:solidFill>
                <a:latin typeface="+mn-lt"/>
                <a:ea typeface="+mn-ea"/>
                <a:cs typeface="+mn-cs"/>
              </a:rPr>
              <a:t>Ma il titolo richiama i Sette. E' la tragedia dei Sette. </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Ancora una volta: perché?</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La scelta di postare su questi spazi le descrizioni dei sette campioni, e dei loro scudi, non è stata casuale. </a:t>
            </a:r>
          </a:p>
          <a:p>
            <a:r>
              <a:rPr lang="it-IT" sz="1200" kern="1200" dirty="0" smtClean="0">
                <a:solidFill>
                  <a:schemeClr val="tx1"/>
                </a:solidFill>
                <a:latin typeface="+mn-lt"/>
                <a:ea typeface="+mn-ea"/>
                <a:cs typeface="+mn-cs"/>
              </a:rPr>
              <a:t>E' stata fatta perché ritengo sia la chiave di lettura scelta per interpretare questo titolo in apparenza enigmatico.</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La descrizione dei campioni avversari segue un medesimo schema, ripetuto sette volte con minime variazioni: porta attaccata, nome del campione, breve descrizione, scudo,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che fa una scelta ragionata ma sicura del capitano tebano da contrapporre, commento del coro, invocazione agli dei perché Tebe prevalga contro il nemico.</a:t>
            </a:r>
          </a:p>
          <a:p>
            <a:r>
              <a:rPr lang="it-IT" sz="1200" kern="1200" dirty="0" smtClean="0">
                <a:solidFill>
                  <a:schemeClr val="tx1"/>
                </a:solidFill>
                <a:latin typeface="+mn-lt"/>
                <a:ea typeface="+mn-ea"/>
                <a:cs typeface="+mn-cs"/>
              </a:rPr>
              <a:t> </a:t>
            </a:r>
          </a:p>
          <a:p>
            <a:r>
              <a:rPr lang="it-IT" sz="1200" kern="1200" dirty="0" err="1" smtClean="0">
                <a:solidFill>
                  <a:schemeClr val="tx1"/>
                </a:solidFill>
                <a:latin typeface="+mn-lt"/>
                <a:ea typeface="+mn-ea"/>
                <a:cs typeface="+mn-cs"/>
              </a:rPr>
              <a:t>Perchè</a:t>
            </a:r>
            <a:r>
              <a:rPr lang="it-IT" sz="1200" kern="1200" dirty="0" smtClean="0">
                <a:solidFill>
                  <a:schemeClr val="tx1"/>
                </a:solidFill>
                <a:latin typeface="+mn-lt"/>
                <a:ea typeface="+mn-ea"/>
                <a:cs typeface="+mn-cs"/>
              </a:rPr>
              <a:t> lo scudo? </a:t>
            </a:r>
          </a:p>
          <a:p>
            <a:r>
              <a:rPr lang="it-IT" sz="1200" kern="1200" dirty="0" smtClean="0">
                <a:solidFill>
                  <a:schemeClr val="tx1"/>
                </a:solidFill>
                <a:latin typeface="+mn-lt"/>
                <a:ea typeface="+mn-ea"/>
                <a:cs typeface="+mn-cs"/>
              </a:rPr>
              <a:t>La tradizione della descrizione delle armi è tipica dell'epica. </a:t>
            </a:r>
          </a:p>
          <a:p>
            <a:r>
              <a:rPr lang="it-IT" sz="1200" kern="1200" dirty="0" smtClean="0">
                <a:solidFill>
                  <a:schemeClr val="tx1"/>
                </a:solidFill>
                <a:latin typeface="+mn-lt"/>
                <a:ea typeface="+mn-ea"/>
                <a:cs typeface="+mn-cs"/>
              </a:rPr>
              <a:t>Questi scudi rappresentano, dunque, uno specchio, un'interpretazione del mondo nei suoi aspetti positivi e negativi.</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Lo scudo è un elemento di difesa, ma è anche il pezzo "propagandistico" più visibile, e che viene presentato al nemico.</a:t>
            </a:r>
          </a:p>
          <a:p>
            <a:r>
              <a:rPr lang="it-IT" sz="1200" kern="1200" dirty="0" smtClean="0">
                <a:solidFill>
                  <a:schemeClr val="tx1"/>
                </a:solidFill>
                <a:latin typeface="+mn-lt"/>
                <a:ea typeface="+mn-ea"/>
                <a:cs typeface="+mn-cs"/>
              </a:rPr>
              <a:t>E allora rivediamoli, questi scudi dei Sette, in un ordine che, salvo un'eccezione, è quello della tragedia. Dopo ciascuno descriveremo anche le caratteristiche del campione tebano che lo affronterà e il dio invocato da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come protettore.</a:t>
            </a:r>
          </a:p>
          <a:p>
            <a:r>
              <a:rPr lang="it-IT" sz="1200" kern="1200" dirty="0" smtClean="0">
                <a:solidFill>
                  <a:schemeClr val="tx1"/>
                </a:solidFill>
                <a:latin typeface="+mn-lt"/>
                <a:ea typeface="+mn-ea"/>
                <a:cs typeface="+mn-cs"/>
              </a:rPr>
              <a:t> </a:t>
            </a:r>
          </a:p>
          <a:p>
            <a:r>
              <a:rPr lang="it-IT" sz="1200" b="1" kern="1200" dirty="0" smtClean="0">
                <a:solidFill>
                  <a:schemeClr val="tx1"/>
                </a:solidFill>
                <a:latin typeface="+mn-lt"/>
                <a:ea typeface="+mn-ea"/>
                <a:cs typeface="+mn-cs"/>
              </a:rPr>
              <a:t>«</a:t>
            </a:r>
            <a:r>
              <a:rPr lang="it-IT" sz="1200" kern="1200" dirty="0" smtClean="0">
                <a:solidFill>
                  <a:schemeClr val="tx1"/>
                </a:solidFill>
                <a:latin typeface="+mn-lt"/>
                <a:ea typeface="+mn-ea"/>
                <a:cs typeface="+mn-cs"/>
              </a:rPr>
              <a:t> Capo contro capo, fratello contro fratello, nemico contro nemico </a:t>
            </a:r>
            <a:r>
              <a:rPr lang="it-IT" sz="1200" b="1"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1. Lo scudo di </a:t>
            </a:r>
            <a:r>
              <a:rPr lang="it-IT" sz="1200" kern="1200" dirty="0" err="1" smtClean="0">
                <a:solidFill>
                  <a:schemeClr val="tx1"/>
                </a:solidFill>
                <a:latin typeface="+mn-lt"/>
                <a:ea typeface="+mn-ea"/>
                <a:cs typeface="+mn-cs"/>
              </a:rPr>
              <a:t>Tideo</a:t>
            </a:r>
            <a:r>
              <a:rPr lang="it-IT" sz="1200" kern="1200" dirty="0" smtClean="0">
                <a:solidFill>
                  <a:schemeClr val="tx1"/>
                </a:solidFill>
                <a:latin typeface="+mn-lt"/>
                <a:ea typeface="+mn-ea"/>
                <a:cs typeface="+mn-cs"/>
              </a:rPr>
              <a:t>. Il più basso e il più feroce dei Sette, questo Wolverine in </a:t>
            </a:r>
            <a:r>
              <a:rPr lang="it-IT" sz="1200" kern="1200" dirty="0" err="1" smtClean="0">
                <a:solidFill>
                  <a:schemeClr val="tx1"/>
                </a:solidFill>
                <a:latin typeface="+mn-lt"/>
                <a:ea typeface="+mn-ea"/>
                <a:cs typeface="+mn-cs"/>
              </a:rPr>
              <a:t>nuce</a:t>
            </a:r>
            <a:r>
              <a:rPr lang="it-IT" sz="1200" kern="1200" dirty="0" smtClean="0">
                <a:solidFill>
                  <a:schemeClr val="tx1"/>
                </a:solidFill>
                <a:latin typeface="+mn-lt"/>
                <a:ea typeface="+mn-ea"/>
                <a:cs typeface="+mn-cs"/>
              </a:rPr>
              <a:t>, ha un cielo stellato e una grande luna piena. Il suo scudo è definito "</a:t>
            </a:r>
            <a:r>
              <a:rPr lang="it-IT" sz="1200" kern="1200" dirty="0" err="1" smtClean="0">
                <a:solidFill>
                  <a:schemeClr val="tx1"/>
                </a:solidFill>
                <a:latin typeface="+mn-lt"/>
                <a:ea typeface="+mn-ea"/>
                <a:cs typeface="+mn-cs"/>
              </a:rPr>
              <a:t>hupèrfron</a:t>
            </a:r>
            <a:r>
              <a:rPr lang="it-IT" sz="1200" kern="1200" dirty="0" smtClean="0">
                <a:solidFill>
                  <a:schemeClr val="tx1"/>
                </a:solidFill>
                <a:latin typeface="+mn-lt"/>
                <a:ea typeface="+mn-ea"/>
                <a:cs typeface="+mn-cs"/>
              </a:rPr>
              <a:t>" "superbo" dal messaggero ed </a:t>
            </a:r>
            <a:r>
              <a:rPr lang="it-IT" sz="1200" kern="1200" dirty="0" err="1" smtClean="0">
                <a:solidFill>
                  <a:schemeClr val="tx1"/>
                </a:solidFill>
                <a:latin typeface="+mn-lt"/>
                <a:ea typeface="+mn-ea"/>
                <a:cs typeface="+mn-cs"/>
              </a:rPr>
              <a:t>Etèocle</a:t>
            </a:r>
            <a:r>
              <a:rPr lang="it-IT" sz="1200" kern="1200" dirty="0" smtClean="0">
                <a:solidFill>
                  <a:schemeClr val="tx1"/>
                </a:solidFill>
                <a:latin typeface="+mn-lt"/>
                <a:ea typeface="+mn-ea"/>
                <a:cs typeface="+mn-cs"/>
              </a:rPr>
              <a:t> spiega il perché : "Quando uno muore, infatti, la notte cade sopra ai suoi occhi". Lo scudo di </a:t>
            </a:r>
            <a:r>
              <a:rPr lang="it-IT" sz="1200" kern="1200" dirty="0" err="1" smtClean="0">
                <a:solidFill>
                  <a:schemeClr val="tx1"/>
                </a:solidFill>
                <a:latin typeface="+mn-lt"/>
                <a:ea typeface="+mn-ea"/>
                <a:cs typeface="+mn-cs"/>
              </a:rPr>
              <a:t>Tideo</a:t>
            </a:r>
            <a:r>
              <a:rPr lang="it-IT" sz="1200" kern="1200" dirty="0" smtClean="0">
                <a:solidFill>
                  <a:schemeClr val="tx1"/>
                </a:solidFill>
                <a:latin typeface="+mn-lt"/>
                <a:ea typeface="+mn-ea"/>
                <a:cs typeface="+mn-cs"/>
              </a:rPr>
              <a:t> è una minaccia, una minaccia di morte. Ed è superbo: </a:t>
            </a:r>
            <a:r>
              <a:rPr lang="it-IT" sz="1200" kern="1200" dirty="0" err="1" smtClean="0">
                <a:solidFill>
                  <a:schemeClr val="tx1"/>
                </a:solidFill>
                <a:latin typeface="+mn-lt"/>
                <a:ea typeface="+mn-ea"/>
                <a:cs typeface="+mn-cs"/>
              </a:rPr>
              <a:t>Tideo</a:t>
            </a:r>
            <a:r>
              <a:rPr lang="it-IT" sz="1200" kern="1200" dirty="0" smtClean="0">
                <a:solidFill>
                  <a:schemeClr val="tx1"/>
                </a:solidFill>
                <a:latin typeface="+mn-lt"/>
                <a:ea typeface="+mn-ea"/>
                <a:cs typeface="+mn-cs"/>
              </a:rPr>
              <a:t> pensa di essere al di sopra di tutto, di poter dare la morte impunemente. E' questa la sua </a:t>
            </a:r>
            <a:r>
              <a:rPr lang="it-IT" sz="1200" kern="1200" dirty="0" err="1" smtClean="0">
                <a:solidFill>
                  <a:schemeClr val="tx1"/>
                </a:solidFill>
                <a:latin typeface="+mn-lt"/>
                <a:ea typeface="+mn-ea"/>
                <a:cs typeface="+mn-cs"/>
              </a:rPr>
              <a:t>hybris</a:t>
            </a:r>
            <a:r>
              <a:rPr lang="it-IT" sz="1200" kern="1200" dirty="0" smtClean="0">
                <a:solidFill>
                  <a:schemeClr val="tx1"/>
                </a:solidFill>
                <a:latin typeface="+mn-lt"/>
                <a:ea typeface="+mn-ea"/>
                <a:cs typeface="+mn-cs"/>
              </a:rPr>
              <a:t>, la presunzione di andare oltre il limite, e gli si ritorcerà contro, come previsto da </a:t>
            </a:r>
            <a:r>
              <a:rPr lang="it-IT" sz="1200" kern="1200" dirty="0" err="1" smtClean="0">
                <a:solidFill>
                  <a:schemeClr val="tx1"/>
                </a:solidFill>
                <a:latin typeface="+mn-lt"/>
                <a:ea typeface="+mn-ea"/>
                <a:cs typeface="+mn-cs"/>
              </a:rPr>
              <a:t>Etèocle</a:t>
            </a:r>
            <a:r>
              <a:rPr lang="it-IT" sz="1200" kern="1200" dirty="0" smtClean="0">
                <a:solidFill>
                  <a:schemeClr val="tx1"/>
                </a:solidFill>
                <a:latin typeface="+mn-lt"/>
                <a:ea typeface="+mn-ea"/>
                <a:cs typeface="+mn-cs"/>
              </a:rPr>
              <a:t>. Perché contro di lui il re di Tebe manda </a:t>
            </a:r>
            <a:r>
              <a:rPr lang="it-IT" sz="1200" kern="1200" dirty="0" err="1" smtClean="0">
                <a:solidFill>
                  <a:schemeClr val="tx1"/>
                </a:solidFill>
                <a:latin typeface="+mn-lt"/>
                <a:ea typeface="+mn-ea"/>
                <a:cs typeface="+mn-cs"/>
              </a:rPr>
              <a:t>Melanippo</a:t>
            </a:r>
            <a:r>
              <a:rPr lang="it-IT" sz="1200" kern="1200" dirty="0" smtClean="0">
                <a:solidFill>
                  <a:schemeClr val="tx1"/>
                </a:solidFill>
                <a:latin typeface="+mn-lt"/>
                <a:ea typeface="+mn-ea"/>
                <a:cs typeface="+mn-cs"/>
              </a:rPr>
              <a:t> figlio di Astaco e discendente degli Sparti tebani; </a:t>
            </a:r>
            <a:r>
              <a:rPr lang="it-IT" sz="1200" kern="1200" dirty="0" err="1" smtClean="0">
                <a:solidFill>
                  <a:schemeClr val="tx1"/>
                </a:solidFill>
                <a:latin typeface="+mn-lt"/>
                <a:ea typeface="+mn-ea"/>
                <a:cs typeface="+mn-cs"/>
              </a:rPr>
              <a:t>Melanippo</a:t>
            </a:r>
            <a:r>
              <a:rPr lang="it-IT" sz="1200" kern="1200" dirty="0" smtClean="0">
                <a:solidFill>
                  <a:schemeClr val="tx1"/>
                </a:solidFill>
                <a:latin typeface="+mn-lt"/>
                <a:ea typeface="+mn-ea"/>
                <a:cs typeface="+mn-cs"/>
              </a:rPr>
              <a:t> è "incapace di azioni ignobili", ed è mandato dalla "Giustizia del sangue". E' Ares il dio che decide chi vive e chi muore nella guerra, ma gli Sparti sono già stati risparmiati da Ares stesso.</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2. Lo scudo di </a:t>
            </a:r>
            <a:r>
              <a:rPr lang="it-IT" sz="1200" kern="1200" dirty="0" err="1" smtClean="0">
                <a:solidFill>
                  <a:schemeClr val="tx1"/>
                </a:solidFill>
                <a:latin typeface="+mn-lt"/>
                <a:ea typeface="+mn-ea"/>
                <a:cs typeface="+mn-cs"/>
              </a:rPr>
              <a:t>Capaneo</a:t>
            </a:r>
            <a:r>
              <a:rPr lang="it-IT" sz="1200" kern="1200" dirty="0" smtClean="0">
                <a:solidFill>
                  <a:schemeClr val="tx1"/>
                </a:solidFill>
                <a:latin typeface="+mn-lt"/>
                <a:ea typeface="+mn-ea"/>
                <a:cs typeface="+mn-cs"/>
              </a:rPr>
              <a:t>. Il bestemmiatore per antonomasia è definito "un nuovo gigante", e ha sullo scudo un uomo nudo con una torcia in mano che brandisce come un'arma, e la scritta "Brucerò la città". Nel mito greco i Giganti non sono figure positive e neppure neutrali: sono i nemici degli dei da sconfiggere. </a:t>
            </a:r>
            <a:r>
              <a:rPr lang="it-IT" sz="1200" kern="1200" dirty="0" err="1" smtClean="0">
                <a:solidFill>
                  <a:schemeClr val="tx1"/>
                </a:solidFill>
                <a:latin typeface="+mn-lt"/>
                <a:ea typeface="+mn-ea"/>
                <a:cs typeface="+mn-cs"/>
              </a:rPr>
              <a:t>Capaneo</a:t>
            </a:r>
            <a:r>
              <a:rPr lang="it-IT" sz="1200" kern="1200" dirty="0" smtClean="0">
                <a:solidFill>
                  <a:schemeClr val="tx1"/>
                </a:solidFill>
                <a:latin typeface="+mn-lt"/>
                <a:ea typeface="+mn-ea"/>
                <a:cs typeface="+mn-cs"/>
              </a:rPr>
              <a:t> è un gigante che attacca il </a:t>
            </a:r>
            <a:r>
              <a:rPr lang="it-IT" sz="1200" kern="1200" dirty="0" err="1" smtClean="0">
                <a:solidFill>
                  <a:schemeClr val="tx1"/>
                </a:solidFill>
                <a:latin typeface="+mn-lt"/>
                <a:ea typeface="+mn-ea"/>
                <a:cs typeface="+mn-cs"/>
              </a:rPr>
              <a:t>kosmos</a:t>
            </a:r>
            <a:r>
              <a:rPr lang="it-IT" sz="1200" kern="1200" dirty="0" smtClean="0">
                <a:solidFill>
                  <a:schemeClr val="tx1"/>
                </a:solidFill>
                <a:latin typeface="+mn-lt"/>
                <a:ea typeface="+mn-ea"/>
                <a:cs typeface="+mn-cs"/>
              </a:rPr>
              <a:t> ordinato degli Olimpi (e infatti bestemmia Zeus), sogna di bruciare la creazione per quanto gli è possibile, simile a un </a:t>
            </a:r>
            <a:r>
              <a:rPr lang="it-IT" sz="1200" kern="1200" dirty="0" err="1" smtClean="0">
                <a:solidFill>
                  <a:schemeClr val="tx1"/>
                </a:solidFill>
                <a:latin typeface="+mn-lt"/>
                <a:ea typeface="+mn-ea"/>
                <a:cs typeface="+mn-cs"/>
              </a:rPr>
              <a:t>Loki</a:t>
            </a:r>
            <a:r>
              <a:rPr lang="it-IT" sz="1200" kern="1200" dirty="0" smtClean="0">
                <a:solidFill>
                  <a:schemeClr val="tx1"/>
                </a:solidFill>
                <a:latin typeface="+mn-lt"/>
                <a:ea typeface="+mn-ea"/>
                <a:cs typeface="+mn-cs"/>
              </a:rPr>
              <a:t> o a un </a:t>
            </a:r>
            <a:r>
              <a:rPr lang="it-IT" sz="1200" kern="1200" dirty="0" err="1" smtClean="0">
                <a:solidFill>
                  <a:schemeClr val="tx1"/>
                </a:solidFill>
                <a:latin typeface="+mn-lt"/>
                <a:ea typeface="+mn-ea"/>
                <a:cs typeface="+mn-cs"/>
              </a:rPr>
              <a:t>Surtur</a:t>
            </a:r>
            <a:r>
              <a:rPr lang="it-IT" sz="1200" kern="1200" dirty="0" smtClean="0">
                <a:solidFill>
                  <a:schemeClr val="tx1"/>
                </a:solidFill>
                <a:latin typeface="+mn-lt"/>
                <a:ea typeface="+mn-ea"/>
                <a:cs typeface="+mn-cs"/>
              </a:rPr>
              <a:t> nordico. E' il fuoco distruttore, si crede superiore agli dei. Contro di lui,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manda </a:t>
            </a:r>
            <a:r>
              <a:rPr lang="it-IT" sz="1200" kern="1200" dirty="0" err="1" smtClean="0">
                <a:solidFill>
                  <a:schemeClr val="tx1"/>
                </a:solidFill>
                <a:latin typeface="+mn-lt"/>
                <a:ea typeface="+mn-ea"/>
                <a:cs typeface="+mn-cs"/>
              </a:rPr>
              <a:t>Polifonte</a:t>
            </a:r>
            <a:r>
              <a:rPr lang="it-IT" sz="1200" kern="1200" dirty="0" smtClean="0">
                <a:solidFill>
                  <a:schemeClr val="tx1"/>
                </a:solidFill>
                <a:latin typeface="+mn-lt"/>
                <a:ea typeface="+mn-ea"/>
                <a:cs typeface="+mn-cs"/>
              </a:rPr>
              <a:t>, che "ama poco cianciare, ma teso e ardente è il suo coraggio"; l'eroe è protetto da Artemide, ma il legame di questa dea con gli accadimenti è poco chiaro; ma insieme alla dea cacciatrice,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invoca anche Zeus, e infatti </a:t>
            </a:r>
            <a:r>
              <a:rPr lang="it-IT" sz="1200" kern="1200" dirty="0" err="1" smtClean="0">
                <a:solidFill>
                  <a:schemeClr val="tx1"/>
                </a:solidFill>
                <a:latin typeface="+mn-lt"/>
                <a:ea typeface="+mn-ea"/>
                <a:cs typeface="+mn-cs"/>
              </a:rPr>
              <a:t>Capaneo</a:t>
            </a:r>
            <a:r>
              <a:rPr lang="it-IT" sz="1200" kern="1200" dirty="0" smtClean="0">
                <a:solidFill>
                  <a:schemeClr val="tx1"/>
                </a:solidFill>
                <a:latin typeface="+mn-lt"/>
                <a:ea typeface="+mn-ea"/>
                <a:cs typeface="+mn-cs"/>
              </a:rPr>
              <a:t> verrà distrutto dal fuoco "buono", il fuoco del fulmine di Zeus [10].</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3. Lo scudo di </a:t>
            </a:r>
            <a:r>
              <a:rPr lang="it-IT" sz="1200" kern="1200" dirty="0" err="1" smtClean="0">
                <a:solidFill>
                  <a:schemeClr val="tx1"/>
                </a:solidFill>
                <a:latin typeface="+mn-lt"/>
                <a:ea typeface="+mn-ea"/>
                <a:cs typeface="+mn-cs"/>
              </a:rPr>
              <a:t>Eteoclo</a:t>
            </a:r>
            <a:r>
              <a:rPr lang="it-IT" sz="1200" kern="1200" dirty="0" smtClean="0">
                <a:solidFill>
                  <a:schemeClr val="tx1"/>
                </a:solidFill>
                <a:latin typeface="+mn-lt"/>
                <a:ea typeface="+mn-ea"/>
                <a:cs typeface="+mn-cs"/>
              </a:rPr>
              <a:t>. Sull'arma c'è un uomo che scala le mura e una scritta che dice che neppure Ares riuscirà a buttarlo giù dalle mura. Lo scudo è simile a quello di </a:t>
            </a:r>
            <a:r>
              <a:rPr lang="it-IT" sz="1200" kern="1200" dirty="0" err="1" smtClean="0">
                <a:solidFill>
                  <a:schemeClr val="tx1"/>
                </a:solidFill>
                <a:latin typeface="+mn-lt"/>
                <a:ea typeface="+mn-ea"/>
                <a:cs typeface="+mn-cs"/>
              </a:rPr>
              <a:t>Capaneo</a:t>
            </a:r>
            <a:r>
              <a:rPr lang="it-IT" sz="1200" kern="1200" dirty="0" smtClean="0">
                <a:solidFill>
                  <a:schemeClr val="tx1"/>
                </a:solidFill>
                <a:latin typeface="+mn-lt"/>
                <a:ea typeface="+mn-ea"/>
                <a:cs typeface="+mn-cs"/>
              </a:rPr>
              <a:t>, e la bestemmia è simile. Lo scalare le mura ci ricorda l'orgoglio di chi infrange il "sacro cerchio", il </a:t>
            </a:r>
            <a:r>
              <a:rPr lang="it-IT" sz="1200" kern="1200" dirty="0" err="1" smtClean="0">
                <a:solidFill>
                  <a:schemeClr val="tx1"/>
                </a:solidFill>
                <a:latin typeface="+mn-lt"/>
                <a:ea typeface="+mn-ea"/>
                <a:cs typeface="+mn-cs"/>
              </a:rPr>
              <a:t>pomerium</a:t>
            </a:r>
            <a:r>
              <a:rPr lang="it-IT" sz="1200" kern="1200" dirty="0" smtClean="0">
                <a:solidFill>
                  <a:schemeClr val="tx1"/>
                </a:solidFill>
                <a:latin typeface="+mn-lt"/>
                <a:ea typeface="+mn-ea"/>
                <a:cs typeface="+mn-cs"/>
              </a:rPr>
              <a:t> ci verrebbe da dire, novello Remo: ed </a:t>
            </a:r>
            <a:r>
              <a:rPr lang="it-IT" sz="1200" kern="1200" dirty="0" err="1" smtClean="0">
                <a:solidFill>
                  <a:schemeClr val="tx1"/>
                </a:solidFill>
                <a:latin typeface="+mn-lt"/>
                <a:ea typeface="+mn-ea"/>
                <a:cs typeface="+mn-cs"/>
              </a:rPr>
              <a:t>Etèoclo</a:t>
            </a:r>
            <a:r>
              <a:rPr lang="it-IT" sz="1200" kern="1200" dirty="0" smtClean="0">
                <a:solidFill>
                  <a:schemeClr val="tx1"/>
                </a:solidFill>
                <a:latin typeface="+mn-lt"/>
                <a:ea typeface="+mn-ea"/>
                <a:cs typeface="+mn-cs"/>
              </a:rPr>
              <a:t> sarà punito da Megareo, figlio di </a:t>
            </a:r>
            <a:r>
              <a:rPr lang="it-IT" sz="1200" kern="1200" dirty="0" err="1" smtClean="0">
                <a:solidFill>
                  <a:schemeClr val="tx1"/>
                </a:solidFill>
                <a:latin typeface="+mn-lt"/>
                <a:ea typeface="+mn-ea"/>
                <a:cs typeface="+mn-cs"/>
              </a:rPr>
              <a:t>Creonte</a:t>
            </a:r>
            <a:r>
              <a:rPr lang="it-IT" sz="1200" kern="1200" dirty="0" smtClean="0">
                <a:solidFill>
                  <a:schemeClr val="tx1"/>
                </a:solidFill>
                <a:latin typeface="+mn-lt"/>
                <a:ea typeface="+mn-ea"/>
                <a:cs typeface="+mn-cs"/>
              </a:rPr>
              <a:t>. Non si nomina il dio protettore del campione tebano (il Coro genericamente invocherà Zeus vendicatore, invocazione che tornerà altre volte). Questo è forse il duello con meno caratterizzazioni tra tutti, e infatti </a:t>
            </a:r>
            <a:r>
              <a:rPr lang="it-IT" sz="1200" kern="1200" dirty="0" err="1" smtClean="0">
                <a:solidFill>
                  <a:schemeClr val="tx1"/>
                </a:solidFill>
                <a:latin typeface="+mn-lt"/>
                <a:ea typeface="+mn-ea"/>
                <a:cs typeface="+mn-cs"/>
              </a:rPr>
              <a:t>Etèoclo</a:t>
            </a:r>
            <a:r>
              <a:rPr lang="it-IT" sz="1200" kern="1200" dirty="0" smtClean="0">
                <a:solidFill>
                  <a:schemeClr val="tx1"/>
                </a:solidFill>
                <a:latin typeface="+mn-lt"/>
                <a:ea typeface="+mn-ea"/>
                <a:cs typeface="+mn-cs"/>
              </a:rPr>
              <a:t> è il campione tradizionalmente "meno rilevante", tant'è che in altri elenchi viene sostituito da </a:t>
            </a:r>
            <a:r>
              <a:rPr lang="it-IT" sz="1200" kern="1200" dirty="0" err="1" smtClean="0">
                <a:solidFill>
                  <a:schemeClr val="tx1"/>
                </a:solidFill>
                <a:latin typeface="+mn-lt"/>
                <a:ea typeface="+mn-ea"/>
                <a:cs typeface="+mn-cs"/>
              </a:rPr>
              <a:t>Adrasto</a:t>
            </a:r>
            <a:r>
              <a:rPr lang="it-IT" sz="1200" kern="1200" dirty="0" smtClean="0">
                <a:solidFill>
                  <a:schemeClr val="tx1"/>
                </a:solidFill>
                <a:latin typeface="+mn-lt"/>
                <a:ea typeface="+mn-ea"/>
                <a:cs typeface="+mn-cs"/>
              </a:rPr>
              <a:t> stesso o da </a:t>
            </a:r>
            <a:r>
              <a:rPr lang="it-IT" sz="1200" kern="1200" dirty="0" err="1" smtClean="0">
                <a:solidFill>
                  <a:schemeClr val="tx1"/>
                </a:solidFill>
                <a:latin typeface="+mn-lt"/>
                <a:ea typeface="+mn-ea"/>
                <a:cs typeface="+mn-cs"/>
              </a:rPr>
              <a:t>Mechisteo</a:t>
            </a:r>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4. Lo scudo di </a:t>
            </a:r>
            <a:r>
              <a:rPr lang="it-IT" sz="1200" kern="1200" dirty="0" err="1" smtClean="0">
                <a:solidFill>
                  <a:schemeClr val="tx1"/>
                </a:solidFill>
                <a:latin typeface="+mn-lt"/>
                <a:ea typeface="+mn-ea"/>
                <a:cs typeface="+mn-cs"/>
              </a:rPr>
              <a:t>Ippomedonte</a:t>
            </a:r>
            <a:r>
              <a:rPr lang="it-IT" sz="1200" kern="1200" dirty="0" smtClean="0">
                <a:solidFill>
                  <a:schemeClr val="tx1"/>
                </a:solidFill>
                <a:latin typeface="+mn-lt"/>
                <a:ea typeface="+mn-ea"/>
                <a:cs typeface="+mn-cs"/>
              </a:rPr>
              <a:t>. E' lo scudo più blasfemo: in esso è rappresentato Tifone, il nemico degli dei. Contro di lui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sa che agirà per prima Atena </a:t>
            </a:r>
            <a:r>
              <a:rPr lang="it-IT" sz="1200" kern="1200" dirty="0" err="1" smtClean="0">
                <a:solidFill>
                  <a:schemeClr val="tx1"/>
                </a:solidFill>
                <a:latin typeface="+mn-lt"/>
                <a:ea typeface="+mn-ea"/>
                <a:cs typeface="+mn-cs"/>
              </a:rPr>
              <a:t>Onca</a:t>
            </a:r>
            <a:r>
              <a:rPr lang="it-IT" sz="1200" kern="1200" dirty="0" smtClean="0">
                <a:solidFill>
                  <a:schemeClr val="tx1"/>
                </a:solidFill>
                <a:latin typeface="+mn-lt"/>
                <a:ea typeface="+mn-ea"/>
                <a:cs typeface="+mn-cs"/>
              </a:rPr>
              <a:t> in persona, e poi l'eroe tebano </a:t>
            </a:r>
            <a:r>
              <a:rPr lang="it-IT" sz="1200" kern="1200" dirty="0" err="1" smtClean="0">
                <a:solidFill>
                  <a:schemeClr val="tx1"/>
                </a:solidFill>
                <a:latin typeface="+mn-lt"/>
                <a:ea typeface="+mn-ea"/>
                <a:cs typeface="+mn-cs"/>
              </a:rPr>
              <a:t>Iperbio</a:t>
            </a:r>
            <a:r>
              <a:rPr lang="it-IT" sz="1200" kern="1200" dirty="0" smtClean="0">
                <a:solidFill>
                  <a:schemeClr val="tx1"/>
                </a:solidFill>
                <a:latin typeface="+mn-lt"/>
                <a:ea typeface="+mn-ea"/>
                <a:cs typeface="+mn-cs"/>
              </a:rPr>
              <a:t>, che sul suo scudo ha Zeus folgorante, il distruttore di Tifone. A farli scontrare sarà Ermes, un altro protagonista della sconfitta di Tifone.</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5. Lo scudo di Partenopeo. L'eroe ha una lancia "che venera più degli dei", è figlio di due empi (Atalanta e </a:t>
            </a:r>
            <a:r>
              <a:rPr lang="it-IT" sz="1200" kern="1200" dirty="0" err="1" smtClean="0">
                <a:solidFill>
                  <a:schemeClr val="tx1"/>
                </a:solidFill>
                <a:latin typeface="+mn-lt"/>
                <a:ea typeface="+mn-ea"/>
                <a:cs typeface="+mn-cs"/>
              </a:rPr>
              <a:t>Melanione</a:t>
            </a:r>
            <a:r>
              <a:rPr lang="it-IT" sz="1200" kern="1200" dirty="0" smtClean="0">
                <a:solidFill>
                  <a:schemeClr val="tx1"/>
                </a:solidFill>
                <a:latin typeface="+mn-lt"/>
                <a:ea typeface="+mn-ea"/>
                <a:cs typeface="+mn-cs"/>
              </a:rPr>
              <a:t>), e a sfregio dei Tebani sul suo scudo ha l'immagine in sbalzo della Sfinge che ha tra le grinfie un tebano; il ragazzo quasi imberbe e crudele spera che le frecce dei difensori colpiscano il disegno del tebano, così che per una magia simpatica i difensori si indeboliscano da soli. Contro di lui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manda Attore fratello di </a:t>
            </a:r>
            <a:r>
              <a:rPr lang="it-IT" sz="1200" kern="1200" dirty="0" err="1" smtClean="0">
                <a:solidFill>
                  <a:schemeClr val="tx1"/>
                </a:solidFill>
                <a:latin typeface="+mn-lt"/>
                <a:ea typeface="+mn-ea"/>
                <a:cs typeface="+mn-cs"/>
              </a:rPr>
              <a:t>Iperbio</a:t>
            </a:r>
            <a:r>
              <a:rPr lang="it-IT" sz="1200" kern="1200" dirty="0" smtClean="0">
                <a:solidFill>
                  <a:schemeClr val="tx1"/>
                </a:solidFill>
                <a:latin typeface="+mn-lt"/>
                <a:ea typeface="+mn-ea"/>
                <a:cs typeface="+mn-cs"/>
              </a:rPr>
              <a:t>, guerriero "che non conosce spavalderie, ma il cui braccio mira diritto all'effetto". Il re di Tebe non cita divinità particolari che intervengano in questo duello.</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6. Lo scudo di </a:t>
            </a:r>
            <a:r>
              <a:rPr lang="it-IT" sz="1200" kern="1200" dirty="0" err="1" smtClean="0">
                <a:solidFill>
                  <a:schemeClr val="tx1"/>
                </a:solidFill>
                <a:latin typeface="+mn-lt"/>
                <a:ea typeface="+mn-ea"/>
                <a:cs typeface="+mn-cs"/>
              </a:rPr>
              <a:t>Polinice</a:t>
            </a:r>
            <a:r>
              <a:rPr lang="it-IT" sz="1200" kern="1200" dirty="0" smtClean="0">
                <a:solidFill>
                  <a:schemeClr val="tx1"/>
                </a:solidFill>
                <a:latin typeface="+mn-lt"/>
                <a:ea typeface="+mn-ea"/>
                <a:cs typeface="+mn-cs"/>
              </a:rPr>
              <a:t>. Il fratello di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è in realtà citato come settimo campione per esigenze drammatiche, ma qui lo nominiamo prima di </a:t>
            </a:r>
            <a:r>
              <a:rPr lang="it-IT" sz="1200" kern="1200" dirty="0" err="1" smtClean="0">
                <a:solidFill>
                  <a:schemeClr val="tx1"/>
                </a:solidFill>
                <a:latin typeface="+mn-lt"/>
                <a:ea typeface="+mn-ea"/>
                <a:cs typeface="+mn-cs"/>
              </a:rPr>
              <a:t>Anfiarao</a:t>
            </a:r>
            <a:r>
              <a:rPr lang="it-IT" sz="1200" kern="1200" dirty="0" smtClean="0">
                <a:solidFill>
                  <a:schemeClr val="tx1"/>
                </a:solidFill>
                <a:latin typeface="+mn-lt"/>
                <a:ea typeface="+mn-ea"/>
                <a:cs typeface="+mn-cs"/>
              </a:rPr>
              <a:t> per ragioni che saranno poi chiare. Sul suo scudo "nuovo, perfetto e rotondo" c'è un guerriero condotto da una donna, ovvero </a:t>
            </a:r>
            <a:r>
              <a:rPr lang="it-IT" sz="1200" kern="1200" dirty="0" err="1" smtClean="0">
                <a:solidFill>
                  <a:schemeClr val="tx1"/>
                </a:solidFill>
                <a:latin typeface="+mn-lt"/>
                <a:ea typeface="+mn-ea"/>
                <a:cs typeface="+mn-cs"/>
              </a:rPr>
              <a:t>Dike</a:t>
            </a:r>
            <a:r>
              <a:rPr lang="it-IT" sz="1200" kern="1200" dirty="0" smtClean="0">
                <a:solidFill>
                  <a:schemeClr val="tx1"/>
                </a:solidFill>
                <a:latin typeface="+mn-lt"/>
                <a:ea typeface="+mn-ea"/>
                <a:cs typeface="+mn-cs"/>
              </a:rPr>
              <a:t>, la Giustizia; una scritta dice "Condurrò questo guerriero: riavrà al sua città e tornerà alla casa del padre". Contro di lui andrà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perché questo è il destino dei maledetti discendenti di </a:t>
            </a:r>
            <a:r>
              <a:rPr lang="it-IT" sz="1200" kern="1200" dirty="0" err="1" smtClean="0">
                <a:solidFill>
                  <a:schemeClr val="tx1"/>
                </a:solidFill>
                <a:latin typeface="+mn-lt"/>
                <a:ea typeface="+mn-ea"/>
                <a:cs typeface="+mn-cs"/>
              </a:rPr>
              <a:t>Laio</a:t>
            </a:r>
            <a:r>
              <a:rPr lang="it-IT" sz="1200" kern="1200" dirty="0" smtClean="0">
                <a:solidFill>
                  <a:schemeClr val="tx1"/>
                </a:solidFill>
                <a:latin typeface="+mn-lt"/>
                <a:ea typeface="+mn-ea"/>
                <a:cs typeface="+mn-cs"/>
              </a:rPr>
              <a:t>, e la Giustizia sarà al suo fianco, a meno che il suo nome non sia falso.</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7. Lo scudo di </a:t>
            </a:r>
            <a:r>
              <a:rPr lang="it-IT" sz="1200" kern="1200" dirty="0" err="1" smtClean="0">
                <a:solidFill>
                  <a:schemeClr val="tx1"/>
                </a:solidFill>
                <a:latin typeface="+mn-lt"/>
                <a:ea typeface="+mn-ea"/>
                <a:cs typeface="+mn-cs"/>
              </a:rPr>
              <a:t>Anfiarao</a:t>
            </a:r>
            <a:r>
              <a:rPr lang="it-IT" sz="1200" kern="1200" dirty="0" smtClean="0">
                <a:solidFill>
                  <a:schemeClr val="tx1"/>
                </a:solidFill>
                <a:latin typeface="+mn-lt"/>
                <a:ea typeface="+mn-ea"/>
                <a:cs typeface="+mn-cs"/>
              </a:rPr>
              <a:t>. L'indovino biasima </a:t>
            </a:r>
            <a:r>
              <a:rPr lang="it-IT" sz="1200" kern="1200" dirty="0" err="1" smtClean="0">
                <a:solidFill>
                  <a:schemeClr val="tx1"/>
                </a:solidFill>
                <a:latin typeface="+mn-lt"/>
                <a:ea typeface="+mn-ea"/>
                <a:cs typeface="+mn-cs"/>
              </a:rPr>
              <a:t>Tideo</a:t>
            </a:r>
            <a:r>
              <a:rPr lang="it-IT" sz="1200" kern="1200" dirty="0" smtClean="0">
                <a:solidFill>
                  <a:schemeClr val="tx1"/>
                </a:solidFill>
                <a:latin typeface="+mn-lt"/>
                <a:ea typeface="+mn-ea"/>
                <a:cs typeface="+mn-cs"/>
              </a:rPr>
              <a:t> e </a:t>
            </a:r>
            <a:r>
              <a:rPr lang="it-IT" sz="1200" kern="1200" dirty="0" err="1" smtClean="0">
                <a:solidFill>
                  <a:schemeClr val="tx1"/>
                </a:solidFill>
                <a:latin typeface="+mn-lt"/>
                <a:ea typeface="+mn-ea"/>
                <a:cs typeface="+mn-cs"/>
              </a:rPr>
              <a:t>Polinice</a:t>
            </a:r>
            <a:r>
              <a:rPr lang="it-IT" sz="1200" kern="1200" dirty="0" smtClean="0">
                <a:solidFill>
                  <a:schemeClr val="tx1"/>
                </a:solidFill>
                <a:latin typeface="+mn-lt"/>
                <a:ea typeface="+mn-ea"/>
                <a:cs typeface="+mn-cs"/>
              </a:rPr>
              <a:t>, i responsabili della guerra in cui sa già che dovrà morire: biasima più i suoi alleati che gli avversari. E' l'unico del Sette a non essere empio, a non distorcere simboli sacri per scopi malvagi. E infatti il suo scudo è privo d'insegna "perché non vuole apparire, ma essere valoroso". </a:t>
            </a:r>
            <a:r>
              <a:rPr lang="it-IT" sz="1200" kern="1200" dirty="0" err="1" smtClean="0">
                <a:solidFill>
                  <a:schemeClr val="tx1"/>
                </a:solidFill>
                <a:latin typeface="+mn-lt"/>
                <a:ea typeface="+mn-ea"/>
                <a:cs typeface="+mn-cs"/>
              </a:rPr>
              <a:t>Anfiarao</a:t>
            </a:r>
            <a:r>
              <a:rPr lang="it-IT" sz="1200" kern="1200" dirty="0" smtClean="0">
                <a:solidFill>
                  <a:schemeClr val="tx1"/>
                </a:solidFill>
                <a:latin typeface="+mn-lt"/>
                <a:ea typeface="+mn-ea"/>
                <a:cs typeface="+mn-cs"/>
              </a:rPr>
              <a:t> è l'unico a mettere in imbarazzo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perché non è uno dei nemici "empi, arroganti e violenti": è un avversario "saggio giusto valoroso e pio".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lo rispetta, e manda </a:t>
            </a:r>
            <a:r>
              <a:rPr lang="it-IT" sz="1200" kern="1200" dirty="0" err="1" smtClean="0">
                <a:solidFill>
                  <a:schemeClr val="tx1"/>
                </a:solidFill>
                <a:latin typeface="+mn-lt"/>
                <a:ea typeface="+mn-ea"/>
                <a:cs typeface="+mn-cs"/>
              </a:rPr>
              <a:t>controdi</a:t>
            </a:r>
            <a:r>
              <a:rPr lang="it-IT" sz="1200" kern="1200" dirty="0" smtClean="0">
                <a:solidFill>
                  <a:schemeClr val="tx1"/>
                </a:solidFill>
                <a:latin typeface="+mn-lt"/>
                <a:ea typeface="+mn-ea"/>
                <a:cs typeface="+mn-cs"/>
              </a:rPr>
              <a:t> lui </a:t>
            </a:r>
            <a:r>
              <a:rPr lang="it-IT" sz="1200" kern="1200" dirty="0" err="1" smtClean="0">
                <a:solidFill>
                  <a:schemeClr val="tx1"/>
                </a:solidFill>
                <a:latin typeface="+mn-lt"/>
                <a:ea typeface="+mn-ea"/>
                <a:cs typeface="+mn-cs"/>
              </a:rPr>
              <a:t>Lastene</a:t>
            </a:r>
            <a:r>
              <a:rPr lang="it-IT" sz="1200" kern="1200" dirty="0" smtClean="0">
                <a:solidFill>
                  <a:schemeClr val="tx1"/>
                </a:solidFill>
                <a:latin typeface="+mn-lt"/>
                <a:ea typeface="+mn-ea"/>
                <a:cs typeface="+mn-cs"/>
              </a:rPr>
              <a:t>, che sembra il compendio di tutte le virtù: "ha la mente saggia di un vecchio, ma il suo corpo è un fiore di giovinezza". Nessun dio specifico viene nominato, perché Apollo </a:t>
            </a:r>
            <a:r>
              <a:rPr lang="it-IT" sz="1200" kern="1200" dirty="0" err="1" smtClean="0">
                <a:solidFill>
                  <a:schemeClr val="tx1"/>
                </a:solidFill>
                <a:latin typeface="+mn-lt"/>
                <a:ea typeface="+mn-ea"/>
                <a:cs typeface="+mn-cs"/>
              </a:rPr>
              <a:t>Lossia</a:t>
            </a:r>
            <a:r>
              <a:rPr lang="it-IT" sz="1200" kern="1200" dirty="0" smtClean="0">
                <a:solidFill>
                  <a:schemeClr val="tx1"/>
                </a:solidFill>
                <a:latin typeface="+mn-lt"/>
                <a:ea typeface="+mn-ea"/>
                <a:cs typeface="+mn-cs"/>
              </a:rPr>
              <a:t> ha già parlato per mezzo dei suoi oracoli, e il destino di </a:t>
            </a:r>
            <a:r>
              <a:rPr lang="it-IT" sz="1200" kern="1200" dirty="0" err="1" smtClean="0">
                <a:solidFill>
                  <a:schemeClr val="tx1"/>
                </a:solidFill>
                <a:latin typeface="+mn-lt"/>
                <a:ea typeface="+mn-ea"/>
                <a:cs typeface="+mn-cs"/>
              </a:rPr>
              <a:t>Anfiarao</a:t>
            </a:r>
            <a:r>
              <a:rPr lang="it-IT" sz="1200" kern="1200" dirty="0" smtClean="0">
                <a:solidFill>
                  <a:schemeClr val="tx1"/>
                </a:solidFill>
                <a:latin typeface="+mn-lt"/>
                <a:ea typeface="+mn-ea"/>
                <a:cs typeface="+mn-cs"/>
              </a:rPr>
              <a:t> è già scritto.</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Riassumendo: i Sette, attraverso i loro scudi, mostrano la loro empietà. Invocano potenze negative (Tifone, la Sfinge), o mostrano presunzione e blasfemia, o distorcono il senso della Giustizia. Solo </a:t>
            </a:r>
            <a:r>
              <a:rPr lang="it-IT" sz="1200" kern="1200" dirty="0" err="1" smtClean="0">
                <a:solidFill>
                  <a:schemeClr val="tx1"/>
                </a:solidFill>
                <a:latin typeface="+mn-lt"/>
                <a:ea typeface="+mn-ea"/>
                <a:cs typeface="+mn-cs"/>
              </a:rPr>
              <a:t>Anfiarao</a:t>
            </a:r>
            <a:r>
              <a:rPr lang="it-IT" sz="1200" kern="1200" dirty="0" smtClean="0">
                <a:solidFill>
                  <a:schemeClr val="tx1"/>
                </a:solidFill>
                <a:latin typeface="+mn-lt"/>
                <a:ea typeface="+mn-ea"/>
                <a:cs typeface="+mn-cs"/>
              </a:rPr>
              <a:t> non mostra nulla, </a:t>
            </a:r>
            <a:r>
              <a:rPr lang="it-IT" sz="1200" kern="1200" dirty="0" err="1" smtClean="0">
                <a:solidFill>
                  <a:schemeClr val="tx1"/>
                </a:solidFill>
                <a:latin typeface="+mn-lt"/>
                <a:ea typeface="+mn-ea"/>
                <a:cs typeface="+mn-cs"/>
              </a:rPr>
              <a:t>perchè</a:t>
            </a:r>
            <a:r>
              <a:rPr lang="it-IT" sz="1200" kern="1200" dirty="0" smtClean="0">
                <a:solidFill>
                  <a:schemeClr val="tx1"/>
                </a:solidFill>
                <a:latin typeface="+mn-lt"/>
                <a:ea typeface="+mn-ea"/>
                <a:cs typeface="+mn-cs"/>
              </a:rPr>
              <a:t> sa che la spedizione è condannata in partenza dagli dei proprio per la sua malvagità intrinseca.</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Lo scontro tra tebani e argivi non è solo una guerra per la sopravvivenza di una città, una guerra umana: è il simbolo di un conflitto cosmico, in cui i cittadini assaliti sono le forze del bene, del </a:t>
            </a:r>
            <a:r>
              <a:rPr lang="it-IT" sz="1200" kern="1200" dirty="0" err="1" smtClean="0">
                <a:solidFill>
                  <a:schemeClr val="tx1"/>
                </a:solidFill>
                <a:latin typeface="+mn-lt"/>
                <a:ea typeface="+mn-ea"/>
                <a:cs typeface="+mn-cs"/>
              </a:rPr>
              <a:t>kosmos</a:t>
            </a:r>
            <a:r>
              <a:rPr lang="it-IT" sz="1200" kern="1200" dirty="0" smtClean="0">
                <a:solidFill>
                  <a:schemeClr val="tx1"/>
                </a:solidFill>
                <a:latin typeface="+mn-lt"/>
                <a:ea typeface="+mn-ea"/>
                <a:cs typeface="+mn-cs"/>
              </a:rPr>
              <a:t> voluto dagli dei, e gli assalitori i rappresentanti del male, fieri di essere tali. I Sette parlano, si vantano, fanno propaganda sperando di vincere prima con la psicologia che con le armi; i tebani sono persone di poche parole e molti fatti, uomini virtuosi, rispettosi degli dei e per questo dagli dei favoriti.</a:t>
            </a:r>
          </a:p>
          <a:p>
            <a:r>
              <a:rPr lang="it-IT" sz="1200" kern="1200" dirty="0" smtClean="0">
                <a:solidFill>
                  <a:schemeClr val="tx1"/>
                </a:solidFill>
                <a:latin typeface="+mn-lt"/>
                <a:ea typeface="+mn-ea"/>
                <a:cs typeface="+mn-cs"/>
              </a:rPr>
              <a:t>Lo scudo di Achille e quello di Eracle sono scudi che raffigurano il mondo: il fatto che il bordo sia rappresentato dall'Oceano che, secondo Omero circonda l'</a:t>
            </a:r>
            <a:r>
              <a:rPr lang="it-IT" sz="1200" kern="1200" dirty="0" err="1" smtClean="0">
                <a:solidFill>
                  <a:schemeClr val="tx1"/>
                </a:solidFill>
                <a:latin typeface="+mn-lt"/>
                <a:ea typeface="+mn-ea"/>
                <a:cs typeface="+mn-cs"/>
              </a:rPr>
              <a:t>Oikoumène</a:t>
            </a:r>
            <a:r>
              <a:rPr lang="it-IT" sz="1200" kern="1200" dirty="0" smtClean="0">
                <a:solidFill>
                  <a:schemeClr val="tx1"/>
                </a:solidFill>
                <a:latin typeface="+mn-lt"/>
                <a:ea typeface="+mn-ea"/>
                <a:cs typeface="+mn-cs"/>
              </a:rPr>
              <a:t>, la terra abitata dagli uomini, è significativo. Un mondo ordinato dagli dei, in cui compare anche il male, il disordine, ma sotto un ordine superiore.</a:t>
            </a:r>
          </a:p>
          <a:p>
            <a:r>
              <a:rPr lang="it-IT" sz="1200" kern="1200" dirty="0" smtClean="0">
                <a:solidFill>
                  <a:schemeClr val="tx1"/>
                </a:solidFill>
                <a:latin typeface="+mn-lt"/>
                <a:ea typeface="+mn-ea"/>
                <a:cs typeface="+mn-cs"/>
              </a:rPr>
              <a:t>Gli scudi dei Sette sono scudi "individualisti", malvagi. Non mostrano elementi positivi, costruttivi, eccetto quello di </a:t>
            </a:r>
            <a:r>
              <a:rPr lang="it-IT" sz="1200" kern="1200" dirty="0" err="1" smtClean="0">
                <a:solidFill>
                  <a:schemeClr val="tx1"/>
                </a:solidFill>
                <a:latin typeface="+mn-lt"/>
                <a:ea typeface="+mn-ea"/>
                <a:cs typeface="+mn-cs"/>
              </a:rPr>
              <a:t>Polinice</a:t>
            </a:r>
            <a:r>
              <a:rPr lang="it-IT" sz="1200" kern="1200" dirty="0" smtClean="0">
                <a:solidFill>
                  <a:schemeClr val="tx1"/>
                </a:solidFill>
                <a:latin typeface="+mn-lt"/>
                <a:ea typeface="+mn-ea"/>
                <a:cs typeface="+mn-cs"/>
              </a:rPr>
              <a:t> che, però, ci viene detto essere una deformazione della realtà, una parodia della vera Giustizia.</a:t>
            </a:r>
          </a:p>
          <a:p>
            <a:r>
              <a:rPr lang="it-IT" sz="1200" kern="1200" dirty="0" smtClean="0">
                <a:solidFill>
                  <a:schemeClr val="tx1"/>
                </a:solidFill>
                <a:latin typeface="+mn-lt"/>
                <a:ea typeface="+mn-ea"/>
                <a:cs typeface="+mn-cs"/>
              </a:rPr>
              <a:t>Non sono il </a:t>
            </a:r>
            <a:r>
              <a:rPr lang="it-IT" sz="1200" kern="1200" dirty="0" err="1" smtClean="0">
                <a:solidFill>
                  <a:schemeClr val="tx1"/>
                </a:solidFill>
                <a:latin typeface="+mn-lt"/>
                <a:ea typeface="+mn-ea"/>
                <a:cs typeface="+mn-cs"/>
              </a:rPr>
              <a:t>kosmos</a:t>
            </a:r>
            <a:r>
              <a:rPr lang="it-IT" sz="1200" kern="1200" dirty="0" smtClean="0">
                <a:solidFill>
                  <a:schemeClr val="tx1"/>
                </a:solidFill>
                <a:latin typeface="+mn-lt"/>
                <a:ea typeface="+mn-ea"/>
                <a:cs typeface="+mn-cs"/>
              </a:rPr>
              <a:t>: sono un'empia minaccia al </a:t>
            </a:r>
            <a:r>
              <a:rPr lang="it-IT" sz="1200" kern="1200" dirty="0" err="1" smtClean="0">
                <a:solidFill>
                  <a:schemeClr val="tx1"/>
                </a:solidFill>
                <a:latin typeface="+mn-lt"/>
                <a:ea typeface="+mn-ea"/>
                <a:cs typeface="+mn-cs"/>
              </a:rPr>
              <a:t>kosmos</a:t>
            </a:r>
            <a:r>
              <a:rPr lang="it-IT" sz="120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Ecco </a:t>
            </a:r>
            <a:r>
              <a:rPr lang="it-IT" sz="1200" kern="1200" dirty="0" err="1" smtClean="0">
                <a:solidFill>
                  <a:schemeClr val="tx1"/>
                </a:solidFill>
                <a:latin typeface="+mn-lt"/>
                <a:ea typeface="+mn-ea"/>
                <a:cs typeface="+mn-cs"/>
              </a:rPr>
              <a:t>perchè</a:t>
            </a:r>
            <a:r>
              <a:rPr lang="it-IT" sz="1200" kern="1200" dirty="0" smtClean="0">
                <a:solidFill>
                  <a:schemeClr val="tx1"/>
                </a:solidFill>
                <a:latin typeface="+mn-lt"/>
                <a:ea typeface="+mn-ea"/>
                <a:cs typeface="+mn-cs"/>
              </a:rPr>
              <a:t> questa è la tragedia dei Sette.</a:t>
            </a:r>
          </a:p>
          <a:p>
            <a:r>
              <a:rPr lang="it-IT" sz="1200" kern="1200" dirty="0" smtClean="0">
                <a:solidFill>
                  <a:schemeClr val="tx1"/>
                </a:solidFill>
                <a:latin typeface="+mn-lt"/>
                <a:ea typeface="+mn-ea"/>
                <a:cs typeface="+mn-cs"/>
              </a:rPr>
              <a:t>I Sette non sono in scena, lo ripetiamo. Ma senza i Sette non ci sarebbe il dramma. </a:t>
            </a:r>
          </a:p>
          <a:p>
            <a:r>
              <a:rPr lang="it-IT" sz="1200" kern="1200" dirty="0" smtClean="0">
                <a:solidFill>
                  <a:schemeClr val="tx1"/>
                </a:solidFill>
                <a:latin typeface="+mn-lt"/>
                <a:ea typeface="+mn-ea"/>
                <a:cs typeface="+mn-cs"/>
              </a:rPr>
              <a:t> Non solo perché sono il motore dell'azione, ma </a:t>
            </a:r>
            <a:r>
              <a:rPr lang="it-IT" sz="1200" kern="1200" dirty="0" err="1" smtClean="0">
                <a:solidFill>
                  <a:schemeClr val="tx1"/>
                </a:solidFill>
                <a:latin typeface="+mn-lt"/>
                <a:ea typeface="+mn-ea"/>
                <a:cs typeface="+mn-cs"/>
              </a:rPr>
              <a:t>perchè</a:t>
            </a:r>
            <a:r>
              <a:rPr lang="it-IT" sz="1200" kern="1200" dirty="0" smtClean="0">
                <a:solidFill>
                  <a:schemeClr val="tx1"/>
                </a:solidFill>
                <a:latin typeface="+mn-lt"/>
                <a:ea typeface="+mn-ea"/>
                <a:cs typeface="+mn-cs"/>
              </a:rPr>
              <a:t> rappresentano la minaccia del caos, del ritorno al disordine che è insito in ogni vicenda umana. Questa tragedia non racconta la fondazione di un culto o di un ordine, ma la minaccia dell'ordine stesso: non narra di ciò che è stato fatto per sempre, ma di ciò che per sempre sarà a rischio.</a:t>
            </a:r>
          </a:p>
          <a:p>
            <a:r>
              <a:rPr lang="it-IT" sz="1200" kern="1200" dirty="0" smtClean="0">
                <a:solidFill>
                  <a:schemeClr val="tx1"/>
                </a:solidFill>
                <a:latin typeface="+mn-lt"/>
                <a:ea typeface="+mn-ea"/>
                <a:cs typeface="+mn-cs"/>
              </a:rPr>
              <a:t>Ecco perché il titolo parla dei Sette. Ecco perché è la tragedia più "umana" e "contemporanea i suoi tempi" di Eschilo. Più ancora, paradossalmente, dei Persiani.</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Prima gli eroi, e poi i comuni cittadini della Polis devono affrontare queste "forze oscure", queste minacce che possono distruggere il </a:t>
            </a:r>
            <a:r>
              <a:rPr lang="it-IT" sz="1200" kern="1200" dirty="0" err="1" smtClean="0">
                <a:solidFill>
                  <a:schemeClr val="tx1"/>
                </a:solidFill>
                <a:latin typeface="+mn-lt"/>
                <a:ea typeface="+mn-ea"/>
                <a:cs typeface="+mn-cs"/>
              </a:rPr>
              <a:t>kosmos</a:t>
            </a:r>
            <a:r>
              <a:rPr lang="it-IT" sz="1200" kern="1200" dirty="0" smtClean="0">
                <a:solidFill>
                  <a:schemeClr val="tx1"/>
                </a:solidFill>
                <a:latin typeface="+mn-lt"/>
                <a:ea typeface="+mn-ea"/>
                <a:cs typeface="+mn-cs"/>
              </a:rPr>
              <a:t>. Non è solo e non è tanto la tragedia di </a:t>
            </a:r>
            <a:r>
              <a:rPr lang="it-IT" sz="1200" kern="1200" dirty="0" err="1" smtClean="0">
                <a:solidFill>
                  <a:schemeClr val="tx1"/>
                </a:solidFill>
                <a:latin typeface="+mn-lt"/>
                <a:ea typeface="+mn-ea"/>
                <a:cs typeface="+mn-cs"/>
              </a:rPr>
              <a:t>Eteocle</a:t>
            </a:r>
            <a:r>
              <a:rPr lang="it-IT" sz="1200" kern="1200" dirty="0" smtClean="0">
                <a:solidFill>
                  <a:schemeClr val="tx1"/>
                </a:solidFill>
                <a:latin typeface="+mn-lt"/>
                <a:ea typeface="+mn-ea"/>
                <a:cs typeface="+mn-cs"/>
              </a:rPr>
              <a:t> che deve salvare la patria anche a costo di dare un nuovo giro alla ruota della maledizione: è la tragedia di ogni uomo minacciato, che deve scegliere di contrapporsi al male; non è una tragedia sul concetto astratto di colpa, ma una tragedia sul concetto concreto di pericolo.</a:t>
            </a:r>
          </a:p>
          <a:p>
            <a:endParaRPr lang="it-IT" dirty="0"/>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19</a:t>
            </a:fld>
            <a:endParaRPr lang="it-IT">
              <a:solidFill>
                <a:prstClr val="black"/>
              </a:solidFill>
            </a:endParaRPr>
          </a:p>
        </p:txBody>
      </p:sp>
    </p:spTree>
    <p:extLst>
      <p:ext uri="{BB962C8B-B14F-4D97-AF65-F5344CB8AC3E}">
        <p14:creationId xmlns:p14="http://schemas.microsoft.com/office/powerpoint/2010/main" val="314048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u="none" strike="noStrike" kern="1200" dirty="0" smtClean="0">
                <a:solidFill>
                  <a:schemeClr val="tx1"/>
                </a:solidFill>
                <a:latin typeface="+mn-lt"/>
                <a:ea typeface="+mn-ea"/>
                <a:cs typeface="+mn-cs"/>
                <a:hlinkClick r:id="rId3" tooltip="Museo nazionale della Magna Grecia"/>
              </a:rPr>
              <a:t>Museo nazionale della Magna Grecia</a:t>
            </a:r>
            <a:r>
              <a:rPr lang="it-IT" sz="1200" b="0" i="0" kern="1200" dirty="0" smtClean="0">
                <a:solidFill>
                  <a:schemeClr val="tx1"/>
                </a:solidFill>
                <a:latin typeface="+mn-lt"/>
                <a:ea typeface="+mn-ea"/>
                <a:cs typeface="+mn-cs"/>
              </a:rPr>
              <a:t> di </a:t>
            </a:r>
            <a:r>
              <a:rPr lang="it-IT" sz="1200" b="0" i="0" u="none" strike="noStrike" kern="1200" dirty="0" smtClean="0">
                <a:solidFill>
                  <a:schemeClr val="tx1"/>
                </a:solidFill>
                <a:latin typeface="+mn-lt"/>
                <a:ea typeface="+mn-ea"/>
                <a:cs typeface="+mn-cs"/>
                <a:hlinkClick r:id="rId4" tooltip="Reggio Calabria"/>
              </a:rPr>
              <a:t>Reggio </a:t>
            </a:r>
            <a:r>
              <a:rPr lang="it-IT" sz="1200" b="0" i="0" u="none" strike="noStrike" kern="1200" dirty="0" err="1" smtClean="0">
                <a:solidFill>
                  <a:schemeClr val="tx1"/>
                </a:solidFill>
                <a:latin typeface="+mn-lt"/>
                <a:ea typeface="+mn-ea"/>
                <a:cs typeface="+mn-cs"/>
                <a:hlinkClick r:id="rId4" tooltip="Reggio Calabria"/>
              </a:rPr>
              <a:t>Calab</a:t>
            </a:r>
            <a:endParaRPr lang="it-IT" sz="1200" b="0" i="0" u="none" strike="noStrike" kern="1200" dirty="0" smtClean="0">
              <a:solidFill>
                <a:schemeClr val="tx1"/>
              </a:solidFill>
              <a:latin typeface="+mn-lt"/>
              <a:ea typeface="+mn-ea"/>
              <a:cs typeface="+mn-cs"/>
              <a:hlinkClick r:id="rId4" tooltip="Reggio Calabria"/>
            </a:endParaRPr>
          </a:p>
          <a:p>
            <a:r>
              <a:rPr lang="it-IT" sz="1200" b="0" i="0" kern="1200" dirty="0" smtClean="0">
                <a:solidFill>
                  <a:schemeClr val="tx1"/>
                </a:solidFill>
                <a:latin typeface="+mn-lt"/>
                <a:ea typeface="+mn-ea"/>
                <a:cs typeface="+mn-cs"/>
              </a:rPr>
              <a:t>soggiorno per tre anni (con annessi lavori di restauro) presso </a:t>
            </a:r>
            <a:r>
              <a:rPr lang="it-IT" sz="1200" b="0" i="0" u="none" strike="noStrike" kern="1200" dirty="0" smtClean="0">
                <a:solidFill>
                  <a:schemeClr val="tx1"/>
                </a:solidFill>
                <a:latin typeface="+mn-lt"/>
                <a:ea typeface="+mn-ea"/>
                <a:cs typeface="+mn-cs"/>
                <a:hlinkClick r:id="rId5" tooltip="Palazzo Campanella"/>
              </a:rPr>
              <a:t>Palazzo Campanella</a:t>
            </a:r>
            <a:r>
              <a:rPr lang="it-IT" sz="1200" b="0" i="0" kern="1200" dirty="0" smtClean="0">
                <a:solidFill>
                  <a:schemeClr val="tx1"/>
                </a:solidFill>
                <a:latin typeface="+mn-lt"/>
                <a:ea typeface="+mn-ea"/>
                <a:cs typeface="+mn-cs"/>
              </a:rPr>
              <a:t>, sede del </a:t>
            </a:r>
            <a:r>
              <a:rPr lang="it-IT" sz="1200" b="0" i="0" u="none" strike="noStrike" kern="1200" dirty="0" smtClean="0">
                <a:solidFill>
                  <a:schemeClr val="tx1"/>
                </a:solidFill>
                <a:latin typeface="+mn-lt"/>
                <a:ea typeface="+mn-ea"/>
                <a:cs typeface="+mn-cs"/>
                <a:hlinkClick r:id="rId6" tooltip="Consiglio Regionale della Calabria"/>
              </a:rPr>
              <a:t>Consiglio Regionale della </a:t>
            </a:r>
            <a:r>
              <a:rPr lang="it-IT" sz="1200" b="0" i="0" u="none" strike="noStrike" kern="1200" dirty="0" err="1" smtClean="0">
                <a:solidFill>
                  <a:schemeClr val="tx1"/>
                </a:solidFill>
                <a:latin typeface="+mn-lt"/>
                <a:ea typeface="+mn-ea"/>
                <a:cs typeface="+mn-cs"/>
                <a:hlinkClick r:id="rId6" tooltip="Consiglio Regionale della Calabria"/>
              </a:rPr>
              <a:t>Calabria</a:t>
            </a:r>
            <a:r>
              <a:rPr lang="it-IT" sz="1200" b="0" i="0" u="none" strike="noStrike" kern="1200" dirty="0" err="1" smtClean="0">
                <a:solidFill>
                  <a:schemeClr val="tx1"/>
                </a:solidFill>
                <a:latin typeface="+mn-lt"/>
                <a:ea typeface="+mn-ea"/>
                <a:cs typeface="+mn-cs"/>
                <a:hlinkClick r:id="rId4" tooltip="Reggio Calabria"/>
              </a:rPr>
              <a:t>ria</a:t>
            </a:r>
            <a:r>
              <a:rPr lang="it-IT" sz="1200" b="0" i="0" kern="1200" dirty="0" smtClean="0">
                <a:solidFill>
                  <a:schemeClr val="tx1"/>
                </a:solidFill>
                <a:latin typeface="+mn-lt"/>
                <a:ea typeface="+mn-ea"/>
                <a:cs typeface="+mn-cs"/>
              </a:rPr>
              <a:t>,</a:t>
            </a:r>
          </a:p>
          <a:p>
            <a:r>
              <a:rPr lang="it-IT" sz="1200" b="0" i="0" kern="1200" dirty="0" err="1" smtClean="0">
                <a:solidFill>
                  <a:schemeClr val="tx1"/>
                </a:solidFill>
                <a:latin typeface="+mn-lt"/>
                <a:ea typeface="+mn-ea"/>
                <a:cs typeface="+mn-cs"/>
              </a:rPr>
              <a:t>Ridgway</a:t>
            </a:r>
            <a:r>
              <a:rPr lang="it-IT" sz="1200" b="0" i="0" kern="1200" dirty="0" smtClean="0">
                <a:solidFill>
                  <a:schemeClr val="tx1"/>
                </a:solidFill>
                <a:latin typeface="+mn-lt"/>
                <a:ea typeface="+mn-ea"/>
                <a:cs typeface="+mn-cs"/>
              </a:rPr>
              <a:t> ritiene che i Bronzi siano di epoca romana</a:t>
            </a:r>
          </a:p>
          <a:p>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7" tooltip="R. Ross Holloway"/>
              </a:rPr>
              <a:t>R. Ross </a:t>
            </a:r>
            <a:r>
              <a:rPr lang="it-IT" sz="1200" b="0" i="0" u="none" strike="noStrike" kern="1200" dirty="0" err="1" smtClean="0">
                <a:solidFill>
                  <a:schemeClr val="tx1"/>
                </a:solidFill>
                <a:latin typeface="+mn-lt"/>
                <a:ea typeface="+mn-ea"/>
                <a:cs typeface="+mn-cs"/>
                <a:hlinkClick r:id="rId7" tooltip="R. Ross Holloway"/>
              </a:rPr>
              <a:t>Holloway</a:t>
            </a:r>
            <a:r>
              <a:rPr lang="it-IT" sz="1200" b="0" i="0" kern="1200" dirty="0" smtClean="0">
                <a:solidFill>
                  <a:schemeClr val="tx1"/>
                </a:solidFill>
                <a:latin typeface="+mn-lt"/>
                <a:ea typeface="+mn-ea"/>
                <a:cs typeface="+mn-cs"/>
              </a:rPr>
              <a:t> pubblica nel </a:t>
            </a:r>
            <a:r>
              <a:rPr lang="it-IT" sz="1200" b="0" i="0" u="none" strike="noStrike" kern="1200" dirty="0" smtClean="0">
                <a:solidFill>
                  <a:schemeClr val="tx1"/>
                </a:solidFill>
                <a:latin typeface="+mn-lt"/>
                <a:ea typeface="+mn-ea"/>
                <a:cs typeface="+mn-cs"/>
                <a:hlinkClick r:id="rId8" tooltip="1998"/>
              </a:rPr>
              <a:t>1998</a:t>
            </a:r>
            <a:r>
              <a:rPr lang="it-IT" sz="1200" b="0" i="0" kern="1200" dirty="0" smtClean="0">
                <a:solidFill>
                  <a:schemeClr val="tx1"/>
                </a:solidFill>
                <a:latin typeface="+mn-lt"/>
                <a:ea typeface="+mn-ea"/>
                <a:cs typeface="+mn-cs"/>
              </a:rPr>
              <a:t> un'ipotesi secondo cui i bronzi sono la rappresentazione di due </a:t>
            </a:r>
            <a:r>
              <a:rPr lang="it-IT" sz="1200" b="0" i="0" kern="1200" dirty="0" err="1" smtClean="0">
                <a:solidFill>
                  <a:schemeClr val="tx1"/>
                </a:solidFill>
                <a:latin typeface="+mn-lt"/>
                <a:ea typeface="+mn-ea"/>
                <a:cs typeface="+mn-cs"/>
              </a:rPr>
              <a:t>ecisti</a:t>
            </a:r>
            <a:r>
              <a:rPr lang="it-IT" sz="1200" b="0" i="0" kern="1200" dirty="0" smtClean="0">
                <a:solidFill>
                  <a:schemeClr val="tx1"/>
                </a:solidFill>
                <a:latin typeface="+mn-lt"/>
                <a:ea typeface="+mn-ea"/>
                <a:cs typeface="+mn-cs"/>
              </a:rPr>
              <a:t> (fondatori) di città della Sicilia (</a:t>
            </a:r>
            <a:r>
              <a:rPr lang="it-IT" sz="1200" b="0" i="0" kern="1200" dirty="0" err="1" smtClean="0">
                <a:solidFill>
                  <a:schemeClr val="tx1"/>
                </a:solidFill>
                <a:latin typeface="+mn-lt"/>
                <a:ea typeface="+mn-ea"/>
                <a:cs typeface="+mn-cs"/>
              </a:rPr>
              <a:t>probabilmente</a:t>
            </a:r>
            <a:r>
              <a:rPr lang="it-IT" sz="1200" b="0" i="0" u="none" strike="noStrike" kern="1200" dirty="0" err="1" smtClean="0">
                <a:solidFill>
                  <a:schemeClr val="tx1"/>
                </a:solidFill>
                <a:latin typeface="+mn-lt"/>
                <a:ea typeface="+mn-ea"/>
                <a:cs typeface="+mn-cs"/>
                <a:hlinkClick r:id="rId9" tooltip="Gela"/>
              </a:rPr>
              <a:t>Gela</a:t>
            </a:r>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10" tooltip="Agrigento"/>
              </a:rPr>
              <a:t>Agrigento</a:t>
            </a:r>
            <a:r>
              <a:rPr lang="it-IT" sz="1200" b="0" i="0" kern="1200" dirty="0" smtClean="0">
                <a:solidFill>
                  <a:schemeClr val="tx1"/>
                </a:solidFill>
                <a:latin typeface="+mn-lt"/>
                <a:ea typeface="+mn-ea"/>
                <a:cs typeface="+mn-cs"/>
              </a:rPr>
              <a:t> o </a:t>
            </a:r>
            <a:r>
              <a:rPr lang="it-IT" sz="1200" b="0" i="0" u="none" strike="noStrike" kern="1200" dirty="0" err="1" smtClean="0">
                <a:solidFill>
                  <a:schemeClr val="tx1"/>
                </a:solidFill>
                <a:latin typeface="+mn-lt"/>
                <a:ea typeface="+mn-ea"/>
                <a:cs typeface="+mn-cs"/>
                <a:hlinkClick r:id="rId11" tooltip="Camarina"/>
              </a:rPr>
              <a:t>Camarina</a:t>
            </a:r>
            <a:r>
              <a:rPr lang="it-IT" sz="1200" b="0" i="0" kern="1200" dirty="0" smtClean="0">
                <a:solidFill>
                  <a:schemeClr val="tx1"/>
                </a:solidFill>
                <a:latin typeface="+mn-lt"/>
                <a:ea typeface="+mn-ea"/>
                <a:cs typeface="+mn-cs"/>
              </a:rPr>
              <a:t>). Inoltre egli ritiene che esse siano opere realizzate intorno alla metà del </a:t>
            </a:r>
            <a:r>
              <a:rPr lang="it-IT" sz="1200" b="0" i="0" u="none" strike="noStrike" kern="1200" dirty="0" smtClean="0">
                <a:solidFill>
                  <a:schemeClr val="tx1"/>
                </a:solidFill>
                <a:latin typeface="+mn-lt"/>
                <a:ea typeface="+mn-ea"/>
                <a:cs typeface="+mn-cs"/>
                <a:hlinkClick r:id="rId12" tooltip="V secolo a.C."/>
              </a:rPr>
              <a:t>V secolo a.C.</a:t>
            </a:r>
            <a:r>
              <a:rPr lang="it-IT" sz="1200" b="0" i="0" kern="1200" dirty="0" smtClean="0">
                <a:solidFill>
                  <a:schemeClr val="tx1"/>
                </a:solidFill>
                <a:latin typeface="+mn-lt"/>
                <a:ea typeface="+mn-ea"/>
                <a:cs typeface="+mn-cs"/>
              </a:rPr>
              <a:t> da un bronzista </a:t>
            </a:r>
            <a:r>
              <a:rPr lang="it-IT" sz="1200" b="0" i="0" kern="1200" dirty="0" err="1" smtClean="0">
                <a:solidFill>
                  <a:schemeClr val="tx1"/>
                </a:solidFill>
                <a:latin typeface="+mn-lt"/>
                <a:ea typeface="+mn-ea"/>
                <a:cs typeface="+mn-cs"/>
              </a:rPr>
              <a:t>siceliota</a:t>
            </a:r>
            <a:r>
              <a:rPr lang="it-IT" sz="1200" b="0" i="0" kern="1200" dirty="0" smtClean="0">
                <a:solidFill>
                  <a:schemeClr val="tx1"/>
                </a:solidFill>
                <a:latin typeface="+mn-lt"/>
                <a:ea typeface="+mn-ea"/>
                <a:cs typeface="+mn-cs"/>
              </a:rPr>
              <a:t>.</a:t>
            </a:r>
          </a:p>
          <a:p>
            <a:r>
              <a:rPr lang="it-IT" sz="1200" b="0" i="0" kern="1200" dirty="0" smtClean="0">
                <a:solidFill>
                  <a:schemeClr val="tx1"/>
                </a:solidFill>
                <a:latin typeface="+mn-lt"/>
                <a:ea typeface="+mn-ea"/>
                <a:cs typeface="+mn-cs"/>
              </a:rPr>
              <a:t>l'autore del bronzo A (</a:t>
            </a:r>
            <a:r>
              <a:rPr lang="it-IT" sz="1200" b="0" i="0" kern="1200" dirty="0" err="1" smtClean="0">
                <a:solidFill>
                  <a:schemeClr val="tx1"/>
                </a:solidFill>
                <a:latin typeface="+mn-lt"/>
                <a:ea typeface="+mn-ea"/>
                <a:cs typeface="+mn-cs"/>
              </a:rPr>
              <a:t>Tideo</a:t>
            </a:r>
            <a:r>
              <a:rPr lang="it-IT" sz="1200" b="0" i="0" kern="1200" dirty="0" smtClean="0">
                <a:solidFill>
                  <a:schemeClr val="tx1"/>
                </a:solidFill>
                <a:latin typeface="+mn-lt"/>
                <a:ea typeface="+mn-ea"/>
                <a:cs typeface="+mn-cs"/>
              </a:rPr>
              <a:t>, il giovane) sia </a:t>
            </a:r>
            <a:r>
              <a:rPr lang="it-IT" sz="1200" b="0" i="0" u="none" strike="noStrike" kern="1200" dirty="0" err="1" smtClean="0">
                <a:solidFill>
                  <a:schemeClr val="tx1"/>
                </a:solidFill>
                <a:latin typeface="+mn-lt"/>
                <a:ea typeface="+mn-ea"/>
                <a:cs typeface="+mn-cs"/>
                <a:hlinkClick r:id="rId13" tooltip="Agelada di Argo"/>
              </a:rPr>
              <a:t>Agelada</a:t>
            </a:r>
            <a:r>
              <a:rPr lang="it-IT" sz="1200" b="0" i="0" kern="1200" dirty="0" smtClean="0">
                <a:solidFill>
                  <a:schemeClr val="tx1"/>
                </a:solidFill>
                <a:latin typeface="+mn-lt"/>
                <a:ea typeface="+mn-ea"/>
                <a:cs typeface="+mn-cs"/>
              </a:rPr>
              <a:t>, uno scultore di Argo che lavorava presso il santuario di </a:t>
            </a:r>
            <a:r>
              <a:rPr lang="it-IT" sz="1200" b="0" i="0" u="none" strike="noStrike" kern="1200" dirty="0" smtClean="0">
                <a:solidFill>
                  <a:schemeClr val="tx1"/>
                </a:solidFill>
                <a:latin typeface="+mn-lt"/>
                <a:ea typeface="+mn-ea"/>
                <a:cs typeface="+mn-cs"/>
                <a:hlinkClick r:id="rId14" tooltip="Delfi"/>
              </a:rPr>
              <a:t>Delfi</a:t>
            </a:r>
            <a:r>
              <a:rPr lang="it-IT" sz="1200" b="0" i="0" kern="1200" dirty="0" smtClean="0">
                <a:solidFill>
                  <a:schemeClr val="tx1"/>
                </a:solidFill>
                <a:latin typeface="+mn-lt"/>
                <a:ea typeface="+mn-ea"/>
                <a:cs typeface="+mn-cs"/>
              </a:rPr>
              <a:t> verso la metà del </a:t>
            </a:r>
            <a:r>
              <a:rPr lang="it-IT" sz="1200" b="0" i="0" u="none" strike="noStrike" kern="1200" dirty="0" smtClean="0">
                <a:solidFill>
                  <a:schemeClr val="tx1"/>
                </a:solidFill>
                <a:latin typeface="+mn-lt"/>
                <a:ea typeface="+mn-ea"/>
                <a:cs typeface="+mn-cs"/>
                <a:hlinkClick r:id="rId12" tooltip="V secolo a.C."/>
              </a:rPr>
              <a:t>V secolo a.C.</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Tideo</a:t>
            </a:r>
            <a:r>
              <a:rPr lang="it-IT" sz="1200" b="0" i="0" kern="1200" dirty="0" smtClean="0">
                <a:solidFill>
                  <a:schemeClr val="tx1"/>
                </a:solidFill>
                <a:latin typeface="+mn-lt"/>
                <a:ea typeface="+mn-ea"/>
                <a:cs typeface="+mn-cs"/>
              </a:rPr>
              <a:t> assomiglia molto alle decorazioni presenti nel tempio di </a:t>
            </a:r>
            <a:r>
              <a:rPr lang="it-IT" sz="1200" b="0" i="0" u="none" strike="noStrike" kern="1200" dirty="0" smtClean="0">
                <a:solidFill>
                  <a:schemeClr val="tx1"/>
                </a:solidFill>
                <a:latin typeface="+mn-lt"/>
                <a:ea typeface="+mn-ea"/>
                <a:cs typeface="+mn-cs"/>
                <a:hlinkClick r:id="rId15" tooltip="Zeus"/>
              </a:rPr>
              <a:t>Zeus</a:t>
            </a:r>
            <a:r>
              <a:rPr lang="it-IT" sz="1200" b="0" i="0" kern="1200" dirty="0" smtClean="0">
                <a:solidFill>
                  <a:schemeClr val="tx1"/>
                </a:solidFill>
                <a:latin typeface="+mn-lt"/>
                <a:ea typeface="+mn-ea"/>
                <a:cs typeface="+mn-cs"/>
              </a:rPr>
              <a:t> a </a:t>
            </a:r>
            <a:r>
              <a:rPr lang="it-IT" sz="1200" b="0" i="0" u="none" strike="noStrike" kern="1200" dirty="0" smtClean="0">
                <a:solidFill>
                  <a:schemeClr val="tx1"/>
                </a:solidFill>
                <a:latin typeface="+mn-lt"/>
                <a:ea typeface="+mn-ea"/>
                <a:cs typeface="+mn-cs"/>
                <a:hlinkClick r:id="rId16" tooltip="Olimpia"/>
              </a:rPr>
              <a:t>Olimpia</a:t>
            </a:r>
            <a:r>
              <a:rPr lang="it-IT" sz="1200" b="0" i="0" kern="1200" dirty="0" smtClean="0">
                <a:solidFill>
                  <a:schemeClr val="tx1"/>
                </a:solidFill>
                <a:latin typeface="+mn-lt"/>
                <a:ea typeface="+mn-ea"/>
                <a:cs typeface="+mn-cs"/>
              </a:rPr>
              <a:t>.</a:t>
            </a:r>
          </a:p>
          <a:p>
            <a:r>
              <a:rPr lang="it-IT" sz="1200" b="0" i="0" kern="1200" dirty="0" smtClean="0">
                <a:solidFill>
                  <a:schemeClr val="tx1"/>
                </a:solidFill>
                <a:latin typeface="+mn-lt"/>
                <a:ea typeface="+mn-ea"/>
                <a:cs typeface="+mn-cs"/>
              </a:rPr>
              <a:t>Moreno conferma l'ipotesi dell'archeologo greco </a:t>
            </a:r>
            <a:r>
              <a:rPr lang="it-IT" sz="1200" b="0" i="0" u="none" strike="noStrike" kern="1200" dirty="0" err="1" smtClean="0">
                <a:solidFill>
                  <a:schemeClr val="tx1"/>
                </a:solidFill>
                <a:latin typeface="+mn-lt"/>
                <a:ea typeface="+mn-ea"/>
                <a:cs typeface="+mn-cs"/>
                <a:hlinkClick r:id="rId17" tooltip="Geòrghios Dontàs (la pagina non esiste)"/>
              </a:rPr>
              <a:t>Geòrghios</a:t>
            </a:r>
            <a:r>
              <a:rPr lang="it-IT" sz="1200" b="0" i="0" u="none" strike="noStrike" kern="1200" dirty="0" smtClean="0">
                <a:solidFill>
                  <a:schemeClr val="tx1"/>
                </a:solidFill>
                <a:latin typeface="+mn-lt"/>
                <a:ea typeface="+mn-ea"/>
                <a:cs typeface="+mn-cs"/>
                <a:hlinkClick r:id="rId17" tooltip="Geòrghios Dontàs (la pagina non esiste)"/>
              </a:rPr>
              <a:t> </a:t>
            </a:r>
            <a:r>
              <a:rPr lang="it-IT" sz="1200" b="0" i="0" u="none" strike="noStrike" kern="1200" dirty="0" err="1" smtClean="0">
                <a:solidFill>
                  <a:schemeClr val="tx1"/>
                </a:solidFill>
                <a:latin typeface="+mn-lt"/>
                <a:ea typeface="+mn-ea"/>
                <a:cs typeface="+mn-cs"/>
                <a:hlinkClick r:id="rId17" tooltip="Geòrghios Dontàs (la pagina non esiste)"/>
              </a:rPr>
              <a:t>Dontàs</a:t>
            </a:r>
            <a:r>
              <a:rPr lang="it-IT" sz="1200" b="0" i="0" kern="1200" dirty="0" smtClean="0">
                <a:solidFill>
                  <a:schemeClr val="tx1"/>
                </a:solidFill>
                <a:latin typeface="+mn-lt"/>
                <a:ea typeface="+mn-ea"/>
                <a:cs typeface="+mn-cs"/>
              </a:rPr>
              <a:t> riguardo al bronzo B (</a:t>
            </a:r>
            <a:r>
              <a:rPr lang="it-IT" sz="1200" b="0" i="0" kern="1200" dirty="0" err="1" smtClean="0">
                <a:solidFill>
                  <a:schemeClr val="tx1"/>
                </a:solidFill>
                <a:latin typeface="+mn-lt"/>
                <a:ea typeface="+mn-ea"/>
                <a:cs typeface="+mn-cs"/>
              </a:rPr>
              <a:t>Anfiarao</a:t>
            </a:r>
            <a:r>
              <a:rPr lang="it-IT" sz="1200" b="0" i="0" kern="1200" dirty="0" smtClean="0">
                <a:solidFill>
                  <a:schemeClr val="tx1"/>
                </a:solidFill>
                <a:latin typeface="+mn-lt"/>
                <a:ea typeface="+mn-ea"/>
                <a:cs typeface="+mn-cs"/>
              </a:rPr>
              <a:t>, il vecchio) affermando che a scolpirlo fu </a:t>
            </a:r>
            <a:r>
              <a:rPr lang="it-IT" sz="1200" b="0" i="0" u="none" strike="noStrike" kern="1200" dirty="0" err="1" smtClean="0">
                <a:solidFill>
                  <a:schemeClr val="tx1"/>
                </a:solidFill>
                <a:latin typeface="+mn-lt"/>
                <a:ea typeface="+mn-ea"/>
                <a:cs typeface="+mn-cs"/>
                <a:hlinkClick r:id="rId18" tooltip="Alcamene"/>
              </a:rPr>
              <a:t>Alcamene</a:t>
            </a:r>
            <a:r>
              <a:rPr lang="it-IT" sz="1200" b="0" i="0" kern="1200" dirty="0" smtClean="0">
                <a:solidFill>
                  <a:schemeClr val="tx1"/>
                </a:solidFill>
                <a:latin typeface="+mn-lt"/>
                <a:ea typeface="+mn-ea"/>
                <a:cs typeface="+mn-cs"/>
              </a:rPr>
              <a:t>, originario di </a:t>
            </a:r>
            <a:r>
              <a:rPr lang="it-IT" sz="1200" b="0" i="0" u="none" strike="noStrike" kern="1200" dirty="0" err="1" smtClean="0">
                <a:solidFill>
                  <a:schemeClr val="tx1"/>
                </a:solidFill>
                <a:latin typeface="+mn-lt"/>
                <a:ea typeface="+mn-ea"/>
                <a:cs typeface="+mn-cs"/>
                <a:hlinkClick r:id="rId19" tooltip="Lemno"/>
              </a:rPr>
              <a:t>Lemno</a:t>
            </a:r>
            <a:r>
              <a:rPr lang="it-IT" sz="1200" b="0" i="0" kern="1200" dirty="0" smtClean="0">
                <a:solidFill>
                  <a:schemeClr val="tx1"/>
                </a:solidFill>
                <a:latin typeface="+mn-lt"/>
                <a:ea typeface="+mn-ea"/>
                <a:cs typeface="+mn-cs"/>
              </a:rPr>
              <a:t>, onorato di cittadinanza ateniese per la sua bravura artistica</a:t>
            </a:r>
          </a:p>
        </p:txBody>
      </p:sp>
      <p:sp>
        <p:nvSpPr>
          <p:cNvPr id="4" name="Segnaposto numero diapositiva 3"/>
          <p:cNvSpPr>
            <a:spLocks noGrp="1"/>
          </p:cNvSpPr>
          <p:nvPr>
            <p:ph type="sldNum" sz="quarter" idx="10"/>
          </p:nvPr>
        </p:nvSpPr>
        <p:spPr/>
        <p:txBody>
          <a:bodyPr/>
          <a:lstStyle/>
          <a:p>
            <a:fld id="{747C41D4-B76E-4AAA-BC38-12C80033EC23}" type="slidenum">
              <a:rPr lang="it-IT" smtClean="0"/>
              <a:pPr/>
              <a:t>24</a:t>
            </a:fld>
            <a:endParaRPr lang="it-IT"/>
          </a:p>
        </p:txBody>
      </p:sp>
    </p:spTree>
    <p:extLst>
      <p:ext uri="{BB962C8B-B14F-4D97-AF65-F5344CB8AC3E}">
        <p14:creationId xmlns:p14="http://schemas.microsoft.com/office/powerpoint/2010/main" val="912295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eseguito con tecnica a olio su tela nel periodo 1725-30. ed è conservato a Vienna nel </a:t>
            </a:r>
            <a:r>
              <a:rPr lang="it-IT" sz="1200" b="0" i="0" kern="1200" dirty="0" err="1" smtClean="0">
                <a:solidFill>
                  <a:schemeClr val="tx1"/>
                </a:solidFill>
                <a:latin typeface="+mn-lt"/>
                <a:ea typeface="+mn-ea"/>
                <a:cs typeface="+mn-cs"/>
              </a:rPr>
              <a:t>Kunsthistorisches</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Museum</a:t>
            </a:r>
            <a:r>
              <a:rPr lang="it-IT" sz="1200" b="0" i="0" kern="1200" dirty="0" smtClean="0">
                <a:solidFill>
                  <a:schemeClr val="tx1"/>
                </a:solidFill>
                <a:latin typeface="+mn-lt"/>
                <a:ea typeface="+mn-ea"/>
                <a:cs typeface="+mn-cs"/>
              </a:rPr>
              <a:t>.</a:t>
            </a:r>
          </a:p>
          <a:p>
            <a:r>
              <a:rPr lang="it-IT" sz="1200" b="0" i="0" kern="1200" dirty="0" smtClean="0">
                <a:solidFill>
                  <a:schemeClr val="tx1"/>
                </a:solidFill>
                <a:latin typeface="+mn-lt"/>
                <a:ea typeface="+mn-ea"/>
                <a:cs typeface="+mn-cs"/>
              </a:rPr>
              <a:t> Il quadro fa parte di un ciclo di 10 tele attualmente sparse nei vari musei, elencati nella pagina precedente.</a:t>
            </a:r>
          </a:p>
          <a:p>
            <a:r>
              <a:rPr lang="it-IT" sz="1200" b="0" i="0" kern="1200" dirty="0" smtClean="0">
                <a:solidFill>
                  <a:schemeClr val="tx1"/>
                </a:solidFill>
                <a:latin typeface="+mn-lt"/>
                <a:ea typeface="+mn-ea"/>
                <a:cs typeface="+mn-cs"/>
              </a:rPr>
              <a:t>palazzo </a:t>
            </a:r>
            <a:r>
              <a:rPr lang="it-IT" sz="1200" b="0" i="0" kern="1200" dirty="0" err="1" smtClean="0">
                <a:solidFill>
                  <a:schemeClr val="tx1"/>
                </a:solidFill>
                <a:latin typeface="+mn-lt"/>
                <a:ea typeface="+mn-ea"/>
                <a:cs typeface="+mn-cs"/>
              </a:rPr>
              <a:t>Dolfin</a:t>
            </a:r>
            <a:r>
              <a:rPr lang="it-IT" sz="1200" b="0" i="0" kern="1200" dirty="0" smtClean="0">
                <a:solidFill>
                  <a:schemeClr val="tx1"/>
                </a:solidFill>
                <a:latin typeface="+mn-lt"/>
                <a:ea typeface="+mn-ea"/>
                <a:cs typeface="+mn-cs"/>
              </a:rPr>
              <a:t> a San </a:t>
            </a:r>
            <a:r>
              <a:rPr lang="it-IT" sz="1200" b="0" i="0" kern="1200" dirty="0" err="1" smtClean="0">
                <a:solidFill>
                  <a:schemeClr val="tx1"/>
                </a:solidFill>
                <a:latin typeface="+mn-lt"/>
                <a:ea typeface="+mn-ea"/>
                <a:cs typeface="+mn-cs"/>
              </a:rPr>
              <a:t>Pantalon</a:t>
            </a:r>
            <a:r>
              <a:rPr lang="it-IT" sz="1200" b="0" i="0" kern="1200" dirty="0" smtClean="0">
                <a:solidFill>
                  <a:schemeClr val="tx1"/>
                </a:solidFill>
                <a:latin typeface="+mn-lt"/>
                <a:ea typeface="+mn-ea"/>
                <a:cs typeface="+mn-cs"/>
              </a:rPr>
              <a:t> (Venezia)</a:t>
            </a:r>
          </a:p>
          <a:p>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26</a:t>
            </a:fld>
            <a:endParaRPr lang="it-IT"/>
          </a:p>
        </p:txBody>
      </p:sp>
    </p:spTree>
    <p:extLst>
      <p:ext uri="{BB962C8B-B14F-4D97-AF65-F5344CB8AC3E}">
        <p14:creationId xmlns:p14="http://schemas.microsoft.com/office/powerpoint/2010/main" val="283811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Autore: </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27</a:t>
            </a:fld>
            <a:endParaRPr lang="it-IT"/>
          </a:p>
        </p:txBody>
      </p:sp>
    </p:spTree>
    <p:extLst>
      <p:ext uri="{BB962C8B-B14F-4D97-AF65-F5344CB8AC3E}">
        <p14:creationId xmlns:p14="http://schemas.microsoft.com/office/powerpoint/2010/main" val="205002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Terzo libro </a:t>
            </a:r>
            <a:r>
              <a:rPr lang="it-IT" dirty="0" smtClean="0">
                <a:sym typeface="Wingdings" pitchFamily="2" charset="2"/>
              </a:rPr>
              <a:t>Tiresia </a:t>
            </a:r>
          </a:p>
          <a:p>
            <a:r>
              <a:rPr lang="it-IT" dirty="0" smtClean="0">
                <a:sym typeface="Wingdings" pitchFamily="2" charset="2"/>
              </a:rPr>
              <a:t>Sesto libro  Antigone</a:t>
            </a:r>
          </a:p>
          <a:p>
            <a:endParaRPr lang="it-IT" dirty="0" smtClean="0">
              <a:sym typeface="Wingdings" pitchFamily="2" charset="2"/>
            </a:endParaRPr>
          </a:p>
          <a:p>
            <a:r>
              <a:rPr lang="it-IT" dirty="0" smtClean="0">
                <a:sym typeface="Wingdings" pitchFamily="2" charset="2"/>
              </a:rPr>
              <a:t>Veronese  rinascimento</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30</a:t>
            </a:fld>
            <a:endParaRPr lang="it-IT"/>
          </a:p>
        </p:txBody>
      </p:sp>
    </p:spTree>
    <p:extLst>
      <p:ext uri="{BB962C8B-B14F-4D97-AF65-F5344CB8AC3E}">
        <p14:creationId xmlns:p14="http://schemas.microsoft.com/office/powerpoint/2010/main" val="3444883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Luca Signorelli</a:t>
            </a:r>
            <a:r>
              <a:rPr lang="it-IT" dirty="0" smtClean="0">
                <a:sym typeface="Wingdings" pitchFamily="2" charset="2"/>
              </a:rPr>
              <a:t>rinascimento</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31</a:t>
            </a:fld>
            <a:endParaRPr lang="it-IT"/>
          </a:p>
        </p:txBody>
      </p:sp>
    </p:spTree>
    <p:extLst>
      <p:ext uri="{BB962C8B-B14F-4D97-AF65-F5344CB8AC3E}">
        <p14:creationId xmlns:p14="http://schemas.microsoft.com/office/powerpoint/2010/main" val="314129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La tradizione vuole che il suo nome derivi da un insolito gesto che era solito fare per ispirarsi prima di comporre le sue tragedie, purtroppo non ci viene detto di preciso cosa l'autore facesse durante il componimento delle sue opere ma alcuni sostengono che ciò aiutasse di gran lunga la sua vena poetica.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di famiglia nobile, fu testimone della fine della tirannia dei </a:t>
            </a:r>
            <a:r>
              <a:rPr lang="it-IT" sz="1200" kern="1200" dirty="0" err="1" smtClean="0">
                <a:solidFill>
                  <a:schemeClr val="tx1"/>
                </a:solidFill>
                <a:latin typeface="+mn-lt"/>
                <a:ea typeface="+mn-ea"/>
                <a:cs typeface="+mn-cs"/>
              </a:rPr>
              <a:t>Pisistratidi</a:t>
            </a:r>
            <a:r>
              <a:rPr lang="it-IT" sz="1200" kern="1200" dirty="0" smtClean="0">
                <a:solidFill>
                  <a:schemeClr val="tx1"/>
                </a:solidFill>
                <a:latin typeface="+mn-lt"/>
                <a:ea typeface="+mn-ea"/>
                <a:cs typeface="+mn-cs"/>
              </a:rPr>
              <a:t> ad Atene.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Maratona:</a:t>
            </a:r>
            <a:r>
              <a:rPr lang="it-IT" sz="1200" kern="1200" baseline="0" dirty="0" smtClean="0">
                <a:solidFill>
                  <a:schemeClr val="tx1"/>
                </a:solidFill>
                <a:latin typeface="+mn-lt"/>
                <a:ea typeface="+mn-ea"/>
                <a:cs typeface="+mn-cs"/>
              </a:rPr>
              <a:t> fratello maggiore </a:t>
            </a:r>
            <a:r>
              <a:rPr lang="it-IT" sz="1200" kern="1200" baseline="0" dirty="0" err="1" smtClean="0">
                <a:solidFill>
                  <a:schemeClr val="tx1"/>
                </a:solidFill>
                <a:latin typeface="+mn-lt"/>
                <a:ea typeface="+mn-ea"/>
                <a:cs typeface="+mn-cs"/>
              </a:rPr>
              <a:t>Cinegiro</a:t>
            </a:r>
            <a:r>
              <a:rPr lang="it-IT" sz="1200" kern="1200" baseline="0" dirty="0" smtClean="0">
                <a:solidFill>
                  <a:schemeClr val="tx1"/>
                </a:solidFill>
                <a:latin typeface="+mn-lt"/>
                <a:ea typeface="+mn-ea"/>
                <a:cs typeface="+mn-cs"/>
              </a:rPr>
              <a:t> muore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err="1" smtClean="0">
                <a:solidFill>
                  <a:schemeClr val="tx1"/>
                </a:solidFill>
                <a:latin typeface="+mn-lt"/>
                <a:ea typeface="+mn-ea"/>
                <a:cs typeface="+mn-cs"/>
              </a:rPr>
              <a:t>Salamina</a:t>
            </a:r>
            <a:r>
              <a:rPr lang="it-IT" sz="1200" kern="1200" baseline="0" dirty="0" smtClean="0">
                <a:solidFill>
                  <a:schemeClr val="tx1"/>
                </a:solidFill>
                <a:latin typeface="+mn-lt"/>
                <a:ea typeface="+mn-ea"/>
                <a:cs typeface="+mn-cs"/>
              </a:rPr>
              <a:t>: con il fratello minore </a:t>
            </a:r>
            <a:r>
              <a:rPr lang="it-IT" sz="1200" kern="1200" baseline="0" dirty="0" err="1" smtClean="0">
                <a:solidFill>
                  <a:schemeClr val="tx1"/>
                </a:solidFill>
                <a:latin typeface="+mn-lt"/>
                <a:ea typeface="+mn-ea"/>
                <a:cs typeface="+mn-cs"/>
              </a:rPr>
              <a:t>Aminia</a:t>
            </a:r>
            <a:endParaRPr lang="it-IT"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480 a.C. si dice che le vite dei tragediografi si fossero intrecciate: Sofocle canta il valore di Eschilo nella battaglia di </a:t>
            </a:r>
            <a:r>
              <a:rPr lang="it-IT" sz="1200" kern="1200" baseline="0" dirty="0" err="1" smtClean="0">
                <a:solidFill>
                  <a:schemeClr val="tx1"/>
                </a:solidFill>
                <a:latin typeface="+mn-lt"/>
                <a:ea typeface="+mn-ea"/>
                <a:cs typeface="+mn-cs"/>
              </a:rPr>
              <a:t>Salamina</a:t>
            </a:r>
            <a:r>
              <a:rPr lang="it-IT" sz="1200" kern="1200" baseline="0" dirty="0" smtClean="0">
                <a:solidFill>
                  <a:schemeClr val="tx1"/>
                </a:solidFill>
                <a:latin typeface="+mn-lt"/>
                <a:ea typeface="+mn-ea"/>
                <a:cs typeface="+mn-cs"/>
              </a:rPr>
              <a:t> e nello stesso anno nasce Euripide a </a:t>
            </a:r>
            <a:r>
              <a:rPr lang="it-IT" sz="1200" kern="1200" baseline="0" dirty="0" err="1" smtClean="0">
                <a:solidFill>
                  <a:schemeClr val="tx1"/>
                </a:solidFill>
                <a:latin typeface="+mn-lt"/>
                <a:ea typeface="+mn-ea"/>
                <a:cs typeface="+mn-cs"/>
              </a:rPr>
              <a:t>Salamina</a:t>
            </a:r>
            <a:endParaRPr lang="it-IT"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392520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Dante nota che un dannato dall'aspetto imponente è sdraiato sul sabbione infuocato e non sembra preoccuparsi delle fiammelle, tanto che ha uno sguardo sprezzante e dà l'impressione che la pioggia di fuoco non gli dia dolore. Mentre ne chiede il nome a Virgilio, il dannato sente la sua domanda e risponde lui stesso dicendo di essere da morto tal quale era da vivo: anzi, se Giove gli scagliasse contro tutte le folgori fabbricate da Vulcano e dai Ciclopi nell'Etna non potrebbe vendicarsi di lui. </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Allora Virgilio ribatte con un tono di voce adirato, quale Dante non ha mai sentito, accusando il dannato di nome Capaneo di essere maggiormente punito proprio per la sua smisurata superbia. Poi il maestro si rivolge a Dante con voce più pacata e gli spiega che lo spirito è uno dei sette re che assediarono Tebe e sembra disprezzare Dio così come ne disconosce la potenza; tuttavia la sua alterigia è degno ornamento al suo petto. A questo punto Virgilio invita Dante a seguirlo e a badare bene dove mette i piedi, camminando strettamente vicino alla selva.</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p>
            <a:r>
              <a:rPr lang="it-IT" dirty="0" smtClean="0"/>
              <a:t>William </a:t>
            </a:r>
            <a:r>
              <a:rPr lang="it-IT" dirty="0" err="1" smtClean="0"/>
              <a:t>blake</a:t>
            </a:r>
            <a:r>
              <a:rPr lang="it-IT" dirty="0" smtClean="0"/>
              <a:t> 1800</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32</a:t>
            </a:fld>
            <a:endParaRPr lang="it-IT"/>
          </a:p>
        </p:txBody>
      </p:sp>
    </p:spTree>
    <p:extLst>
      <p:ext uri="{BB962C8B-B14F-4D97-AF65-F5344CB8AC3E}">
        <p14:creationId xmlns:p14="http://schemas.microsoft.com/office/powerpoint/2010/main" val="346848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Paolo della quercia</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33</a:t>
            </a:fld>
            <a:endParaRPr lang="it-IT"/>
          </a:p>
        </p:txBody>
      </p:sp>
    </p:spTree>
    <p:extLst>
      <p:ext uri="{BB962C8B-B14F-4D97-AF65-F5344CB8AC3E}">
        <p14:creationId xmlns:p14="http://schemas.microsoft.com/office/powerpoint/2010/main" val="401132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Gustave Dorè 1800 Francia</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34</a:t>
            </a:fld>
            <a:endParaRPr lang="it-IT"/>
          </a:p>
        </p:txBody>
      </p:sp>
    </p:spTree>
    <p:extLst>
      <p:ext uri="{BB962C8B-B14F-4D97-AF65-F5344CB8AC3E}">
        <p14:creationId xmlns:p14="http://schemas.microsoft.com/office/powerpoint/2010/main" val="419564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Misteri eleusini: </a:t>
            </a:r>
            <a:r>
              <a:rPr lang="it-IT" sz="1200" kern="1200" dirty="0" smtClean="0">
                <a:solidFill>
                  <a:schemeClr val="tx1"/>
                </a:solidFill>
                <a:latin typeface="+mn-lt"/>
                <a:ea typeface="+mn-ea"/>
                <a:cs typeface="+mn-cs"/>
              </a:rPr>
              <a:t>riti legati al culto di Demetra e Kore, come farebbe intendere Aristofane nella commedia Le rane, e secondo alcune leggende sarebbe stato persino processato per empietà</a:t>
            </a:r>
          </a:p>
          <a:p>
            <a:r>
              <a:rPr lang="it-IT" sz="1200" kern="1200" dirty="0" smtClean="0">
                <a:solidFill>
                  <a:schemeClr val="tx1"/>
                </a:solidFill>
                <a:latin typeface="+mn-lt"/>
                <a:ea typeface="+mn-ea"/>
                <a:cs typeface="+mn-cs"/>
              </a:rPr>
              <a:t>Sul suo epitaffio non furono ricordate le vittorie in ambito teatrale, ma i meriti come combattente a Maratona.</a:t>
            </a:r>
          </a:p>
          <a:p>
            <a:endParaRPr lang="it-IT" sz="1200" kern="1200" dirty="0" smtClean="0">
              <a:solidFill>
                <a:schemeClr val="tx1"/>
              </a:solidFill>
              <a:latin typeface="+mn-lt"/>
              <a:ea typeface="+mn-ea"/>
              <a:cs typeface="+mn-cs"/>
            </a:endParaRPr>
          </a:p>
          <a:p>
            <a:r>
              <a:rPr lang="it-IT" sz="1200" kern="1200" dirty="0" err="1" smtClean="0">
                <a:solidFill>
                  <a:schemeClr val="tx1"/>
                </a:solidFill>
                <a:latin typeface="+mn-lt"/>
                <a:ea typeface="+mn-ea"/>
                <a:cs typeface="+mn-cs"/>
              </a:rPr>
              <a:t>---</a:t>
            </a:r>
            <a:r>
              <a:rPr lang="it-IT" sz="1200" kern="1200" dirty="0" smtClean="0">
                <a:solidFill>
                  <a:schemeClr val="tx1"/>
                </a:solidFill>
                <a:latin typeface="+mn-lt"/>
                <a:ea typeface="+mn-ea"/>
                <a:cs typeface="+mn-cs"/>
              </a:rPr>
              <a:t> Dioniso attorniato</a:t>
            </a:r>
            <a:r>
              <a:rPr lang="it-IT" sz="1200" kern="1200" baseline="0" dirty="0" smtClean="0">
                <a:solidFill>
                  <a:schemeClr val="tx1"/>
                </a:solidFill>
                <a:latin typeface="+mn-lt"/>
                <a:ea typeface="+mn-ea"/>
                <a:cs typeface="+mn-cs"/>
              </a:rPr>
              <a:t> da Satiri </a:t>
            </a:r>
            <a:r>
              <a:rPr lang="it-IT" sz="1200" kern="1200" baseline="0" dirty="0" err="1"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66993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kern="1200" dirty="0" smtClean="0">
                <a:solidFill>
                  <a:schemeClr val="tx1"/>
                </a:solidFill>
                <a:latin typeface="+mn-lt"/>
                <a:ea typeface="+mn-ea"/>
                <a:cs typeface="+mn-cs"/>
              </a:rPr>
              <a:t>Attori:</a:t>
            </a:r>
            <a:r>
              <a:rPr lang="it-IT" sz="1200" b="0" kern="1200" baseline="0" dirty="0" smtClean="0">
                <a:solidFill>
                  <a:schemeClr val="tx1"/>
                </a:solidFill>
                <a:latin typeface="+mn-lt"/>
                <a:ea typeface="+mn-ea"/>
                <a:cs typeface="+mn-cs"/>
              </a:rPr>
              <a:t> </a:t>
            </a:r>
            <a:r>
              <a:rPr lang="it-IT" sz="1200" b="0" kern="1200" dirty="0" smtClean="0">
                <a:solidFill>
                  <a:schemeClr val="tx1"/>
                </a:solidFill>
                <a:latin typeface="+mn-lt"/>
                <a:ea typeface="+mn-ea"/>
                <a:cs typeface="+mn-cs"/>
              </a:rPr>
              <a:t>precedentemente, infatti, sulla scena compariva un solo attore alla volta, come ci testimonia Aristotele, Poetica, 49a</a:t>
            </a:r>
          </a:p>
          <a:p>
            <a:r>
              <a:rPr lang="it-IT" sz="1200" b="0" kern="1200" dirty="0" smtClean="0">
                <a:solidFill>
                  <a:schemeClr val="tx1"/>
                </a:solidFill>
                <a:latin typeface="+mn-lt"/>
                <a:ea typeface="+mn-ea"/>
                <a:cs typeface="+mn-cs"/>
              </a:rPr>
              <a:t>Dialoghi</a:t>
            </a:r>
            <a:r>
              <a:rPr lang="it-IT" sz="1200" b="0" kern="1200" baseline="0" dirty="0" smtClean="0">
                <a:solidFill>
                  <a:schemeClr val="tx1"/>
                </a:solidFill>
                <a:latin typeface="+mn-lt"/>
                <a:ea typeface="+mn-ea"/>
                <a:cs typeface="+mn-cs"/>
              </a:rPr>
              <a:t> </a:t>
            </a:r>
            <a:r>
              <a:rPr lang="it-IT" sz="1200" b="0" kern="1200" dirty="0" smtClean="0">
                <a:solidFill>
                  <a:schemeClr val="tx1"/>
                </a:solidFill>
                <a:latin typeface="+mn-lt"/>
                <a:ea typeface="+mn-ea"/>
                <a:cs typeface="+mn-cs"/>
              </a:rPr>
              <a:t>oltre che monologhi, aumentando il coinvolgimento emotivo del pubblico e la complessità espressiva.</a:t>
            </a:r>
          </a:p>
          <a:p>
            <a:r>
              <a:rPr lang="it-IT" sz="1200" b="0" kern="1200" dirty="0" smtClean="0">
                <a:solidFill>
                  <a:schemeClr val="tx1"/>
                </a:solidFill>
                <a:latin typeface="+mn-lt"/>
                <a:ea typeface="+mn-ea"/>
                <a:cs typeface="+mn-cs"/>
              </a:rPr>
              <a:t>Coro: prima rappresentava una continua controparte all'attore. Per esempio, in una delle tragedie più antiche che ci siano pervenute, Le supplici, il coro ha ancora una parte preponderante.</a:t>
            </a:r>
          </a:p>
          <a:p>
            <a:r>
              <a:rPr lang="it-IT" sz="1200" kern="1200" dirty="0" smtClean="0">
                <a:solidFill>
                  <a:schemeClr val="tx1"/>
                </a:solidFill>
                <a:latin typeface="+mn-lt"/>
                <a:ea typeface="+mn-ea"/>
                <a:cs typeface="+mn-cs"/>
              </a:rPr>
              <a:t>Monoteismo: Zeus, nelle opere di Eschilo, è rappresentato talvolta come un tiranno, talvolta come un dio onnipotente</a:t>
            </a:r>
          </a:p>
          <a:p>
            <a:endParaRPr lang="it-IT" sz="1200" b="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284295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Ereditarietà</a:t>
            </a:r>
            <a:r>
              <a:rPr lang="it-IT" baseline="0" dirty="0" smtClean="0"/>
              <a:t>  della colpa: </a:t>
            </a:r>
            <a:r>
              <a:rPr lang="it-IT" sz="1200" kern="1200" dirty="0" smtClean="0">
                <a:solidFill>
                  <a:schemeClr val="tx1"/>
                </a:solidFill>
                <a:latin typeface="+mn-lt"/>
                <a:ea typeface="+mn-ea"/>
                <a:cs typeface="+mn-cs"/>
              </a:rPr>
              <a:t>Tutta la sua tragedia è una tensione alla ricerca di una risposta che arriverà a dare, rivestendo la sua tragedia di forza etica per la polis ateniese del V sec.</a:t>
            </a:r>
          </a:p>
          <a:p>
            <a:r>
              <a:rPr lang="it-IT" i="1" dirty="0" err="1" smtClean="0"/>
              <a:t>---Prometeo</a:t>
            </a:r>
            <a:r>
              <a:rPr lang="it-IT" i="1" dirty="0" smtClean="0"/>
              <a:t> incatenato da </a:t>
            </a:r>
            <a:r>
              <a:rPr lang="it-IT" i="1" dirty="0" smtClean="0">
                <a:hlinkClick r:id="rId3" tooltip="Vulcano"/>
              </a:rPr>
              <a:t>Vulcano</a:t>
            </a:r>
            <a:r>
              <a:rPr lang="it-IT" dirty="0" smtClean="0"/>
              <a:t>, </a:t>
            </a:r>
            <a:r>
              <a:rPr lang="it-IT" dirty="0" err="1" smtClean="0">
                <a:hlinkClick r:id="rId4" tooltip="Dirck van Baburen"/>
              </a:rPr>
              <a:t>Dirck</a:t>
            </a:r>
            <a:r>
              <a:rPr lang="it-IT" dirty="0" smtClean="0">
                <a:hlinkClick r:id="rId4" tooltip="Dirck van Baburen"/>
              </a:rPr>
              <a:t> van </a:t>
            </a:r>
            <a:r>
              <a:rPr lang="it-IT" dirty="0" err="1" smtClean="0">
                <a:hlinkClick r:id="rId4" tooltip="Dirck van Baburen"/>
              </a:rPr>
              <a:t>Baburen</a:t>
            </a:r>
            <a:r>
              <a:rPr lang="it-IT" dirty="0" err="1" smtClean="0"/>
              <a:t>----pittore</a:t>
            </a:r>
            <a:r>
              <a:rPr lang="it-IT" dirty="0" smtClean="0"/>
              <a:t> olandese 16-17 sec</a:t>
            </a:r>
            <a:endParaRPr lang="it-IT" dirty="0"/>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248272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In </a:t>
            </a:r>
            <a:r>
              <a:rPr lang="it-IT" sz="1200" b="0" i="0" u="none" strike="noStrike" kern="1200" dirty="0" smtClean="0">
                <a:solidFill>
                  <a:schemeClr val="tx1"/>
                </a:solidFill>
                <a:latin typeface="+mn-lt"/>
                <a:ea typeface="+mn-ea"/>
                <a:cs typeface="+mn-cs"/>
                <a:hlinkClick r:id="rId3" tooltip="Linguistica"/>
              </a:rPr>
              <a:t>linguistica</a:t>
            </a:r>
            <a:r>
              <a:rPr lang="it-IT" sz="1200" b="0" i="0" kern="1200" dirty="0" smtClean="0">
                <a:solidFill>
                  <a:schemeClr val="tx1"/>
                </a:solidFill>
                <a:latin typeface="+mn-lt"/>
                <a:ea typeface="+mn-ea"/>
                <a:cs typeface="+mn-cs"/>
              </a:rPr>
              <a:t> e in </a:t>
            </a:r>
            <a:r>
              <a:rPr lang="it-IT" sz="1200" b="0" i="0" u="none" strike="noStrike" kern="1200" dirty="0" smtClean="0">
                <a:solidFill>
                  <a:schemeClr val="tx1"/>
                </a:solidFill>
                <a:latin typeface="+mn-lt"/>
                <a:ea typeface="+mn-ea"/>
                <a:cs typeface="+mn-cs"/>
                <a:hlinkClick r:id="rId4" tooltip="Filologia"/>
              </a:rPr>
              <a:t>filologia</a:t>
            </a:r>
            <a:r>
              <a:rPr lang="it-IT" sz="1200" b="0" i="0" kern="1200" dirty="0" smtClean="0">
                <a:solidFill>
                  <a:schemeClr val="tx1"/>
                </a:solidFill>
                <a:latin typeface="+mn-lt"/>
                <a:ea typeface="+mn-ea"/>
                <a:cs typeface="+mn-cs"/>
              </a:rPr>
              <a:t>, un </a:t>
            </a:r>
            <a:r>
              <a:rPr lang="it-IT" sz="1200" b="1" i="0" kern="1200" dirty="0" err="1" smtClean="0">
                <a:solidFill>
                  <a:schemeClr val="tx1"/>
                </a:solidFill>
                <a:latin typeface="+mn-lt"/>
                <a:ea typeface="+mn-ea"/>
                <a:cs typeface="+mn-cs"/>
              </a:rPr>
              <a:t>hapax</a:t>
            </a:r>
            <a:r>
              <a:rPr lang="it-IT" sz="1200" b="0" i="0" kern="1200" dirty="0" smtClean="0">
                <a:solidFill>
                  <a:schemeClr val="tx1"/>
                </a:solidFill>
                <a:latin typeface="+mn-lt"/>
                <a:ea typeface="+mn-ea"/>
                <a:cs typeface="+mn-cs"/>
              </a:rPr>
              <a:t>, dal </a:t>
            </a:r>
            <a:r>
              <a:rPr lang="it-IT" sz="1200" b="0" i="0" u="none" strike="noStrike" kern="1200" dirty="0" smtClean="0">
                <a:solidFill>
                  <a:schemeClr val="tx1"/>
                </a:solidFill>
                <a:latin typeface="+mn-lt"/>
                <a:ea typeface="+mn-ea"/>
                <a:cs typeface="+mn-cs"/>
                <a:hlinkClick r:id="rId5" tooltip="Lingua greca antica"/>
              </a:rPr>
              <a:t>greco</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ἅπαξ</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λεγόμενον</a:t>
            </a:r>
            <a:r>
              <a:rPr lang="it-IT" sz="1200" b="0" i="0" kern="1200" dirty="0" smtClean="0">
                <a:solidFill>
                  <a:schemeClr val="tx1"/>
                </a:solidFill>
                <a:latin typeface="+mn-lt"/>
                <a:ea typeface="+mn-ea"/>
                <a:cs typeface="+mn-cs"/>
              </a:rPr>
              <a:t> (</a:t>
            </a:r>
            <a:r>
              <a:rPr lang="it-IT" sz="1200" b="0" i="1" kern="1200" dirty="0" err="1" smtClean="0">
                <a:solidFill>
                  <a:schemeClr val="tx1"/>
                </a:solidFill>
                <a:latin typeface="+mn-lt"/>
                <a:ea typeface="+mn-ea"/>
                <a:cs typeface="+mn-cs"/>
              </a:rPr>
              <a:t>hápax</a:t>
            </a:r>
            <a:r>
              <a:rPr lang="it-IT" sz="1200" b="0" i="1" kern="1200" dirty="0" smtClean="0">
                <a:solidFill>
                  <a:schemeClr val="tx1"/>
                </a:solidFill>
                <a:latin typeface="+mn-lt"/>
                <a:ea typeface="+mn-ea"/>
                <a:cs typeface="+mn-cs"/>
              </a:rPr>
              <a:t> </a:t>
            </a:r>
            <a:r>
              <a:rPr lang="it-IT" sz="1200" b="0" i="1" kern="1200" dirty="0" err="1" smtClean="0">
                <a:solidFill>
                  <a:schemeClr val="tx1"/>
                </a:solidFill>
                <a:latin typeface="+mn-lt"/>
                <a:ea typeface="+mn-ea"/>
                <a:cs typeface="+mn-cs"/>
              </a:rPr>
              <a:t>legómenon</a:t>
            </a:r>
            <a:r>
              <a:rPr lang="it-IT" sz="1200" b="0" i="0" kern="1200" dirty="0" smtClean="0">
                <a:solidFill>
                  <a:schemeClr val="tx1"/>
                </a:solidFill>
                <a:latin typeface="+mn-lt"/>
                <a:ea typeface="+mn-ea"/>
                <a:cs typeface="+mn-cs"/>
              </a:rPr>
              <a:t>, "detto una volta sola") è una forma linguistica (parola o espressione), che compare una sola volta nell'ambito di un testo, di un autore o dell'intero sistema letterario di una lingua.</a:t>
            </a:r>
          </a:p>
          <a:p>
            <a:r>
              <a:rPr lang="it-IT" sz="1200" b="0" i="0" kern="1200" dirty="0" smtClean="0">
                <a:solidFill>
                  <a:schemeClr val="tx1"/>
                </a:solidFill>
                <a:latin typeface="+mn-lt"/>
                <a:ea typeface="+mn-ea"/>
                <a:cs typeface="+mn-cs"/>
              </a:rPr>
              <a:t>Gli </a:t>
            </a:r>
            <a:r>
              <a:rPr lang="it-IT" sz="1200" b="0" i="0" kern="1200" dirty="0" err="1" smtClean="0">
                <a:solidFill>
                  <a:schemeClr val="tx1"/>
                </a:solidFill>
                <a:latin typeface="+mn-lt"/>
                <a:ea typeface="+mn-ea"/>
                <a:cs typeface="+mn-cs"/>
              </a:rPr>
              <a:t>hapax</a:t>
            </a:r>
            <a:r>
              <a:rPr lang="it-IT" sz="1200" b="0" i="0" kern="1200" dirty="0" smtClean="0">
                <a:solidFill>
                  <a:schemeClr val="tx1"/>
                </a:solidFill>
                <a:latin typeface="+mn-lt"/>
                <a:ea typeface="+mn-ea"/>
                <a:cs typeface="+mn-cs"/>
              </a:rPr>
              <a:t> sono dunque parole rare, il cui utilizzo in </a:t>
            </a:r>
            <a:r>
              <a:rPr lang="it-IT" sz="1200" b="0" i="0" u="none" strike="noStrike" kern="1200" dirty="0" smtClean="0">
                <a:solidFill>
                  <a:schemeClr val="tx1"/>
                </a:solidFill>
                <a:latin typeface="+mn-lt"/>
                <a:ea typeface="+mn-ea"/>
                <a:cs typeface="+mn-cs"/>
                <a:hlinkClick r:id="rId4" tooltip="Filologia"/>
              </a:rPr>
              <a:t>filologia</a:t>
            </a:r>
            <a:r>
              <a:rPr lang="it-IT" sz="1200" b="0" i="0" kern="1200" dirty="0" smtClean="0">
                <a:solidFill>
                  <a:schemeClr val="tx1"/>
                </a:solidFill>
                <a:latin typeface="+mn-lt"/>
                <a:ea typeface="+mn-ea"/>
                <a:cs typeface="+mn-cs"/>
              </a:rPr>
              <a:t> può essere quello di aiutare gli studiosi nell'attribuzione della paternità di un testo: un </a:t>
            </a:r>
            <a:r>
              <a:rPr lang="it-IT" sz="1200" b="0" i="0" u="none" strike="noStrike" kern="1200" dirty="0" smtClean="0">
                <a:solidFill>
                  <a:schemeClr val="tx1"/>
                </a:solidFill>
                <a:latin typeface="+mn-lt"/>
                <a:ea typeface="+mn-ea"/>
                <a:cs typeface="+mn-cs"/>
                <a:hlinkClick r:id="rId6" tooltip="Manoscritto"/>
              </a:rPr>
              <a:t>manoscritto</a:t>
            </a:r>
            <a:r>
              <a:rPr lang="it-IT" sz="1200" b="0" i="0" kern="1200" dirty="0" smtClean="0">
                <a:solidFill>
                  <a:schemeClr val="tx1"/>
                </a:solidFill>
                <a:latin typeface="+mn-lt"/>
                <a:ea typeface="+mn-ea"/>
                <a:cs typeface="+mn-cs"/>
              </a:rPr>
              <a:t> che contiene una parola adoperata altrove soltanto da un autore, è probabilmente di quello stesso autore.</a:t>
            </a:r>
          </a:p>
          <a:p>
            <a:endParaRPr lang="it-IT" dirty="0"/>
          </a:p>
        </p:txBody>
      </p:sp>
      <p:sp>
        <p:nvSpPr>
          <p:cNvPr id="4" name="Segnaposto numero diapositiva 3"/>
          <p:cNvSpPr>
            <a:spLocks noGrp="1"/>
          </p:cNvSpPr>
          <p:nvPr>
            <p:ph type="sldNum" sz="quarter" idx="10"/>
          </p:nvPr>
        </p:nvSpPr>
        <p:spPr/>
        <p:txBody>
          <a:bodyPr/>
          <a:lstStyle/>
          <a:p>
            <a:fld id="{7EC1C1EA-71B9-4717-8F6B-745919B37A02}" type="slidenum">
              <a:rPr lang="it-IT" smtClean="0">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30195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EDIPODIA: Di questo poema sappiamo con certezza che i figli di Edipo Eteocle e Polinice non erano nati da rapporti incestuosi di Edipo con la moglie e madre Giocasta, ma da un suo precedente matrimonio con Eurigania.</a:t>
            </a:r>
          </a:p>
          <a:p>
            <a:endParaRPr lang="it-I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Pittore neoclassico francese 17 sec </a:t>
            </a:r>
            <a:r>
              <a:rPr lang="it-IT" b="1" dirty="0" err="1" smtClean="0"/>
              <a:t>Jean-Auguste-Dominique</a:t>
            </a:r>
            <a:r>
              <a:rPr lang="it-IT" b="1" dirty="0" smtClean="0"/>
              <a:t> </a:t>
            </a:r>
            <a:r>
              <a:rPr lang="it-IT" b="1" dirty="0" err="1" smtClean="0"/>
              <a:t>Ingres</a:t>
            </a:r>
            <a:endParaRPr lang="it-IT" b="1" dirty="0" smtClean="0"/>
          </a:p>
          <a:p>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9</a:t>
            </a:fld>
            <a:endParaRPr lang="it-IT"/>
          </a:p>
        </p:txBody>
      </p:sp>
    </p:spTree>
    <p:extLst>
      <p:ext uri="{BB962C8B-B14F-4D97-AF65-F5344CB8AC3E}">
        <p14:creationId xmlns:p14="http://schemas.microsoft.com/office/powerpoint/2010/main" val="261104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Silvagni</a:t>
            </a:r>
            <a:r>
              <a:rPr lang="it-IT" dirty="0" smtClean="0"/>
              <a:t>, Giovanni. - Pittore (</a:t>
            </a:r>
            <a:r>
              <a:rPr lang="it-IT" dirty="0" smtClean="0">
                <a:hlinkClick r:id="rId3"/>
              </a:rPr>
              <a:t>Roma</a:t>
            </a:r>
            <a:r>
              <a:rPr lang="it-IT" dirty="0" smtClean="0"/>
              <a:t> 1790 - ivi 1853). Allievo di </a:t>
            </a:r>
            <a:r>
              <a:rPr lang="it-IT" dirty="0" smtClean="0">
                <a:hlinkClick r:id="rId4"/>
              </a:rPr>
              <a:t>G. </a:t>
            </a:r>
            <a:r>
              <a:rPr lang="it-IT" dirty="0" err="1" smtClean="0">
                <a:hlinkClick r:id="rId4"/>
              </a:rPr>
              <a:t>Landi</a:t>
            </a:r>
            <a:r>
              <a:rPr lang="it-IT" dirty="0" smtClean="0"/>
              <a:t>, fu membro (1822) e principe dell'Accademia di</a:t>
            </a:r>
            <a:r>
              <a:rPr lang="it-IT" baseline="0" dirty="0" smtClean="0"/>
              <a:t> </a:t>
            </a:r>
            <a:r>
              <a:rPr lang="it-IT" dirty="0" smtClean="0">
                <a:hlinkClick r:id="rId5"/>
              </a:rPr>
              <a:t>San Luca</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10</a:t>
            </a:fld>
            <a:endParaRPr lang="it-IT"/>
          </a:p>
        </p:txBody>
      </p:sp>
    </p:spTree>
    <p:extLst>
      <p:ext uri="{BB962C8B-B14F-4D97-AF65-F5344CB8AC3E}">
        <p14:creationId xmlns:p14="http://schemas.microsoft.com/office/powerpoint/2010/main" val="100403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Epigoni:alcuni affermano appartenga ad Omero</a:t>
            </a:r>
          </a:p>
          <a:p>
            <a:r>
              <a:rPr lang="it-IT" dirty="0" smtClean="0"/>
              <a:t>Erinni:personificazione della vendetta</a:t>
            </a:r>
          </a:p>
          <a:p>
            <a:endParaRPr lang="it-IT" dirty="0" smtClean="0"/>
          </a:p>
          <a:p>
            <a:r>
              <a:rPr lang="it-IT" dirty="0" smtClean="0"/>
              <a:t>Guerra degli epigoni</a:t>
            </a:r>
            <a:endParaRPr lang="it-IT" dirty="0"/>
          </a:p>
        </p:txBody>
      </p:sp>
      <p:sp>
        <p:nvSpPr>
          <p:cNvPr id="4" name="Segnaposto numero diapositiva 3"/>
          <p:cNvSpPr>
            <a:spLocks noGrp="1"/>
          </p:cNvSpPr>
          <p:nvPr>
            <p:ph type="sldNum" sz="quarter" idx="10"/>
          </p:nvPr>
        </p:nvSpPr>
        <p:spPr/>
        <p:txBody>
          <a:bodyPr/>
          <a:lstStyle/>
          <a:p>
            <a:fld id="{747C41D4-B76E-4AAA-BC38-12C80033EC23}" type="slidenum">
              <a:rPr lang="it-IT" smtClean="0"/>
              <a:pPr/>
              <a:t>11</a:t>
            </a:fld>
            <a:endParaRPr lang="it-IT"/>
          </a:p>
        </p:txBody>
      </p:sp>
    </p:spTree>
    <p:extLst>
      <p:ext uri="{BB962C8B-B14F-4D97-AF65-F5344CB8AC3E}">
        <p14:creationId xmlns:p14="http://schemas.microsoft.com/office/powerpoint/2010/main" val="245134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4EE54E5C-04C9-41B2-82A0-E4E0C046FA80}" type="slidenum">
              <a:rPr lang="en-GB" smtClean="0"/>
              <a:pPr/>
              <a:t>‹N›</a:t>
            </a:fld>
            <a:endParaRPr lang="en-GB"/>
          </a:p>
        </p:txBody>
      </p:sp>
      <p:sp>
        <p:nvSpPr>
          <p:cNvPr id="10" name="Rettango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9" name="Rettango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tango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verticale 1"/>
          <p:cNvSpPr>
            <a:spLocks noGrp="1"/>
          </p:cNvSpPr>
          <p:nvPr>
            <p:ph type="title" orient="vert"/>
          </p:nvPr>
        </p:nvSpPr>
        <p:spPr>
          <a:xfrm>
            <a:off x="6781800" y="274640"/>
            <a:ext cx="19050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04800"/>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5" name="Segnaposto piè di pagina 4"/>
          <p:cNvSpPr>
            <a:spLocks noGrp="1"/>
          </p:cNvSpPr>
          <p:nvPr>
            <p:ph type="ftr" sz="quarter" idx="11"/>
          </p:nvPr>
        </p:nvSpPr>
        <p:spPr>
          <a:xfrm>
            <a:off x="2640597" y="6377459"/>
            <a:ext cx="3836404" cy="365125"/>
          </a:xfrm>
        </p:spPr>
        <p:txBody>
          <a:bodyPr/>
          <a:lstStyle/>
          <a:p>
            <a:endParaRPr lang="en-GB"/>
          </a:p>
        </p:txBody>
      </p:sp>
      <p:sp>
        <p:nvSpPr>
          <p:cNvPr id="6" name="Segnaposto numero diapositiva 5"/>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Segnaposto data 14"/>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16" name="Segnaposto numero diapositiva 15"/>
          <p:cNvSpPr>
            <a:spLocks noGrp="1"/>
          </p:cNvSpPr>
          <p:nvPr>
            <p:ph type="sldNum" sz="quarter" idx="11"/>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17" name="Segnaposto piè di pagina 16"/>
          <p:cNvSpPr>
            <a:spLocks noGrp="1"/>
          </p:cNvSpPr>
          <p:nvPr>
            <p:ph type="ftr" sz="quarter" idx="12"/>
          </p:nvPr>
        </p:nvSpPr>
        <p:spPr/>
        <p:txBody>
          <a:bodyPr/>
          <a:lstStyle/>
          <a:p>
            <a:endParaRPr lang="it-IT">
              <a:solidFill>
                <a:srgbClr val="FEFAC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15" name="Segnaposto numero diapositiva 14"/>
          <p:cNvSpPr>
            <a:spLocks noGrp="1"/>
          </p:cNvSpPr>
          <p:nvPr>
            <p:ph type="sldNum" sz="quarter" idx="15"/>
          </p:nvPr>
        </p:nvSpPr>
        <p:spPr/>
        <p:txBody>
          <a:bodyPr/>
          <a:lstStyle>
            <a:lvl1pPr algn="ctr">
              <a:defRPr/>
            </a:lvl1pPr>
          </a:lstStyle>
          <a:p>
            <a:fld id="{4B7CAB44-543E-4753-A9B2-6662AABC1522}" type="slidenum">
              <a:rPr lang="it-IT" smtClean="0">
                <a:solidFill>
                  <a:srgbClr val="FEFAC9"/>
                </a:solidFill>
              </a:rPr>
              <a:pPr/>
              <a:t>‹N›</a:t>
            </a:fld>
            <a:endParaRPr lang="it-IT">
              <a:solidFill>
                <a:srgbClr val="FEFAC9"/>
              </a:solidFill>
            </a:endParaRPr>
          </a:p>
        </p:txBody>
      </p:sp>
      <p:sp>
        <p:nvSpPr>
          <p:cNvPr id="16" name="Segnaposto piè di pagina 15"/>
          <p:cNvSpPr>
            <a:spLocks noGrp="1"/>
          </p:cNvSpPr>
          <p:nvPr>
            <p:ph type="ftr" sz="quarter" idx="16"/>
          </p:nvPr>
        </p:nvSpPr>
        <p:spPr/>
        <p:txBody>
          <a:bodyPr/>
          <a:lstStyle/>
          <a:p>
            <a:endParaRPr lang="it-IT">
              <a:solidFill>
                <a:srgbClr val="FEFAC9"/>
              </a:solidFill>
            </a:endParaRPr>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6" name="Segnaposto piè di pagina 5"/>
          <p:cNvSpPr>
            <a:spLocks noGrp="1"/>
          </p:cNvSpPr>
          <p:nvPr>
            <p:ph type="ftr" sz="quarter" idx="11"/>
          </p:nvPr>
        </p:nvSpPr>
        <p:spPr/>
        <p:txBody>
          <a:bodyPr/>
          <a:lstStyle/>
          <a:p>
            <a:endParaRPr lang="it-IT">
              <a:solidFill>
                <a:srgbClr val="FEFAC9"/>
              </a:solidFill>
            </a:endParaRPr>
          </a:p>
        </p:txBody>
      </p:sp>
      <p:sp>
        <p:nvSpPr>
          <p:cNvPr id="7" name="Segnaposto numero diapositiva 6"/>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8" name="Segnaposto piè di pagina 7"/>
          <p:cNvSpPr>
            <a:spLocks noGrp="1"/>
          </p:cNvSpPr>
          <p:nvPr>
            <p:ph type="ftr" sz="quarter" idx="11"/>
          </p:nvPr>
        </p:nvSpPr>
        <p:spPr/>
        <p:txBody>
          <a:bodyPr/>
          <a:lstStyle/>
          <a:p>
            <a:endParaRPr lang="it-IT">
              <a:solidFill>
                <a:srgbClr val="FEFAC9"/>
              </a:solidFill>
            </a:endParaRPr>
          </a:p>
        </p:txBody>
      </p:sp>
      <p:sp>
        <p:nvSpPr>
          <p:cNvPr id="7" name="Segnaposto data 6"/>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4" name="Segnaposto piè di pagina 3"/>
          <p:cNvSpPr>
            <a:spLocks noGrp="1"/>
          </p:cNvSpPr>
          <p:nvPr>
            <p:ph type="ftr" sz="quarter" idx="11"/>
          </p:nvPr>
        </p:nvSpPr>
        <p:spPr/>
        <p:txBody>
          <a:bodyPr/>
          <a:lstStyle/>
          <a:p>
            <a:endParaRPr lang="it-IT">
              <a:solidFill>
                <a:srgbClr val="FEFAC9"/>
              </a:solidFill>
            </a:endParaRPr>
          </a:p>
        </p:txBody>
      </p:sp>
      <p:sp>
        <p:nvSpPr>
          <p:cNvPr id="5" name="Segnaposto numero diapositiva 4"/>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3" name="Segnaposto piè di pagina 2"/>
          <p:cNvSpPr>
            <a:spLocks noGrp="1"/>
          </p:cNvSpPr>
          <p:nvPr>
            <p:ph type="ftr" sz="quarter" idx="11"/>
          </p:nvPr>
        </p:nvSpPr>
        <p:spPr/>
        <p:txBody>
          <a:bodyPr/>
          <a:lstStyle/>
          <a:p>
            <a:endParaRPr lang="it-IT">
              <a:solidFill>
                <a:srgbClr val="FEFAC9"/>
              </a:solidFill>
            </a:endParaRPr>
          </a:p>
        </p:txBody>
      </p:sp>
      <p:sp>
        <p:nvSpPr>
          <p:cNvPr id="4" name="Segnaposto numero diapositiva 3"/>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9" name="Segnaposto numero diapositiva 8"/>
          <p:cNvSpPr>
            <a:spLocks noGrp="1"/>
          </p:cNvSpPr>
          <p:nvPr>
            <p:ph type="sldNum" sz="quarter" idx="15"/>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10" name="Segnaposto piè di pagina 9"/>
          <p:cNvSpPr>
            <a:spLocks noGrp="1"/>
          </p:cNvSpPr>
          <p:nvPr>
            <p:ph type="ftr" sz="quarter" idx="16"/>
          </p:nvPr>
        </p:nvSpPr>
        <p:spPr/>
        <p:txBody>
          <a:bodyPr/>
          <a:lstStyle/>
          <a:p>
            <a:endParaRPr lang="it-IT">
              <a:solidFill>
                <a:srgbClr val="FEFAC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9" name="Segnaposto numero diapositiva 8"/>
          <p:cNvSpPr>
            <a:spLocks noGrp="1"/>
          </p:cNvSpPr>
          <p:nvPr>
            <p:ph type="sldNum" sz="quarter" idx="11"/>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10" name="Segnaposto piè di pagina 9"/>
          <p:cNvSpPr>
            <a:spLocks noGrp="1"/>
          </p:cNvSpPr>
          <p:nvPr>
            <p:ph type="ftr" sz="quarter" idx="12"/>
          </p:nvPr>
        </p:nvSpPr>
        <p:spPr/>
        <p:txBody>
          <a:bodyPr/>
          <a:lstStyle/>
          <a:p>
            <a:endParaRPr lang="it-IT">
              <a:solidFill>
                <a:srgbClr val="FEFAC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Segnaposto data 14"/>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16" name="Segnaposto numero diapositiva 15"/>
          <p:cNvSpPr>
            <a:spLocks noGrp="1"/>
          </p:cNvSpPr>
          <p:nvPr>
            <p:ph type="sldNum" sz="quarter" idx="11"/>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17" name="Segnaposto piè di pagina 16"/>
          <p:cNvSpPr>
            <a:spLocks noGrp="1"/>
          </p:cNvSpPr>
          <p:nvPr>
            <p:ph type="ftr" sz="quarter" idx="12"/>
          </p:nvPr>
        </p:nvSpPr>
        <p:spPr/>
        <p:txBody>
          <a:bodyPr/>
          <a:lstStyle/>
          <a:p>
            <a:endParaRPr lang="it-IT">
              <a:solidFill>
                <a:srgbClr val="FEFAC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15" name="Segnaposto numero diapositiva 14"/>
          <p:cNvSpPr>
            <a:spLocks noGrp="1"/>
          </p:cNvSpPr>
          <p:nvPr>
            <p:ph type="sldNum" sz="quarter" idx="15"/>
          </p:nvPr>
        </p:nvSpPr>
        <p:spPr/>
        <p:txBody>
          <a:bodyPr/>
          <a:lstStyle>
            <a:lvl1pPr algn="ctr">
              <a:defRPr/>
            </a:lvl1pPr>
          </a:lstStyle>
          <a:p>
            <a:fld id="{4B7CAB44-543E-4753-A9B2-6662AABC1522}" type="slidenum">
              <a:rPr lang="it-IT" smtClean="0">
                <a:solidFill>
                  <a:srgbClr val="FEFAC9"/>
                </a:solidFill>
              </a:rPr>
              <a:pPr/>
              <a:t>‹N›</a:t>
            </a:fld>
            <a:endParaRPr lang="it-IT">
              <a:solidFill>
                <a:srgbClr val="FEFAC9"/>
              </a:solidFill>
            </a:endParaRPr>
          </a:p>
        </p:txBody>
      </p:sp>
      <p:sp>
        <p:nvSpPr>
          <p:cNvPr id="16" name="Segnaposto piè di pagina 15"/>
          <p:cNvSpPr>
            <a:spLocks noGrp="1"/>
          </p:cNvSpPr>
          <p:nvPr>
            <p:ph type="ftr" sz="quarter" idx="16"/>
          </p:nvPr>
        </p:nvSpPr>
        <p:spPr/>
        <p:txBody>
          <a:bodyPr/>
          <a:lstStyle/>
          <a:p>
            <a:endParaRPr lang="it-IT">
              <a:solidFill>
                <a:srgbClr val="FEFAC9"/>
              </a:solidFill>
            </a:endParaRPr>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6" name="Segnaposto piè di pagina 5"/>
          <p:cNvSpPr>
            <a:spLocks noGrp="1"/>
          </p:cNvSpPr>
          <p:nvPr>
            <p:ph type="ftr" sz="quarter" idx="11"/>
          </p:nvPr>
        </p:nvSpPr>
        <p:spPr/>
        <p:txBody>
          <a:bodyPr/>
          <a:lstStyle/>
          <a:p>
            <a:endParaRPr lang="it-IT">
              <a:solidFill>
                <a:srgbClr val="FEFAC9"/>
              </a:solidFill>
            </a:endParaRPr>
          </a:p>
        </p:txBody>
      </p:sp>
      <p:sp>
        <p:nvSpPr>
          <p:cNvPr id="7" name="Segnaposto numero diapositiva 6"/>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8" name="Segnaposto piè di pagina 7"/>
          <p:cNvSpPr>
            <a:spLocks noGrp="1"/>
          </p:cNvSpPr>
          <p:nvPr>
            <p:ph type="ftr" sz="quarter" idx="11"/>
          </p:nvPr>
        </p:nvSpPr>
        <p:spPr/>
        <p:txBody>
          <a:bodyPr/>
          <a:lstStyle/>
          <a:p>
            <a:endParaRPr lang="it-IT">
              <a:solidFill>
                <a:srgbClr val="FEFAC9"/>
              </a:solidFill>
            </a:endParaRPr>
          </a:p>
        </p:txBody>
      </p:sp>
      <p:sp>
        <p:nvSpPr>
          <p:cNvPr id="7" name="Segnaposto data 6"/>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4" name="Segnaposto piè di pagina 3"/>
          <p:cNvSpPr>
            <a:spLocks noGrp="1"/>
          </p:cNvSpPr>
          <p:nvPr>
            <p:ph type="ftr" sz="quarter" idx="11"/>
          </p:nvPr>
        </p:nvSpPr>
        <p:spPr/>
        <p:txBody>
          <a:bodyPr/>
          <a:lstStyle/>
          <a:p>
            <a:endParaRPr lang="it-IT">
              <a:solidFill>
                <a:srgbClr val="FEFAC9"/>
              </a:solidFill>
            </a:endParaRPr>
          </a:p>
        </p:txBody>
      </p:sp>
      <p:sp>
        <p:nvSpPr>
          <p:cNvPr id="5" name="Segnaposto numero diapositiva 4"/>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3" name="Segnaposto piè di pagina 2"/>
          <p:cNvSpPr>
            <a:spLocks noGrp="1"/>
          </p:cNvSpPr>
          <p:nvPr>
            <p:ph type="ftr" sz="quarter" idx="11"/>
          </p:nvPr>
        </p:nvSpPr>
        <p:spPr/>
        <p:txBody>
          <a:bodyPr/>
          <a:lstStyle/>
          <a:p>
            <a:endParaRPr lang="it-IT">
              <a:solidFill>
                <a:srgbClr val="FEFAC9"/>
              </a:solidFill>
            </a:endParaRPr>
          </a:p>
        </p:txBody>
      </p:sp>
      <p:sp>
        <p:nvSpPr>
          <p:cNvPr id="4" name="Segnaposto numero diapositiva 3"/>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tango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4EE54E5C-04C9-41B2-82A0-E4E0C046FA80}" type="slidenum">
              <a:rPr lang="en-GB" smtClean="0"/>
              <a:pPr/>
              <a:t>‹N›</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9" name="Segnaposto numero diapositiva 8"/>
          <p:cNvSpPr>
            <a:spLocks noGrp="1"/>
          </p:cNvSpPr>
          <p:nvPr>
            <p:ph type="sldNum" sz="quarter" idx="15"/>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10" name="Segnaposto piè di pagina 9"/>
          <p:cNvSpPr>
            <a:spLocks noGrp="1"/>
          </p:cNvSpPr>
          <p:nvPr>
            <p:ph type="ftr" sz="quarter" idx="16"/>
          </p:nvPr>
        </p:nvSpPr>
        <p:spPr/>
        <p:txBody>
          <a:bodyPr/>
          <a:lstStyle/>
          <a:p>
            <a:endParaRPr lang="it-IT">
              <a:solidFill>
                <a:srgbClr val="FEFAC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9" name="Segnaposto numero diapositiva 8"/>
          <p:cNvSpPr>
            <a:spLocks noGrp="1"/>
          </p:cNvSpPr>
          <p:nvPr>
            <p:ph type="sldNum" sz="quarter" idx="11"/>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
        <p:nvSpPr>
          <p:cNvPr id="10" name="Segnaposto piè di pagina 9"/>
          <p:cNvSpPr>
            <a:spLocks noGrp="1"/>
          </p:cNvSpPr>
          <p:nvPr>
            <p:ph type="ftr" sz="quarter" idx="12"/>
          </p:nvPr>
        </p:nvSpPr>
        <p:spPr/>
        <p:txBody>
          <a:bodyPr/>
          <a:lstStyle/>
          <a:p>
            <a:endParaRPr lang="it-IT">
              <a:solidFill>
                <a:srgbClr val="FEFAC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5" name="Segnaposto piè di pagina 4"/>
          <p:cNvSpPr>
            <a:spLocks noGrp="1"/>
          </p:cNvSpPr>
          <p:nvPr>
            <p:ph type="ftr" sz="quarter" idx="11"/>
          </p:nvPr>
        </p:nvSpPr>
        <p:spPr/>
        <p:txBody>
          <a:bodyPr/>
          <a:lstStyle/>
          <a:p>
            <a:endParaRPr lang="it-IT">
              <a:solidFill>
                <a:srgbClr val="FEFAC9"/>
              </a:solidFill>
            </a:endParaRPr>
          </a:p>
        </p:txBody>
      </p:sp>
      <p:sp>
        <p:nvSpPr>
          <p:cNvPr id="6" name="Segnaposto numero diapositiva 5"/>
          <p:cNvSpPr>
            <a:spLocks noGrp="1"/>
          </p:cNvSpPr>
          <p:nvPr>
            <p:ph type="sldNum" sz="quarter" idx="12"/>
          </p:nvPr>
        </p:nvSpPr>
        <p:spPr/>
        <p:txBody>
          <a:bodyPr/>
          <a:lstStyle/>
          <a:p>
            <a:fld id="{4B7CAB44-543E-4753-A9B2-6662AABC1522}" type="slidenum">
              <a:rPr lang="it-IT" smtClean="0">
                <a:solidFill>
                  <a:srgbClr val="FEFAC9"/>
                </a:solidFill>
              </a:rPr>
              <a:pPr/>
              <a:t>‹N›</a:t>
            </a:fld>
            <a:endParaRPr lang="it-IT">
              <a:solidFill>
                <a:srgbClr val="FEFAC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4EE54E5C-04C9-41B2-82A0-E4E0C046FA80}"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33917D2C-1DDF-4631-B305-C2C0C7A8B629}" type="datetimeFigureOut">
              <a:rPr lang="en-GB" smtClean="0"/>
              <a:pPr/>
              <a:t>16/11/2014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4EE54E5C-04C9-41B2-82A0-E4E0C046FA80}" type="slidenum">
              <a:rPr lang="en-GB" smtClean="0"/>
              <a:pPr/>
              <a:t>‹N›</a:t>
            </a:fld>
            <a:endParaRPr lang="en-GB"/>
          </a:p>
        </p:txBody>
      </p:sp>
      <p:sp>
        <p:nvSpPr>
          <p:cNvPr id="12" name="Rettango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164592" y="1170432"/>
            <a:ext cx="2523744" cy="201168"/>
          </a:xfrm>
        </p:spPr>
        <p:txBody>
          <a:bodyPr/>
          <a:lstStyle/>
          <a:p>
            <a:fld id="{33917D2C-1DDF-4631-B305-C2C0C7A8B629}" type="datetimeFigureOut">
              <a:rPr lang="en-GB" smtClean="0"/>
              <a:pPr/>
              <a:t>16/11/2014</a:t>
            </a:fld>
            <a:endParaRPr lang="en-GB"/>
          </a:p>
        </p:txBody>
      </p:sp>
      <p:sp>
        <p:nvSpPr>
          <p:cNvPr id="11" name="Rettango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egnaposto piè di pa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egnaposto numero diapositiva 6"/>
          <p:cNvSpPr>
            <a:spLocks noGrp="1"/>
          </p:cNvSpPr>
          <p:nvPr>
            <p:ph type="sldNum" sz="quarter" idx="12"/>
          </p:nvPr>
        </p:nvSpPr>
        <p:spPr>
          <a:xfrm>
            <a:off x="8339328" y="1170432"/>
            <a:ext cx="733864" cy="201168"/>
          </a:xfrm>
        </p:spPr>
        <p:txBody>
          <a:bodyPr/>
          <a:lstStyle/>
          <a:p>
            <a:fld id="{4EE54E5C-04C9-41B2-82A0-E4E0C046FA80}" type="slidenum">
              <a:rPr lang="en-GB" smtClean="0"/>
              <a:pPr/>
              <a:t>‹N›</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tango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tango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egnaposto tito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3917D2C-1DDF-4631-B305-C2C0C7A8B629}" type="datetimeFigureOut">
              <a:rPr lang="en-GB" smtClean="0"/>
              <a:pPr/>
              <a:t>16/11/2014</a:t>
            </a:fld>
            <a:endParaRPr lang="en-GB"/>
          </a:p>
        </p:txBody>
      </p:sp>
      <p:sp>
        <p:nvSpPr>
          <p:cNvPr id="5" name="Segnaposto piè di pa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egnaposto numero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E54E5C-04C9-41B2-82A0-E4E0C046FA80}"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solidFill>
                <a:srgbClr val="FEFAC9"/>
              </a:solidFill>
            </a:endParaRPr>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B7CAB44-543E-4753-A9B2-6662AABC1522}" type="slidenum">
              <a:rPr lang="it-IT" smtClean="0">
                <a:solidFill>
                  <a:srgbClr val="FEFAC9"/>
                </a:solidFill>
              </a:rPr>
              <a:pPr/>
              <a:t>‹N›</a:t>
            </a:fld>
            <a:endParaRPr lang="it-IT">
              <a:solidFill>
                <a:srgbClr val="FEFAC9"/>
              </a:solidFill>
            </a:endParaRPr>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D4D0489-5EE6-4427-B1AD-2671BB82DA5B}" type="datetimeFigureOut">
              <a:rPr lang="it-IT" smtClean="0">
                <a:solidFill>
                  <a:srgbClr val="FEFAC9"/>
                </a:solidFill>
              </a:rPr>
              <a:pPr/>
              <a:t>16/11/2014</a:t>
            </a:fld>
            <a:endParaRPr lang="it-IT">
              <a:solidFill>
                <a:srgbClr val="FEFAC9"/>
              </a:solidFill>
            </a:endParaRP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solidFill>
                <a:srgbClr val="FEFAC9"/>
              </a:solidFill>
            </a:endParaRPr>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B7CAB44-543E-4753-A9B2-6662AABC1522}" type="slidenum">
              <a:rPr lang="it-IT" smtClean="0">
                <a:solidFill>
                  <a:srgbClr val="FEFAC9"/>
                </a:solidFill>
              </a:rPr>
              <a:pPr/>
              <a:t>‹N›</a:t>
            </a:fld>
            <a:endParaRPr lang="it-IT">
              <a:solidFill>
                <a:srgbClr val="FEFAC9"/>
              </a:solidFill>
            </a:endParaRPr>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i="1" dirty="0" smtClean="0">
                <a:solidFill>
                  <a:schemeClr val="tx1"/>
                </a:solidFill>
              </a:rPr>
              <a:t>di Eschilo</a:t>
            </a:r>
            <a:endParaRPr lang="it-IT" i="1" dirty="0">
              <a:solidFill>
                <a:schemeClr val="tx1"/>
              </a:solidFill>
            </a:endParaRPr>
          </a:p>
        </p:txBody>
      </p:sp>
      <p:sp>
        <p:nvSpPr>
          <p:cNvPr id="2" name="Titolo 1"/>
          <p:cNvSpPr>
            <a:spLocks noGrp="1"/>
          </p:cNvSpPr>
          <p:nvPr>
            <p:ph type="ctrTitle"/>
          </p:nvPr>
        </p:nvSpPr>
        <p:spPr/>
        <p:txBody>
          <a:bodyPr/>
          <a:lstStyle/>
          <a:p>
            <a:r>
              <a:rPr lang="it-IT" sz="6000" b="1" dirty="0" smtClean="0">
                <a:ln w="3200">
                  <a:solidFill>
                    <a:srgbClr val="FFC000">
                      <a:alpha val="25000"/>
                    </a:srgbClr>
                  </a:solidFill>
                  <a:prstDash val="solid"/>
                  <a:round/>
                </a:ln>
                <a:solidFill>
                  <a:srgbClr val="FFC000"/>
                </a:solidFill>
              </a:rPr>
              <a:t>I SETTE CONTRO TEBE</a:t>
            </a:r>
            <a:endParaRPr lang="it-IT" sz="6000" b="1" dirty="0">
              <a:ln w="3200">
                <a:solidFill>
                  <a:srgbClr val="FFC000">
                    <a:alpha val="25000"/>
                  </a:srgbClr>
                </a:solidFill>
                <a:prstDash val="solid"/>
                <a:round/>
              </a:ln>
              <a:solidFill>
                <a:srgbClr val="FFC000"/>
              </a:solidFill>
            </a:endParaRPr>
          </a:p>
        </p:txBody>
      </p:sp>
      <p:sp>
        <p:nvSpPr>
          <p:cNvPr id="4" name="CasellaDiTesto 3"/>
          <p:cNvSpPr txBox="1"/>
          <p:nvPr/>
        </p:nvSpPr>
        <p:spPr>
          <a:xfrm>
            <a:off x="4283968" y="4869160"/>
            <a:ext cx="4646890" cy="1477328"/>
          </a:xfrm>
          <a:prstGeom prst="rect">
            <a:avLst/>
          </a:prstGeom>
          <a:noFill/>
        </p:spPr>
        <p:txBody>
          <a:bodyPr wrap="square" rtlCol="0">
            <a:spAutoFit/>
          </a:bodyPr>
          <a:lstStyle/>
          <a:p>
            <a:r>
              <a:rPr lang="it-IT" dirty="0" smtClean="0"/>
              <a:t>a cura di </a:t>
            </a:r>
          </a:p>
          <a:p>
            <a:r>
              <a:rPr lang="it-IT" dirty="0" smtClean="0"/>
              <a:t>Angela Maria </a:t>
            </a:r>
            <a:r>
              <a:rPr lang="it-IT" dirty="0" err="1" smtClean="0"/>
              <a:t>Feo</a:t>
            </a:r>
            <a:r>
              <a:rPr lang="it-IT" dirty="0" smtClean="0"/>
              <a:t> e Vittoria </a:t>
            </a:r>
            <a:r>
              <a:rPr lang="it-IT" dirty="0" err="1" smtClean="0"/>
              <a:t>Stanzione</a:t>
            </a:r>
            <a:endParaRPr lang="it-IT" dirty="0" smtClean="0"/>
          </a:p>
          <a:p>
            <a:r>
              <a:rPr lang="it-IT" dirty="0" smtClean="0"/>
              <a:t>                                             Classe </a:t>
            </a:r>
            <a:r>
              <a:rPr lang="it-IT" dirty="0" smtClean="0"/>
              <a:t>IV C</a:t>
            </a:r>
          </a:p>
          <a:p>
            <a:endParaRPr lang="it-IT" dirty="0" smtClean="0"/>
          </a:p>
          <a:p>
            <a:r>
              <a:rPr lang="it-IT" dirty="0" smtClean="0"/>
              <a:t>Docente: prof. Claudio </a:t>
            </a:r>
            <a:r>
              <a:rPr lang="it-IT" dirty="0" err="1" smtClean="0"/>
              <a:t>Naddeo</a:t>
            </a:r>
            <a:endParaRPr lang="it-IT" dirty="0" smtClean="0"/>
          </a:p>
        </p:txBody>
      </p:sp>
      <p:sp>
        <p:nvSpPr>
          <p:cNvPr id="5" name="CasellaDiTesto 4"/>
          <p:cNvSpPr txBox="1"/>
          <p:nvPr/>
        </p:nvSpPr>
        <p:spPr>
          <a:xfrm>
            <a:off x="755576" y="836712"/>
            <a:ext cx="7776864" cy="923330"/>
          </a:xfrm>
          <a:prstGeom prst="rect">
            <a:avLst/>
          </a:prstGeom>
          <a:noFill/>
        </p:spPr>
        <p:txBody>
          <a:bodyPr wrap="square" rtlCol="0">
            <a:spAutoFit/>
          </a:bodyPr>
          <a:lstStyle/>
          <a:p>
            <a:pPr algn="ctr"/>
            <a:r>
              <a:rPr lang="it-IT" dirty="0" smtClean="0"/>
              <a:t>Liceo classico statale “T .Tasso”</a:t>
            </a:r>
          </a:p>
          <a:p>
            <a:pPr algn="ctr"/>
            <a:r>
              <a:rPr lang="it-IT" dirty="0" smtClean="0"/>
              <a:t>Salerno</a:t>
            </a:r>
          </a:p>
          <a:p>
            <a:endParaRPr lang="it-IT"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50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bright="-44000" contrast="-62000"/>
          </a:blip>
          <a:srcRect/>
          <a:stretch>
            <a:fillRect l="-19000" r="-19000"/>
          </a:stretch>
        </a:blipFill>
        <a:effectLst/>
      </p:bgPr>
    </p:bg>
    <p:spTree>
      <p:nvGrpSpPr>
        <p:cNvPr id="1" name=""/>
        <p:cNvGrpSpPr/>
        <p:nvPr/>
      </p:nvGrpSpPr>
      <p:grpSpPr>
        <a:xfrm>
          <a:off x="0" y="0"/>
          <a:ext cx="0" cy="0"/>
          <a:chOff x="0" y="0"/>
          <a:chExt cx="0" cy="0"/>
        </a:xfrm>
      </p:grpSpPr>
      <p:sp>
        <p:nvSpPr>
          <p:cNvPr id="2" name="Rettangolo 1"/>
          <p:cNvSpPr/>
          <p:nvPr/>
        </p:nvSpPr>
        <p:spPr>
          <a:xfrm>
            <a:off x="467544" y="620688"/>
            <a:ext cx="7416824" cy="5262979"/>
          </a:xfrm>
          <a:prstGeom prst="rect">
            <a:avLst/>
          </a:prstGeom>
        </p:spPr>
        <p:txBody>
          <a:bodyPr wrap="square">
            <a:spAutoFit/>
          </a:bodyPr>
          <a:lstStyle/>
          <a:p>
            <a:pPr>
              <a:buNone/>
            </a:pP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Tebaide</a:t>
            </a:r>
            <a:endParaRPr lang="it-IT" b="1" dirty="0" smtClean="0">
              <a:solidFill>
                <a:schemeClr val="bg1"/>
              </a:solidFill>
            </a:endParaRPr>
          </a:p>
          <a:p>
            <a:pPr algn="just">
              <a:buNone/>
            </a:pPr>
            <a:r>
              <a:rPr lang="it-IT" b="1" dirty="0" smtClean="0">
                <a:solidFill>
                  <a:schemeClr val="bg1"/>
                </a:solidFill>
              </a:rPr>
              <a:t> </a:t>
            </a:r>
            <a:r>
              <a:rPr lang="it-IT" sz="2000" b="1" dirty="0" smtClean="0">
                <a:solidFill>
                  <a:schemeClr val="bg1"/>
                </a:solidFill>
              </a:rPr>
              <a:t>attribuita in tempi antichi ad Omero, era un breve componimento che cantava la guerra fratricida tra Eteocle e Polinice, figli di Edipo, per la conquista di Tebe. </a:t>
            </a:r>
          </a:p>
          <a:p>
            <a:pPr algn="just">
              <a:buNone/>
            </a:pPr>
            <a:endParaRPr lang="it-IT" sz="2000" b="1" dirty="0" smtClean="0">
              <a:solidFill>
                <a:schemeClr val="bg1"/>
              </a:solidFill>
            </a:endParaRPr>
          </a:p>
          <a:p>
            <a:pPr algn="just">
              <a:buNone/>
            </a:pPr>
            <a:r>
              <a:rPr lang="it-IT" sz="2000" b="1" dirty="0" smtClean="0">
                <a:solidFill>
                  <a:schemeClr val="bg1"/>
                </a:solidFill>
              </a:rPr>
              <a:t>I due fratelli si erano accordati per regnare un anno a testa, ma allo scadere del proprio anno Eteocle non aveva voluto cedere il trono. </a:t>
            </a:r>
          </a:p>
          <a:p>
            <a:pPr algn="just">
              <a:buNone/>
            </a:pPr>
            <a:r>
              <a:rPr lang="it-IT" sz="2000" b="1" dirty="0" smtClean="0">
                <a:solidFill>
                  <a:schemeClr val="bg1"/>
                </a:solidFill>
              </a:rPr>
              <a:t> Così Polinice, con l’appoggio del re di Argo Adrasto, aveva dichiarato guerra al proprio fratello ed alla propria patria. </a:t>
            </a:r>
          </a:p>
          <a:p>
            <a:pPr algn="just">
              <a:buNone/>
            </a:pPr>
            <a:endParaRPr lang="it-IT" sz="2000" b="1" dirty="0" smtClean="0">
              <a:solidFill>
                <a:schemeClr val="bg1"/>
              </a:solidFill>
            </a:endParaRPr>
          </a:p>
          <a:p>
            <a:pPr algn="just">
              <a:buNone/>
            </a:pPr>
            <a:r>
              <a:rPr lang="it-IT" sz="2000" b="1" dirty="0" smtClean="0">
                <a:solidFill>
                  <a:schemeClr val="bg1"/>
                </a:solidFill>
              </a:rPr>
              <a:t>La vicenda veniva narrata dal punto di vista degli aggressori. Sette condottieri venivano messi a presidiare le sette porte della città, ma alla fine la vittoria arrideva all'esercito tebano di Eteocle. I due fratelli si davano la morte l'un l'altro, venendosi così a compiere un'antica profezia che aveva previsto lo svolgersi dei fatti.</a:t>
            </a:r>
            <a:endParaRPr lang="en-GB" sz="2000" dirty="0" smtClean="0">
              <a:solidFill>
                <a:schemeClr val="bg1"/>
              </a:solidFill>
            </a:endParaRP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33000" contrast="-84000"/>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1520" y="1105000"/>
            <a:ext cx="86409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Gli Epigoni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1">
                    <a:lumMod val="95000"/>
                  </a:schemeClr>
                </a:solidFill>
                <a:effectLst/>
                <a:latin typeface="Calibri" pitchFamily="34" charset="0"/>
                <a:ea typeface="Calibri" pitchFamily="34" charset="0"/>
                <a:cs typeface="Times New Roman" pitchFamily="18" charset="0"/>
              </a:rPr>
              <a:t>attribuiti ad Antimaco di Teo, era un poema,</a:t>
            </a:r>
            <a:r>
              <a:rPr kumimoji="0" lang="it-IT" sz="2000" b="1" i="0" u="none" strike="noStrike" cap="none" normalizeH="0" dirty="0" smtClean="0">
                <a:ln>
                  <a:noFill/>
                </a:ln>
                <a:solidFill>
                  <a:schemeClr val="bg1">
                    <a:lumMod val="95000"/>
                  </a:schemeClr>
                </a:solidFill>
                <a:effectLst/>
                <a:latin typeface="Calibri" pitchFamily="34" charset="0"/>
                <a:ea typeface="Calibri" pitchFamily="34" charset="0"/>
                <a:cs typeface="Times New Roman" pitchFamily="18" charset="0"/>
              </a:rPr>
              <a:t> </a:t>
            </a:r>
            <a:r>
              <a:rPr kumimoji="0" lang="it-IT" sz="2000" b="1" i="0" u="none" strike="noStrike" cap="none" normalizeH="0" baseline="0" dirty="0" smtClean="0">
                <a:ln>
                  <a:noFill/>
                </a:ln>
                <a:solidFill>
                  <a:schemeClr val="bg1">
                    <a:lumMod val="95000"/>
                  </a:schemeClr>
                </a:solidFill>
                <a:effectLst/>
                <a:latin typeface="Calibri" pitchFamily="34" charset="0"/>
                <a:ea typeface="Calibri" pitchFamily="34" charset="0"/>
                <a:cs typeface="Times New Roman" pitchFamily="18" charset="0"/>
              </a:rPr>
              <a:t>che raccontava la seconda guerra per la conquista di Tebe. Dieci anni dopo la battaglia raccontata dalla Tebaide, i figli dei condottieri sconfitti si riunivano sotto la guida di Alcmeone per tentare nuovamente l'impresa, questa volta coronata dal successo, con la conquista ed il sacco di Tebe.</a:t>
            </a:r>
            <a:endParaRPr kumimoji="0" lang="it-IT" sz="2000" b="0" i="0" u="none" strike="noStrike" cap="none" normalizeH="0" baseline="0" dirty="0" smtClean="0">
              <a:ln>
                <a:noFill/>
              </a:ln>
              <a:solidFill>
                <a:schemeClr val="bg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sz="2000" b="1"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2000" b="1"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it-IT"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L'Alcmeonide</a:t>
            </a:r>
          </a:p>
          <a:p>
            <a:pPr marL="0" marR="0" lvl="0" indent="0" algn="just" defTabSz="914400" rtl="0" eaLnBrk="0" fontAlgn="base" latinLnBrk="0" hangingPunct="0">
              <a:lnSpc>
                <a:spcPct val="100000"/>
              </a:lnSpc>
              <a:spcBef>
                <a:spcPct val="0"/>
              </a:spcBef>
              <a:spcAft>
                <a:spcPct val="0"/>
              </a:spcAft>
              <a:buClrTx/>
              <a:buSzTx/>
              <a:buFontTx/>
              <a:buNone/>
              <a:tabLst/>
            </a:pPr>
            <a:r>
              <a:rPr lang="it-IT" sz="2000" b="1" dirty="0" smtClean="0">
                <a:solidFill>
                  <a:schemeClr val="bg1">
                    <a:lumMod val="95000"/>
                  </a:schemeClr>
                </a:solidFill>
                <a:latin typeface="Calibri" pitchFamily="34" charset="0"/>
                <a:ea typeface="Calibri" pitchFamily="34" charset="0"/>
                <a:cs typeface="Times New Roman" pitchFamily="18" charset="0"/>
              </a:rPr>
              <a:t>anonima, narrava le gesta dell'epigono Alcmeone, figlio di Anfiarao, che vendicò la morte del padre, caduto nella guerra dei Sette uccidendo sua madre Erifile, poiché lo aveva spinto a parteciparvi, e venne di conseguenza perseguitato dalle Erinni.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TRAGEDIA: “</a:t>
            </a:r>
            <a:r>
              <a:rPr lang="el-GR" dirty="0" smtClean="0"/>
              <a:t>Ἑπτὰ ἐπὶ Θήβας </a:t>
            </a:r>
            <a:r>
              <a:rPr lang="it-IT" dirty="0" smtClean="0"/>
              <a:t>“</a:t>
            </a:r>
            <a:endParaRPr lang="it-IT" dirty="0"/>
          </a:p>
        </p:txBody>
      </p:sp>
      <p:sp>
        <p:nvSpPr>
          <p:cNvPr id="3" name="Segnaposto contenuto 2"/>
          <p:cNvSpPr>
            <a:spLocks noGrp="1"/>
          </p:cNvSpPr>
          <p:nvPr>
            <p:ph idx="1"/>
          </p:nvPr>
        </p:nvSpPr>
        <p:spPr/>
        <p:txBody>
          <a:bodyPr>
            <a:normAutofit lnSpcReduction="10000"/>
          </a:bodyPr>
          <a:lstStyle/>
          <a:p>
            <a:pPr>
              <a:buNone/>
            </a:pPr>
            <a:r>
              <a:rPr lang="it-IT" sz="4300" dirty="0" smtClean="0"/>
              <a:t>Data di rappresentazione: 467 a.C.</a:t>
            </a:r>
          </a:p>
          <a:p>
            <a:pPr>
              <a:buNone/>
            </a:pPr>
            <a:r>
              <a:rPr lang="it-IT" dirty="0" smtClean="0"/>
              <a:t>   </a:t>
            </a:r>
          </a:p>
          <a:p>
            <a:pPr>
              <a:buNone/>
            </a:pPr>
            <a:r>
              <a:rPr lang="it-IT" sz="4300" dirty="0" smtClean="0"/>
              <a:t>Trilogia : Laio</a:t>
            </a:r>
          </a:p>
          <a:p>
            <a:pPr>
              <a:buNone/>
            </a:pPr>
            <a:r>
              <a:rPr lang="it-IT" sz="4300" dirty="0" smtClean="0"/>
              <a:t>                   Edipo</a:t>
            </a:r>
          </a:p>
          <a:p>
            <a:pPr>
              <a:buNone/>
            </a:pPr>
            <a:r>
              <a:rPr lang="it-IT" sz="4300" dirty="0" smtClean="0"/>
              <a:t>                   Sette a Tebe</a:t>
            </a:r>
          </a:p>
          <a:p>
            <a:pPr>
              <a:buNone/>
            </a:pPr>
            <a:r>
              <a:rPr lang="it-IT" sz="4000" dirty="0" smtClean="0"/>
              <a:t>-La Sfinge -</a:t>
            </a:r>
            <a:r>
              <a:rPr lang="it-IT" sz="11100" dirty="0" smtClean="0"/>
              <a:t>               </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Scenografia</a:t>
            </a:r>
            <a:endParaRPr lang="it-IT" sz="3200" dirty="0"/>
          </a:p>
        </p:txBody>
      </p:sp>
      <p:sp>
        <p:nvSpPr>
          <p:cNvPr id="3" name="Segnaposto contenuto 2"/>
          <p:cNvSpPr>
            <a:spLocks noGrp="1"/>
          </p:cNvSpPr>
          <p:nvPr>
            <p:ph idx="1"/>
          </p:nvPr>
        </p:nvSpPr>
        <p:spPr/>
        <p:txBody>
          <a:bodyPr>
            <a:normAutofit lnSpcReduction="10000"/>
          </a:bodyPr>
          <a:lstStyle/>
          <a:p>
            <a:pPr>
              <a:buNone/>
            </a:pPr>
            <a:r>
              <a:rPr lang="it-IT" dirty="0" smtClean="0"/>
              <a:t>Ambientazione : Acropoli di Tebe</a:t>
            </a:r>
          </a:p>
          <a:p>
            <a:pPr>
              <a:buNone/>
            </a:pPr>
            <a:endParaRPr lang="it-IT" dirty="0" smtClean="0"/>
          </a:p>
          <a:p>
            <a:pPr>
              <a:buNone/>
            </a:pPr>
            <a:r>
              <a:rPr lang="it-IT" dirty="0" smtClean="0"/>
              <a:t>Personaggi : Eteocle e il messaggero tebano</a:t>
            </a:r>
          </a:p>
          <a:p>
            <a:pPr>
              <a:buNone/>
            </a:pPr>
            <a:endParaRPr lang="it-IT" dirty="0" smtClean="0"/>
          </a:p>
          <a:p>
            <a:pPr>
              <a:buNone/>
            </a:pPr>
            <a:r>
              <a:rPr lang="it-IT" dirty="0" smtClean="0"/>
              <a:t>Numero di attori: due</a:t>
            </a:r>
          </a:p>
          <a:p>
            <a:pPr>
              <a:buNone/>
            </a:pPr>
            <a:r>
              <a:rPr lang="it-IT" dirty="0" smtClean="0"/>
              <a:t> </a:t>
            </a:r>
          </a:p>
          <a:p>
            <a:pPr algn="just">
              <a:buNone/>
            </a:pPr>
            <a:r>
              <a:rPr lang="it-IT" dirty="0" smtClean="0"/>
              <a:t>Coro: composto dalle fanciulle tebane, 		   terrorizzate di essere rapite se Tebe </a:t>
            </a:r>
          </a:p>
          <a:p>
            <a:pPr algn="just">
              <a:buNone/>
            </a:pPr>
            <a:r>
              <a:rPr lang="it-IT" dirty="0" smtClean="0"/>
              <a:t>		   verrà conquistata</a:t>
            </a:r>
          </a:p>
          <a:p>
            <a:pPr>
              <a:buNone/>
            </a:pPr>
            <a:r>
              <a:rPr lang="it-IT" dirty="0" smtClean="0"/>
              <a:t>            </a:t>
            </a:r>
            <a:r>
              <a:rPr lang="it-IT" b="1" dirty="0" smtClean="0"/>
              <a:t> </a:t>
            </a:r>
            <a:endParaRPr lang="it-IT" dirty="0" smtClean="0"/>
          </a:p>
          <a:p>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3000" contrast="-59000"/>
          </a:blip>
          <a:srcRect/>
          <a:stretch>
            <a:fillRect t="-64000" b="-6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TRAMA</a:t>
            </a:r>
            <a:endParaRPr lang="it-IT" sz="3200" dirty="0"/>
          </a:p>
        </p:txBody>
      </p:sp>
      <p:sp>
        <p:nvSpPr>
          <p:cNvPr id="3" name="Segnaposto contenuto 2"/>
          <p:cNvSpPr>
            <a:spLocks noGrp="1"/>
          </p:cNvSpPr>
          <p:nvPr>
            <p:ph idx="1"/>
          </p:nvPr>
        </p:nvSpPr>
        <p:spPr/>
        <p:txBody>
          <a:bodyPr>
            <a:normAutofit fontScale="77500" lnSpcReduction="20000"/>
          </a:bodyPr>
          <a:lstStyle/>
          <a:p>
            <a:pPr algn="just">
              <a:buNone/>
            </a:pPr>
            <a:r>
              <a:rPr lang="it-IT" dirty="0" smtClean="0"/>
              <a:t>      Eteocle e Polinice si erano accordati per spartirsi il potere sulla città di Tebe, ma  Eteocle allo scadere del proprio anno non aveva voluto lasciare il proprio posto, sicché Polinice, con l’appoggio del re di Argo, Adrasto, aveva dichiarato guerra a Tebe.</a:t>
            </a:r>
          </a:p>
          <a:p>
            <a:pPr lvl="0" algn="just">
              <a:buNone/>
            </a:pPr>
            <a:r>
              <a:rPr lang="it-IT" dirty="0" smtClean="0"/>
              <a:t>     Eteocle cerca di rincuorare la popolazione, terrorizzata per l’imminente arrivo dell’esercito nemico. </a:t>
            </a:r>
          </a:p>
          <a:p>
            <a:pPr lvl="0" algn="just">
              <a:buNone/>
            </a:pPr>
            <a:r>
              <a:rPr lang="it-IT" dirty="0" smtClean="0"/>
              <a:t>     Giunge un messaggero, che informa che gli uomini di Polinice sono nei pressi di Tebe, ed hanno deciso di presidiare le sette porte della città.</a:t>
            </a:r>
          </a:p>
          <a:p>
            <a:pPr lvl="0" algn="just">
              <a:buNone/>
            </a:pPr>
            <a:r>
              <a:rPr lang="it-IT" dirty="0" smtClean="0"/>
              <a:t>      Eteocle deve scegliere sette guerrieri da contrapporre a quelli nemici, ognuno a difendere una porta.</a:t>
            </a:r>
          </a:p>
          <a:p>
            <a:pPr algn="just">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7859216" cy="612304"/>
          </a:xfrm>
        </p:spPr>
        <p:txBody>
          <a:bodyPr>
            <a:normAutofit fontScale="90000"/>
          </a:bodyPr>
          <a:lstStyle/>
          <a:p>
            <a:r>
              <a:rPr lang="it-IT" dirty="0" smtClean="0"/>
              <a:t>                           </a:t>
            </a:r>
            <a:r>
              <a:rPr lang="it-IT" sz="4400" dirty="0" smtClean="0"/>
              <a:t> </a:t>
            </a:r>
            <a:r>
              <a:rPr lang="it-IT" sz="4400" dirty="0" smtClean="0">
                <a:solidFill>
                  <a:schemeClr val="accent6">
                    <a:lumMod val="20000"/>
                    <a:lumOff val="80000"/>
                  </a:schemeClr>
                </a:solidFill>
              </a:rPr>
              <a:t>PORTE</a:t>
            </a:r>
            <a:endParaRPr lang="it-IT" sz="4400" dirty="0">
              <a:solidFill>
                <a:schemeClr val="accent6">
                  <a:lumMod val="20000"/>
                  <a:lumOff val="80000"/>
                </a:schemeClr>
              </a:solidFill>
            </a:endParaRPr>
          </a:p>
        </p:txBody>
      </p:sp>
      <p:sp>
        <p:nvSpPr>
          <p:cNvPr id="3" name="Segnaposto testo 2"/>
          <p:cNvSpPr>
            <a:spLocks noGrp="1"/>
          </p:cNvSpPr>
          <p:nvPr>
            <p:ph type="body" idx="1"/>
          </p:nvPr>
        </p:nvSpPr>
        <p:spPr>
          <a:xfrm>
            <a:off x="457200" y="1698987"/>
            <a:ext cx="8219256" cy="793909"/>
          </a:xfrm>
        </p:spPr>
        <p:txBody>
          <a:bodyPr/>
          <a:lstStyle/>
          <a:p>
            <a:r>
              <a:rPr lang="it-IT" dirty="0" smtClean="0"/>
              <a:t>Eteocle</a:t>
            </a:r>
            <a:endParaRPr lang="it-IT" dirty="0"/>
          </a:p>
        </p:txBody>
      </p:sp>
      <p:sp>
        <p:nvSpPr>
          <p:cNvPr id="4" name="Segnaposto contenuto 3"/>
          <p:cNvSpPr>
            <a:spLocks noGrp="1"/>
          </p:cNvSpPr>
          <p:nvPr>
            <p:ph sz="half" idx="2"/>
          </p:nvPr>
        </p:nvSpPr>
        <p:spPr/>
        <p:txBody>
          <a:bodyPr>
            <a:normAutofit/>
          </a:bodyPr>
          <a:lstStyle/>
          <a:p>
            <a:pPr>
              <a:buNone/>
            </a:pPr>
            <a:r>
              <a:rPr lang="it-IT" i="1" dirty="0" smtClean="0"/>
              <a:t>Porta di Preto</a:t>
            </a:r>
            <a:r>
              <a:rPr lang="it-IT" dirty="0" smtClean="0"/>
              <a:t>: Melanippo </a:t>
            </a:r>
          </a:p>
          <a:p>
            <a:pPr>
              <a:buNone/>
            </a:pPr>
            <a:r>
              <a:rPr lang="it-IT" i="1" dirty="0" smtClean="0"/>
              <a:t>Porta Elettra</a:t>
            </a:r>
            <a:r>
              <a:rPr lang="it-IT" dirty="0" smtClean="0"/>
              <a:t>: Polifonte </a:t>
            </a:r>
          </a:p>
          <a:p>
            <a:pPr>
              <a:buNone/>
            </a:pPr>
            <a:r>
              <a:rPr lang="it-IT" i="1" dirty="0" smtClean="0"/>
              <a:t>Porta Nuova</a:t>
            </a:r>
            <a:r>
              <a:rPr lang="it-IT" dirty="0" smtClean="0"/>
              <a:t>: Megareo </a:t>
            </a:r>
          </a:p>
          <a:p>
            <a:pPr>
              <a:buNone/>
            </a:pPr>
            <a:r>
              <a:rPr lang="it-IT" i="1" dirty="0" smtClean="0"/>
              <a:t>Porta Atena Onca</a:t>
            </a:r>
            <a:r>
              <a:rPr lang="it-IT" dirty="0" smtClean="0"/>
              <a:t>: Iperbio</a:t>
            </a:r>
          </a:p>
          <a:p>
            <a:pPr>
              <a:buNone/>
            </a:pPr>
            <a:r>
              <a:rPr lang="it-IT" i="1" dirty="0" smtClean="0"/>
              <a:t>Porta Nord</a:t>
            </a:r>
            <a:r>
              <a:rPr lang="it-IT" dirty="0" smtClean="0"/>
              <a:t>: Attore </a:t>
            </a:r>
          </a:p>
          <a:p>
            <a:pPr>
              <a:buNone/>
            </a:pPr>
            <a:r>
              <a:rPr lang="it-IT" i="1" dirty="0" smtClean="0"/>
              <a:t>Porta Omoloide</a:t>
            </a:r>
            <a:r>
              <a:rPr lang="it-IT" dirty="0" smtClean="0"/>
              <a:t>: Lastene </a:t>
            </a:r>
          </a:p>
          <a:p>
            <a:pPr>
              <a:buNone/>
            </a:pPr>
            <a:r>
              <a:rPr lang="it-IT" i="1" dirty="0" smtClean="0"/>
              <a:t>Settima Porta</a:t>
            </a:r>
            <a:r>
              <a:rPr lang="it-IT" dirty="0" smtClean="0"/>
              <a:t>:Eteocle</a:t>
            </a:r>
          </a:p>
          <a:p>
            <a:pPr>
              <a:buNone/>
            </a:pPr>
            <a:endParaRPr lang="it-IT" dirty="0"/>
          </a:p>
        </p:txBody>
      </p:sp>
      <p:sp>
        <p:nvSpPr>
          <p:cNvPr id="5" name="Segnaposto testo 4"/>
          <p:cNvSpPr>
            <a:spLocks noGrp="1"/>
          </p:cNvSpPr>
          <p:nvPr>
            <p:ph type="body" sz="quarter" idx="3"/>
          </p:nvPr>
        </p:nvSpPr>
        <p:spPr/>
        <p:txBody>
          <a:bodyPr/>
          <a:lstStyle/>
          <a:p>
            <a:r>
              <a:rPr lang="it-IT" dirty="0" smtClean="0"/>
              <a:t>Polinice </a:t>
            </a:r>
            <a:endParaRPr lang="it-IT" dirty="0"/>
          </a:p>
        </p:txBody>
      </p:sp>
      <p:sp>
        <p:nvSpPr>
          <p:cNvPr id="6" name="Segnaposto contenuto 5"/>
          <p:cNvSpPr>
            <a:spLocks noGrp="1"/>
          </p:cNvSpPr>
          <p:nvPr>
            <p:ph sz="quarter" idx="4"/>
          </p:nvPr>
        </p:nvSpPr>
        <p:spPr/>
        <p:txBody>
          <a:bodyPr/>
          <a:lstStyle/>
          <a:p>
            <a:pPr>
              <a:buNone/>
            </a:pPr>
            <a:r>
              <a:rPr lang="it-IT" dirty="0" smtClean="0"/>
              <a:t>Tideo</a:t>
            </a:r>
          </a:p>
          <a:p>
            <a:pPr>
              <a:buNone/>
            </a:pPr>
            <a:r>
              <a:rPr lang="it-IT" dirty="0" smtClean="0"/>
              <a:t>Capaneo</a:t>
            </a:r>
          </a:p>
          <a:p>
            <a:pPr>
              <a:buNone/>
            </a:pPr>
            <a:r>
              <a:rPr lang="it-IT" dirty="0" smtClean="0"/>
              <a:t>Eteoclo</a:t>
            </a:r>
          </a:p>
          <a:p>
            <a:pPr>
              <a:buNone/>
            </a:pPr>
            <a:r>
              <a:rPr lang="it-IT" dirty="0" smtClean="0"/>
              <a:t>Ippomedonte</a:t>
            </a:r>
          </a:p>
          <a:p>
            <a:pPr>
              <a:buNone/>
            </a:pPr>
            <a:r>
              <a:rPr lang="it-IT" dirty="0" smtClean="0"/>
              <a:t>Partenopeo</a:t>
            </a:r>
          </a:p>
          <a:p>
            <a:pPr>
              <a:buNone/>
            </a:pPr>
            <a:r>
              <a:rPr lang="it-IT" dirty="0" smtClean="0"/>
              <a:t>Anfiarao</a:t>
            </a:r>
          </a:p>
          <a:p>
            <a:pPr>
              <a:buNone/>
            </a:pPr>
            <a:r>
              <a:rPr lang="it-IT" dirty="0" smtClean="0"/>
              <a:t>Polinice</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37000" contrast="-67000"/>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95536" y="1613909"/>
            <a:ext cx="849694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rPr>
              <a:t>Ricevuta la notizia, il coro reagisce con paura, ma Eteocle le rimprovera. Inoltre viene informato dal messaggero sul nome e le caratteristiche principali di ognuno, e ad essi contrappone un proprio guerriero. Quando il messaggero nomina il settimo guerriero, Eteocle capisce di essere predestinato allo scontro con il fratello e lo accetta.</a:t>
            </a:r>
            <a:endParaRPr kumimoji="0" lang="it-IT" sz="2000" b="1" i="0" u="none" strike="noStrike" cap="none" normalizeH="0" baseline="0" dirty="0" smtClean="0">
              <a:ln>
                <a:noFill/>
              </a:ln>
              <a:solidFill>
                <a:schemeClr val="bg1"/>
              </a:solidFill>
              <a:effectLst/>
              <a:latin typeface="Book Antiqu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rPr>
              <a:t>Il coro intona un canto pieno di paura, al termine del quale arriva il messaggero. Questi informa che sei delle sette porte di Tebe hanno tenuto ma, alla settima porta però i due fratelli Eteocle e Polinice si sono dati la morte l'un l'altro. Nonostante la vittoria il coro piange per la </a:t>
            </a:r>
            <a:r>
              <a:rPr lang="it-IT" sz="2000" b="1" dirty="0" smtClean="0">
                <a:solidFill>
                  <a:schemeClr val="bg1"/>
                </a:solidFill>
                <a:latin typeface="Book Antiqua" pitchFamily="18" charset="0"/>
                <a:ea typeface="Calibri" pitchFamily="34" charset="0"/>
                <a:cs typeface="Times New Roman" pitchFamily="18" charset="0"/>
              </a:rPr>
              <a:t>triste sorte dei due fratelli sui loro corpi.</a:t>
            </a:r>
            <a:endParaRPr kumimoji="0" lang="it-IT" sz="2000" b="1" i="0" u="none" strike="noStrike" cap="none" normalizeH="0" baseline="0" dirty="0" smtClean="0">
              <a:ln>
                <a:noFill/>
              </a:ln>
              <a:solidFill>
                <a:schemeClr val="bg1"/>
              </a:solidFill>
              <a:effectLst/>
              <a:latin typeface="Book Antiqua"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                                      TEMI</a:t>
            </a:r>
            <a:endParaRPr lang="it-IT" sz="3600" dirty="0"/>
          </a:p>
        </p:txBody>
      </p:sp>
      <p:sp>
        <p:nvSpPr>
          <p:cNvPr id="3" name="Segnaposto contenuto 2"/>
          <p:cNvSpPr>
            <a:spLocks noGrp="1"/>
          </p:cNvSpPr>
          <p:nvPr>
            <p:ph idx="1"/>
          </p:nvPr>
        </p:nvSpPr>
        <p:spPr/>
        <p:txBody>
          <a:bodyPr>
            <a:normAutofit/>
          </a:bodyPr>
          <a:lstStyle/>
          <a:p>
            <a:pPr>
              <a:buNone/>
            </a:pPr>
            <a:r>
              <a:rPr lang="it-IT" b="1" i="1" dirty="0" smtClean="0"/>
              <a:t>Che rapporto c’è tra la maledizione di una famiglia e la libertà del singolo?</a:t>
            </a:r>
          </a:p>
          <a:p>
            <a:pPr algn="just">
              <a:buNone/>
            </a:pPr>
            <a:r>
              <a:rPr lang="it-IT" dirty="0" smtClean="0"/>
              <a:t>    Eschilo non nega l’esistenza di una  maledizione sulla stirpe ma afferma che c’è un punto in cui l’uomo  ha la  possibilità di scegliere di essere colpevole: Eschilo si assume la responsabilità così di affermare il libero arbitrio.</a:t>
            </a:r>
          </a:p>
          <a:p>
            <a:pPr>
              <a:buNone/>
            </a:pPr>
            <a:r>
              <a:rPr lang="it-IT" dirty="0" smtClean="0"/>
              <a:t> </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251520" y="404664"/>
            <a:ext cx="8424936" cy="4924425"/>
          </a:xfrm>
          <a:prstGeom prst="rect">
            <a:avLst/>
          </a:prstGeom>
        </p:spPr>
        <p:txBody>
          <a:bodyPr wrap="square">
            <a:spAutoFit/>
          </a:bodyPr>
          <a:lstStyle/>
          <a:p>
            <a:pPr algn="ctr">
              <a:buNone/>
            </a:pPr>
            <a:r>
              <a:rPr lang="it-IT" sz="2400" b="1" i="1" dirty="0" smtClean="0"/>
              <a:t>Problema:  </a:t>
            </a:r>
          </a:p>
          <a:p>
            <a:pPr algn="ctr">
              <a:buNone/>
            </a:pPr>
            <a:r>
              <a:rPr lang="it-IT" sz="2400" b="1" i="1" dirty="0" smtClean="0"/>
              <a:t>l’uomo è libero ma colpevole </a:t>
            </a:r>
          </a:p>
          <a:p>
            <a:pPr algn="ctr">
              <a:buNone/>
            </a:pPr>
            <a:r>
              <a:rPr lang="it-IT" sz="2400" b="1" i="1" dirty="0" smtClean="0"/>
              <a:t>o </a:t>
            </a:r>
          </a:p>
          <a:p>
            <a:pPr algn="ctr">
              <a:buNone/>
            </a:pPr>
            <a:r>
              <a:rPr lang="it-IT" sz="2400" b="1" i="1" dirty="0" smtClean="0"/>
              <a:t>innocente ma schiavo?</a:t>
            </a:r>
          </a:p>
          <a:p>
            <a:pPr algn="just">
              <a:buNone/>
            </a:pPr>
            <a:endParaRPr lang="it-IT" dirty="0" smtClean="0"/>
          </a:p>
          <a:p>
            <a:pPr algn="just">
              <a:buNone/>
            </a:pPr>
            <a:r>
              <a:rPr lang="it-IT" sz="2000" dirty="0" smtClean="0"/>
              <a:t>Per la mentalità greca quella colpa che si tramanda nelle generazioni lascia ai successori una propensione al male che li spinge a commettere continuamente colpe. </a:t>
            </a:r>
          </a:p>
          <a:p>
            <a:pPr algn="just">
              <a:buNone/>
            </a:pPr>
            <a:endParaRPr lang="it-IT" sz="2000" dirty="0" smtClean="0"/>
          </a:p>
          <a:p>
            <a:pPr algn="just">
              <a:buNone/>
            </a:pPr>
            <a:r>
              <a:rPr lang="it-IT" sz="2000" dirty="0" smtClean="0"/>
              <a:t>Per Eschilo nessuno è innocente, perciò cerca una colpa in tutti i suoi personaggi.</a:t>
            </a:r>
          </a:p>
          <a:p>
            <a:pPr algn="just">
              <a:buNone/>
            </a:pPr>
            <a:endParaRPr lang="it-IT" sz="2000" dirty="0" smtClean="0"/>
          </a:p>
          <a:p>
            <a:pPr algn="just">
              <a:buNone/>
            </a:pPr>
            <a:r>
              <a:rPr lang="it-IT" sz="2000" dirty="0" smtClean="0"/>
              <a:t>Eteocle cambia: viene presentato come re  perfetto, autorevole; tuttavia si intuisce che la sua autorevolezza non gli permette di vedere le cose per quello che sono e  ciò lo porta alla colpa.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1490650"/>
          </a:xfrm>
        </p:spPr>
        <p:txBody>
          <a:bodyPr>
            <a:noAutofit/>
          </a:bodyPr>
          <a:lstStyle/>
          <a:p>
            <a:pPr algn="ctr"/>
            <a:r>
              <a:rPr lang="it-IT" b="1" dirty="0" smtClean="0">
                <a:solidFill>
                  <a:srgbClr val="FFC000"/>
                </a:solidFill>
              </a:rPr>
              <a:t>PERCHE’ </a:t>
            </a:r>
            <a:r>
              <a:rPr lang="it-IT" dirty="0" smtClean="0">
                <a:solidFill>
                  <a:srgbClr val="FFC000"/>
                </a:solidFill>
              </a:rPr>
              <a:t>Eschilo scrisse “I sette contro Tebe”?</a:t>
            </a:r>
            <a:endParaRPr lang="it-IT" dirty="0">
              <a:solidFill>
                <a:srgbClr val="FFC000"/>
              </a:solidFill>
            </a:endParaRPr>
          </a:p>
        </p:txBody>
      </p:sp>
      <p:sp>
        <p:nvSpPr>
          <p:cNvPr id="4" name="CasellaDiTesto 3"/>
          <p:cNvSpPr txBox="1"/>
          <p:nvPr/>
        </p:nvSpPr>
        <p:spPr>
          <a:xfrm>
            <a:off x="1500166" y="2000240"/>
            <a:ext cx="6000792" cy="738664"/>
          </a:xfrm>
          <a:prstGeom prst="rect">
            <a:avLst/>
          </a:prstGeom>
          <a:noFill/>
        </p:spPr>
        <p:txBody>
          <a:bodyPr wrap="square" rtlCol="0">
            <a:spAutoFit/>
          </a:bodyPr>
          <a:lstStyle/>
          <a:p>
            <a:r>
              <a:rPr lang="it-IT" sz="2400" b="1" dirty="0" smtClean="0">
                <a:solidFill>
                  <a:srgbClr val="0070C0"/>
                </a:solidFill>
              </a:rPr>
              <a:t>SECONDA GUERRA PERSIANA (480 a.C.)</a:t>
            </a:r>
          </a:p>
          <a:p>
            <a:endParaRPr lang="it-IT" dirty="0">
              <a:solidFill>
                <a:prstClr val="white"/>
              </a:solidFill>
            </a:endParaRPr>
          </a:p>
        </p:txBody>
      </p:sp>
      <p:cxnSp>
        <p:nvCxnSpPr>
          <p:cNvPr id="6" name="Connettore 2 5"/>
          <p:cNvCxnSpPr/>
          <p:nvPr/>
        </p:nvCxnSpPr>
        <p:spPr>
          <a:xfrm rot="5400000">
            <a:off x="4108447" y="2892421"/>
            <a:ext cx="785818"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428992" y="3286124"/>
            <a:ext cx="2643206" cy="400110"/>
          </a:xfrm>
          <a:prstGeom prst="rect">
            <a:avLst/>
          </a:prstGeom>
          <a:noFill/>
        </p:spPr>
        <p:txBody>
          <a:bodyPr wrap="square" rtlCol="0">
            <a:spAutoFit/>
          </a:bodyPr>
          <a:lstStyle/>
          <a:p>
            <a:r>
              <a:rPr lang="it-IT" sz="2000" b="1" u="sng" dirty="0" err="1" smtClean="0">
                <a:solidFill>
                  <a:srgbClr val="0070C0"/>
                </a:solidFill>
              </a:rPr>
              <a:t>Serse</a:t>
            </a:r>
            <a:r>
              <a:rPr lang="it-IT" sz="2000" dirty="0" smtClean="0">
                <a:solidFill>
                  <a:srgbClr val="0070C0"/>
                </a:solidFill>
              </a:rPr>
              <a:t> contro </a:t>
            </a:r>
            <a:r>
              <a:rPr lang="it-IT" sz="2000" b="1" u="sng" dirty="0" smtClean="0">
                <a:solidFill>
                  <a:srgbClr val="0070C0"/>
                </a:solidFill>
              </a:rPr>
              <a:t>Atene</a:t>
            </a:r>
            <a:endParaRPr lang="it-IT" sz="2000" b="1" u="sng" dirty="0">
              <a:solidFill>
                <a:srgbClr val="0070C0"/>
              </a:solidFill>
            </a:endParaRPr>
          </a:p>
        </p:txBody>
      </p:sp>
      <p:cxnSp>
        <p:nvCxnSpPr>
          <p:cNvPr id="9" name="Connettore 2 8"/>
          <p:cNvCxnSpPr/>
          <p:nvPr/>
        </p:nvCxnSpPr>
        <p:spPr>
          <a:xfrm rot="16200000" flipH="1">
            <a:off x="5143504" y="3786190"/>
            <a:ext cx="642942" cy="35719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786314" y="4286256"/>
            <a:ext cx="2071702" cy="400110"/>
          </a:xfrm>
          <a:prstGeom prst="rect">
            <a:avLst/>
          </a:prstGeom>
          <a:noFill/>
        </p:spPr>
        <p:txBody>
          <a:bodyPr wrap="square" rtlCol="0">
            <a:spAutoFit/>
          </a:bodyPr>
          <a:lstStyle/>
          <a:p>
            <a:r>
              <a:rPr lang="it-IT" sz="2000" dirty="0" smtClean="0">
                <a:solidFill>
                  <a:srgbClr val="0070C0"/>
                </a:solidFill>
              </a:rPr>
              <a:t>Città assediata</a:t>
            </a:r>
            <a:endParaRPr lang="it-IT" sz="2000" dirty="0">
              <a:solidFill>
                <a:srgbClr val="0070C0"/>
              </a:solidFill>
            </a:endParaRPr>
          </a:p>
        </p:txBody>
      </p:sp>
      <p:cxnSp>
        <p:nvCxnSpPr>
          <p:cNvPr id="13" name="Connettore 2 12"/>
          <p:cNvCxnSpPr/>
          <p:nvPr/>
        </p:nvCxnSpPr>
        <p:spPr>
          <a:xfrm rot="5400000">
            <a:off x="3357554" y="3786190"/>
            <a:ext cx="642942" cy="35719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000232" y="4286256"/>
            <a:ext cx="2571768" cy="400110"/>
          </a:xfrm>
          <a:prstGeom prst="rect">
            <a:avLst/>
          </a:prstGeom>
          <a:noFill/>
        </p:spPr>
        <p:txBody>
          <a:bodyPr wrap="square" rtlCol="0">
            <a:spAutoFit/>
          </a:bodyPr>
          <a:lstStyle/>
          <a:p>
            <a:r>
              <a:rPr lang="it-IT" sz="2000" dirty="0" smtClean="0">
                <a:solidFill>
                  <a:srgbClr val="0070C0"/>
                </a:solidFill>
              </a:rPr>
              <a:t>Nemico implacabile</a:t>
            </a:r>
            <a:endParaRPr lang="it-IT" sz="2000" dirty="0">
              <a:solidFill>
                <a:srgbClr val="0070C0"/>
              </a:solidFill>
            </a:endParaRPr>
          </a:p>
        </p:txBody>
      </p:sp>
      <p:sp>
        <p:nvSpPr>
          <p:cNvPr id="15" name="Parentesi graffa aperta 14"/>
          <p:cNvSpPr/>
          <p:nvPr/>
        </p:nvSpPr>
        <p:spPr>
          <a:xfrm rot="16200000">
            <a:off x="4071934" y="3929066"/>
            <a:ext cx="928694" cy="2643206"/>
          </a:xfrm>
          <a:prstGeom prst="leftBrace">
            <a:avLst>
              <a:gd name="adj1" fmla="val 61210"/>
              <a:gd name="adj2" fmla="val 49359"/>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white"/>
              </a:solidFill>
            </a:endParaRPr>
          </a:p>
        </p:txBody>
      </p:sp>
      <p:sp>
        <p:nvSpPr>
          <p:cNvPr id="16" name="CasellaDiTesto 15"/>
          <p:cNvSpPr txBox="1"/>
          <p:nvPr/>
        </p:nvSpPr>
        <p:spPr>
          <a:xfrm>
            <a:off x="1928794" y="5857892"/>
            <a:ext cx="5500726" cy="400110"/>
          </a:xfrm>
          <a:prstGeom prst="rect">
            <a:avLst/>
          </a:prstGeom>
          <a:noFill/>
        </p:spPr>
        <p:txBody>
          <a:bodyPr wrap="square" rtlCol="0">
            <a:spAutoFit/>
          </a:bodyPr>
          <a:lstStyle/>
          <a:p>
            <a:r>
              <a:rPr lang="it-IT" sz="2000" dirty="0" smtClean="0">
                <a:solidFill>
                  <a:srgbClr val="0070C0"/>
                </a:solidFill>
              </a:rPr>
              <a:t>Realtà narrata nella tragedia “I sette contro Tebe”</a:t>
            </a:r>
            <a:endParaRPr lang="it-IT" sz="2000"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par>
                          <p:cTn id="21" fill="hold">
                            <p:stCondLst>
                              <p:cond delay="1500"/>
                            </p:stCondLst>
                            <p:childTnLst>
                              <p:par>
                                <p:cTn id="22" presetID="18" presetClass="entr" presetSubtype="1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par>
                          <p:cTn id="25" fill="hold">
                            <p:stCondLst>
                              <p:cond delay="2000"/>
                            </p:stCondLst>
                            <p:childTnLst>
                              <p:par>
                                <p:cTn id="26" presetID="25"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3"/>
                                        </p:tgtEl>
                                      </p:cBhvr>
                                    </p:animEffect>
                                  </p:childTnLst>
                                </p:cTn>
                              </p:par>
                            </p:childTnLst>
                          </p:cTn>
                        </p:par>
                        <p:par>
                          <p:cTn id="36" fill="hold">
                            <p:stCondLst>
                              <p:cond delay="3000"/>
                            </p:stCondLst>
                            <p:childTnLst>
                              <p:par>
                                <p:cTn id="37" presetID="25"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4"/>
                                        </p:tgtEl>
                                      </p:cBhvr>
                                    </p:animEffect>
                                  </p:childTnLst>
                                </p:cTn>
                              </p:par>
                            </p:childTnLst>
                          </p:cTn>
                        </p:par>
                        <p:par>
                          <p:cTn id="47" fill="hold">
                            <p:stCondLst>
                              <p:cond delay="4000"/>
                            </p:stCondLst>
                            <p:childTnLst>
                              <p:par>
                                <p:cTn id="48" presetID="25"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9"/>
                                        </p:tgtEl>
                                      </p:cBhvr>
                                    </p:animEffect>
                                  </p:childTnLst>
                                </p:cTn>
                              </p:par>
                            </p:childTnLst>
                          </p:cTn>
                        </p:par>
                        <p:par>
                          <p:cTn id="58" fill="hold">
                            <p:stCondLst>
                              <p:cond delay="5000"/>
                            </p:stCondLst>
                            <p:childTnLst>
                              <p:par>
                                <p:cTn id="59" presetID="25"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34"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from="(-#ppt_w/2)" to="(#ppt_x)" calcmode="lin" valueType="num">
                                      <p:cBhvr>
                                        <p:cTn id="79" dur="600" fill="hold">
                                          <p:stCondLst>
                                            <p:cond delay="0"/>
                                          </p:stCondLst>
                                        </p:cTn>
                                        <p:tgtEl>
                                          <p:spTgt spid="16"/>
                                        </p:tgtEl>
                                        <p:attrNameLst>
                                          <p:attrName>ppt_x</p:attrName>
                                        </p:attrNameLst>
                                      </p:cBhvr>
                                    </p:anim>
                                    <p:anim from="0" to="-1.0" calcmode="lin" valueType="num">
                                      <p:cBhvr>
                                        <p:cTn id="80" dur="200" decel="50000" autoRev="1" fill="hold">
                                          <p:stCondLst>
                                            <p:cond delay="600"/>
                                          </p:stCondLst>
                                        </p:cTn>
                                        <p:tgtEl>
                                          <p:spTgt spid="16"/>
                                        </p:tgtEl>
                                        <p:attrNameLst>
                                          <p:attrName>xshear</p:attrName>
                                        </p:attrNameLst>
                                      </p:cBhvr>
                                    </p:anim>
                                    <p:animScale>
                                      <p:cBhvr>
                                        <p:cTn id="81" dur="200" decel="100000" autoRev="1" fill="hold">
                                          <p:stCondLst>
                                            <p:cond delay="600"/>
                                          </p:stCondLst>
                                        </p:cTn>
                                        <p:tgtEl>
                                          <p:spTgt spid="16"/>
                                        </p:tgtEl>
                                      </p:cBhvr>
                                      <p:from x="100000" y="100000"/>
                                      <p:to x="80000" y="100000"/>
                                    </p:animScale>
                                    <p:anim by="(#ppt_h/3+#ppt_w*0.1)" calcmode="lin" valueType="num">
                                      <p:cBhvr additive="sum">
                                        <p:cTn id="82" dur="200" decel="100000" autoRev="1" fill="hold">
                                          <p:stCondLst>
                                            <p:cond delay="600"/>
                                          </p:stCondLst>
                                        </p:cTn>
                                        <p:tgtEl>
                                          <p:spTgt spid="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14" grpId="0"/>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Archeologico_firenze,_bronzi_della_Meloria,_eschilo.JPG"/>
          <p:cNvPicPr>
            <a:picLocks noChangeAspect="1"/>
          </p:cNvPicPr>
          <p:nvPr/>
        </p:nvPicPr>
        <p:blipFill>
          <a:blip r:embed="rId3" cstate="print">
            <a:lum bright="-30000" contrast="-40000"/>
          </a:blip>
          <a:stretch>
            <a:fillRect/>
          </a:stretch>
        </p:blipFill>
        <p:spPr>
          <a:xfrm>
            <a:off x="4071934" y="615696"/>
            <a:ext cx="4681728" cy="6242304"/>
          </a:xfrm>
          <a:prstGeom prst="ellipse">
            <a:avLst/>
          </a:prstGeom>
          <a:ln>
            <a:noFill/>
          </a:ln>
          <a:effectLst>
            <a:softEdge rad="112500"/>
          </a:effectLst>
        </p:spPr>
      </p:pic>
      <p:sp>
        <p:nvSpPr>
          <p:cNvPr id="2" name="Segnaposto contenuto 1"/>
          <p:cNvSpPr>
            <a:spLocks noGrp="1"/>
          </p:cNvSpPr>
          <p:nvPr>
            <p:ph idx="1"/>
          </p:nvPr>
        </p:nvSpPr>
        <p:spPr>
          <a:xfrm>
            <a:off x="457200" y="1357298"/>
            <a:ext cx="8229600" cy="5214974"/>
          </a:xfrm>
        </p:spPr>
        <p:txBody>
          <a:bodyPr>
            <a:noAutofit/>
          </a:bodyPr>
          <a:lstStyle/>
          <a:p>
            <a:pPr>
              <a:buNone/>
            </a:pPr>
            <a:r>
              <a:rPr lang="it-IT" sz="2000" dirty="0" smtClean="0"/>
              <a:t>    Eschilo (</a:t>
            </a:r>
            <a:r>
              <a:rPr lang="el-GR" sz="2000" dirty="0" smtClean="0"/>
              <a:t>Αἰσχύλος</a:t>
            </a:r>
            <a:r>
              <a:rPr lang="it-IT" sz="2000" dirty="0" smtClean="0"/>
              <a:t>) è considerato </a:t>
            </a:r>
            <a:r>
              <a:rPr lang="it-IT" sz="2000" b="1" dirty="0" smtClean="0"/>
              <a:t>l'iniziatore</a:t>
            </a:r>
            <a:r>
              <a:rPr lang="it-IT" sz="2000" dirty="0" smtClean="0"/>
              <a:t> della tragedia greca nella sua forma matura ed è il primo dei poeti tragici dell'antica Grecia di cui ci siano pervenute opere per intero.</a:t>
            </a:r>
          </a:p>
          <a:p>
            <a:r>
              <a:rPr lang="it-IT" sz="2000" dirty="0" smtClean="0">
                <a:solidFill>
                  <a:srgbClr val="0070C0"/>
                </a:solidFill>
              </a:rPr>
              <a:t>Nasce a </a:t>
            </a:r>
            <a:r>
              <a:rPr lang="it-IT" sz="2000" dirty="0" err="1" smtClean="0">
                <a:solidFill>
                  <a:srgbClr val="0070C0"/>
                </a:solidFill>
              </a:rPr>
              <a:t>Eleusi</a:t>
            </a:r>
            <a:r>
              <a:rPr lang="it-IT" sz="2000" dirty="0" smtClean="0">
                <a:solidFill>
                  <a:srgbClr val="0070C0"/>
                </a:solidFill>
              </a:rPr>
              <a:t> (Atene), intorno al 525 a.C.</a:t>
            </a:r>
          </a:p>
          <a:p>
            <a:pPr>
              <a:buNone/>
            </a:pPr>
            <a:endParaRPr lang="it-IT" sz="2000" dirty="0" smtClean="0"/>
          </a:p>
          <a:p>
            <a:pPr>
              <a:buNone/>
            </a:pPr>
            <a:endParaRPr lang="it-IT" sz="2000" dirty="0" smtClean="0"/>
          </a:p>
          <a:p>
            <a:r>
              <a:rPr lang="it-IT" sz="2000" dirty="0" smtClean="0">
                <a:solidFill>
                  <a:srgbClr val="0070C0"/>
                </a:solidFill>
              </a:rPr>
              <a:t>Battaglie</a:t>
            </a:r>
          </a:p>
          <a:p>
            <a:pPr>
              <a:buNone/>
            </a:pPr>
            <a:endParaRPr lang="it-IT" sz="2000" dirty="0" smtClean="0"/>
          </a:p>
          <a:p>
            <a:pPr>
              <a:buNone/>
            </a:pPr>
            <a:endParaRPr lang="it-IT" sz="2000" dirty="0" smtClean="0"/>
          </a:p>
          <a:p>
            <a:endParaRPr lang="it-IT" sz="2000" dirty="0" smtClean="0">
              <a:solidFill>
                <a:srgbClr val="0070C0"/>
              </a:solidFill>
            </a:endParaRPr>
          </a:p>
          <a:p>
            <a:r>
              <a:rPr lang="it-IT" sz="2000" dirty="0" smtClean="0">
                <a:solidFill>
                  <a:srgbClr val="0070C0"/>
                </a:solidFill>
              </a:rPr>
              <a:t>Invito da parte di </a:t>
            </a:r>
            <a:r>
              <a:rPr lang="it-IT" sz="2000" dirty="0" err="1" smtClean="0">
                <a:solidFill>
                  <a:srgbClr val="0070C0"/>
                </a:solidFill>
              </a:rPr>
              <a:t>Gerone</a:t>
            </a:r>
            <a:endParaRPr lang="it-IT" sz="2000" dirty="0" smtClean="0">
              <a:solidFill>
                <a:srgbClr val="0070C0"/>
              </a:solidFill>
            </a:endParaRPr>
          </a:p>
          <a:p>
            <a:pPr>
              <a:buNone/>
            </a:pPr>
            <a:r>
              <a:rPr lang="it-IT" sz="2000" dirty="0" smtClean="0">
                <a:solidFill>
                  <a:srgbClr val="0070C0"/>
                </a:solidFill>
              </a:rPr>
              <a:t>in Sicilia nel 470 a.C. </a:t>
            </a:r>
          </a:p>
        </p:txBody>
      </p:sp>
      <p:sp>
        <p:nvSpPr>
          <p:cNvPr id="3" name="Titolo 2"/>
          <p:cNvSpPr>
            <a:spLocks noGrp="1"/>
          </p:cNvSpPr>
          <p:nvPr>
            <p:ph type="title"/>
          </p:nvPr>
        </p:nvSpPr>
        <p:spPr/>
        <p:txBody>
          <a:bodyPr/>
          <a:lstStyle/>
          <a:p>
            <a:pPr algn="ctr"/>
            <a:r>
              <a:rPr lang="it-IT" b="1" dirty="0" smtClean="0">
                <a:ln w="3200">
                  <a:solidFill>
                    <a:srgbClr val="FFC000">
                      <a:alpha val="25000"/>
                    </a:srgbClr>
                  </a:solidFill>
                  <a:prstDash val="solid"/>
                  <a:round/>
                </a:ln>
                <a:solidFill>
                  <a:srgbClr val="FFC000"/>
                </a:solidFill>
              </a:rPr>
              <a:t>l’autore</a:t>
            </a:r>
            <a:endParaRPr lang="it-IT" b="1" dirty="0">
              <a:ln w="3200">
                <a:solidFill>
                  <a:srgbClr val="FFC000">
                    <a:alpha val="25000"/>
                  </a:srgbClr>
                </a:solidFill>
                <a:prstDash val="solid"/>
                <a:round/>
              </a:ln>
              <a:solidFill>
                <a:srgbClr val="FFC000"/>
              </a:solidFill>
            </a:endParaRPr>
          </a:p>
        </p:txBody>
      </p:sp>
      <p:cxnSp>
        <p:nvCxnSpPr>
          <p:cNvPr id="8" name="Connettore 2 7"/>
          <p:cNvCxnSpPr/>
          <p:nvPr/>
        </p:nvCxnSpPr>
        <p:spPr>
          <a:xfrm flipV="1">
            <a:off x="1857356" y="3357562"/>
            <a:ext cx="1143008" cy="50006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1857356" y="3857628"/>
            <a:ext cx="2357454"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1857356" y="3857628"/>
            <a:ext cx="1214446" cy="50006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071802" y="3143248"/>
            <a:ext cx="2500330" cy="400110"/>
          </a:xfrm>
          <a:prstGeom prst="rect">
            <a:avLst/>
          </a:prstGeom>
          <a:noFill/>
        </p:spPr>
        <p:txBody>
          <a:bodyPr wrap="square" rtlCol="0">
            <a:spAutoFit/>
          </a:bodyPr>
          <a:lstStyle/>
          <a:p>
            <a:r>
              <a:rPr lang="it-IT" sz="2000" dirty="0" smtClean="0">
                <a:solidFill>
                  <a:prstClr val="white"/>
                </a:solidFill>
              </a:rPr>
              <a:t>Maratona (490 a.C.)</a:t>
            </a:r>
            <a:endParaRPr lang="it-IT" sz="2000" dirty="0">
              <a:solidFill>
                <a:prstClr val="white"/>
              </a:solidFill>
            </a:endParaRPr>
          </a:p>
        </p:txBody>
      </p:sp>
      <p:sp>
        <p:nvSpPr>
          <p:cNvPr id="26" name="CasellaDiTesto 25"/>
          <p:cNvSpPr txBox="1"/>
          <p:nvPr/>
        </p:nvSpPr>
        <p:spPr>
          <a:xfrm>
            <a:off x="4357686" y="3643314"/>
            <a:ext cx="2571768" cy="400110"/>
          </a:xfrm>
          <a:prstGeom prst="rect">
            <a:avLst/>
          </a:prstGeom>
          <a:noFill/>
        </p:spPr>
        <p:txBody>
          <a:bodyPr wrap="square" rtlCol="0">
            <a:spAutoFit/>
          </a:bodyPr>
          <a:lstStyle/>
          <a:p>
            <a:r>
              <a:rPr lang="it-IT" sz="2000" dirty="0" err="1" smtClean="0">
                <a:solidFill>
                  <a:prstClr val="white"/>
                </a:solidFill>
              </a:rPr>
              <a:t>Salamina</a:t>
            </a:r>
            <a:r>
              <a:rPr lang="it-IT" sz="2000" dirty="0" smtClean="0">
                <a:solidFill>
                  <a:prstClr val="white"/>
                </a:solidFill>
              </a:rPr>
              <a:t> (480 a.C.)</a:t>
            </a:r>
            <a:endParaRPr lang="it-IT" sz="2000" dirty="0">
              <a:solidFill>
                <a:prstClr val="white"/>
              </a:solidFill>
            </a:endParaRPr>
          </a:p>
        </p:txBody>
      </p:sp>
      <p:sp>
        <p:nvSpPr>
          <p:cNvPr id="29" name="CasellaDiTesto 28"/>
          <p:cNvSpPr txBox="1"/>
          <p:nvPr/>
        </p:nvSpPr>
        <p:spPr>
          <a:xfrm>
            <a:off x="3214678" y="4286256"/>
            <a:ext cx="2143140" cy="400110"/>
          </a:xfrm>
          <a:prstGeom prst="rect">
            <a:avLst/>
          </a:prstGeom>
          <a:noFill/>
        </p:spPr>
        <p:txBody>
          <a:bodyPr wrap="square" rtlCol="0">
            <a:spAutoFit/>
          </a:bodyPr>
          <a:lstStyle/>
          <a:p>
            <a:r>
              <a:rPr lang="it-IT" sz="2000" dirty="0" smtClean="0">
                <a:solidFill>
                  <a:prstClr val="white"/>
                </a:solidFill>
              </a:rPr>
              <a:t>Platea (479 a.C.)</a:t>
            </a:r>
            <a:endParaRPr lang="it-IT" sz="2000" dirty="0">
              <a:solidFill>
                <a:prstClr val="white"/>
              </a:solidFill>
            </a:endParaRPr>
          </a:p>
        </p:txBody>
      </p:sp>
      <p:cxnSp>
        <p:nvCxnSpPr>
          <p:cNvPr id="35" name="Connettore 2 34"/>
          <p:cNvCxnSpPr/>
          <p:nvPr/>
        </p:nvCxnSpPr>
        <p:spPr>
          <a:xfrm flipV="1">
            <a:off x="3857620" y="4929198"/>
            <a:ext cx="2143140" cy="42862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3857620" y="5357826"/>
            <a:ext cx="2143140" cy="64294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6143636" y="4572008"/>
            <a:ext cx="2641429" cy="707886"/>
          </a:xfrm>
          <a:prstGeom prst="rect">
            <a:avLst/>
          </a:prstGeom>
          <a:noFill/>
        </p:spPr>
        <p:txBody>
          <a:bodyPr wrap="none" rtlCol="0">
            <a:spAutoFit/>
          </a:bodyPr>
          <a:lstStyle/>
          <a:p>
            <a:r>
              <a:rPr lang="it-IT" sz="2000" dirty="0" smtClean="0">
                <a:solidFill>
                  <a:prstClr val="white"/>
                </a:solidFill>
              </a:rPr>
              <a:t>Rappresenta di nuovo </a:t>
            </a:r>
          </a:p>
          <a:p>
            <a:r>
              <a:rPr lang="it-IT" sz="2000" dirty="0" smtClean="0">
                <a:solidFill>
                  <a:prstClr val="white"/>
                </a:solidFill>
              </a:rPr>
              <a:t>“I Persiani”</a:t>
            </a:r>
            <a:endParaRPr lang="it-IT" sz="2000" dirty="0">
              <a:solidFill>
                <a:prstClr val="white"/>
              </a:solidFill>
            </a:endParaRPr>
          </a:p>
        </p:txBody>
      </p:sp>
      <p:sp>
        <p:nvSpPr>
          <p:cNvPr id="43" name="CasellaDiTesto 42"/>
          <p:cNvSpPr txBox="1"/>
          <p:nvPr/>
        </p:nvSpPr>
        <p:spPr>
          <a:xfrm>
            <a:off x="6215042" y="5500702"/>
            <a:ext cx="2928958" cy="1015663"/>
          </a:xfrm>
          <a:prstGeom prst="rect">
            <a:avLst/>
          </a:prstGeom>
          <a:noFill/>
        </p:spPr>
        <p:txBody>
          <a:bodyPr wrap="square" rtlCol="0">
            <a:spAutoFit/>
          </a:bodyPr>
          <a:lstStyle/>
          <a:p>
            <a:r>
              <a:rPr lang="it-IT" sz="2000" dirty="0" smtClean="0">
                <a:solidFill>
                  <a:prstClr val="white"/>
                </a:solidFill>
              </a:rPr>
              <a:t>Compone e mette in scena “Etnee” e “Prometeo incatenato”</a:t>
            </a:r>
            <a:endParaRPr lang="it-IT" sz="20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2">
                                            <p:txEl>
                                              <p:pRg st="1" end="1"/>
                                            </p:txEl>
                                          </p:spTgt>
                                        </p:tgtEl>
                                        <p:attrNameLst>
                                          <p:attrName>ppt_x</p:attrName>
                                        </p:attrNameLst>
                                      </p:cBhvr>
                                    </p:anim>
                                    <p:anim from="0" to="-1.0" calcmode="lin" valueType="num">
                                      <p:cBhvr>
                                        <p:cTn id="21" dur="200" decel="50000" autoRev="1" fill="hold">
                                          <p:stCondLst>
                                            <p:cond delay="600"/>
                                          </p:stCondLst>
                                        </p:cTn>
                                        <p:tgtEl>
                                          <p:spTgt spid="2">
                                            <p:txEl>
                                              <p:pRg st="1" end="1"/>
                                            </p:txEl>
                                          </p:spTgt>
                                        </p:tgtEl>
                                        <p:attrNameLst>
                                          <p:attrName>xshear</p:attrName>
                                        </p:attrNameLst>
                                      </p:cBhvr>
                                    </p:anim>
                                    <p:animScale>
                                      <p:cBhvr>
                                        <p:cTn id="22" dur="200" decel="100000" autoRev="1" fill="hold">
                                          <p:stCondLst>
                                            <p:cond delay="600"/>
                                          </p:stCondLst>
                                        </p:cTn>
                                        <p:tgtEl>
                                          <p:spTgt spid="2">
                                            <p:txEl>
                                              <p:pRg st="1" end="1"/>
                                            </p:txEl>
                                          </p:spTgt>
                                        </p:tgtEl>
                                      </p:cBhvr>
                                      <p:from x="100000" y="100000"/>
                                      <p:to x="80000" y="100000"/>
                                    </p:animScale>
                                    <p:anim by="(#ppt_h/3+#ppt_w*0.1)" calcmode="lin" valueType="num">
                                      <p:cBhvr additive="sum">
                                        <p:cTn id="23" dur="200" decel="100000" autoRev="1" fill="hold">
                                          <p:stCondLst>
                                            <p:cond delay="600"/>
                                          </p:stCondLst>
                                        </p:cTn>
                                        <p:tgtEl>
                                          <p:spTgt spid="2">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2">
                                            <p:txEl>
                                              <p:pRg st="4" end="4"/>
                                            </p:txEl>
                                          </p:spTgt>
                                        </p:tgtEl>
                                        <p:attrNameLst>
                                          <p:attrName>ppt_x</p:attrName>
                                        </p:attrNameLst>
                                      </p:cBhvr>
                                    </p:anim>
                                    <p:anim from="0" to="-1.0" calcmode="lin" valueType="num">
                                      <p:cBhvr>
                                        <p:cTn id="29" dur="200" decel="50000" autoRev="1" fill="hold">
                                          <p:stCondLst>
                                            <p:cond delay="600"/>
                                          </p:stCondLst>
                                        </p:cTn>
                                        <p:tgtEl>
                                          <p:spTgt spid="2">
                                            <p:txEl>
                                              <p:pRg st="4" end="4"/>
                                            </p:txEl>
                                          </p:spTgt>
                                        </p:tgtEl>
                                        <p:attrNameLst>
                                          <p:attrName>xshear</p:attrName>
                                        </p:attrNameLst>
                                      </p:cBhvr>
                                    </p:anim>
                                    <p:animScale>
                                      <p:cBhvr>
                                        <p:cTn id="30" dur="200" decel="100000" autoRev="1" fill="hold">
                                          <p:stCondLst>
                                            <p:cond delay="600"/>
                                          </p:stCondLst>
                                        </p:cTn>
                                        <p:tgtEl>
                                          <p:spTgt spid="2">
                                            <p:txEl>
                                              <p:pRg st="4" end="4"/>
                                            </p:txEl>
                                          </p:spTgt>
                                        </p:tgtEl>
                                      </p:cBhvr>
                                      <p:from x="100000" y="100000"/>
                                      <p:to x="80000" y="100000"/>
                                    </p:animScale>
                                    <p:anim by="(#ppt_h/3+#ppt_w*0.1)" calcmode="lin" valueType="num">
                                      <p:cBhvr additive="sum">
                                        <p:cTn id="31" dur="200" decel="100000" autoRev="1" fill="hold">
                                          <p:stCondLst>
                                            <p:cond delay="600"/>
                                          </p:stCondLst>
                                        </p:cTn>
                                        <p:tgtEl>
                                          <p:spTgt spid="2">
                                            <p:txEl>
                                              <p:pRg st="4" end="4"/>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8"/>
                                        </p:tgtEl>
                                      </p:cBhvr>
                                    </p:animEffect>
                                  </p:childTnLst>
                                </p:cTn>
                              </p:par>
                              <p:par>
                                <p:cTn id="44" presetID="25"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8"/>
                                        </p:tgtEl>
                                      </p:cBhvr>
                                    </p:animEffect>
                                  </p:childTnLst>
                                </p:cTn>
                              </p:par>
                            </p:childTnLst>
                          </p:cTn>
                        </p:par>
                        <p:par>
                          <p:cTn id="54" fill="hold">
                            <p:stCondLst>
                              <p:cond delay="1000"/>
                            </p:stCondLst>
                            <p:childTnLst>
                              <p:par>
                                <p:cTn id="55" presetID="25"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70" dur="1000" fill="hold"/>
                                        <p:tgtEl>
                                          <p:spTgt spid="2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6"/>
                                        </p:tgtEl>
                                      </p:cBhvr>
                                    </p:animEffect>
                                  </p:childTnLst>
                                </p:cTn>
                              </p:par>
                            </p:childTnLst>
                          </p:cTn>
                        </p:par>
                        <p:par>
                          <p:cTn id="75" fill="hold">
                            <p:stCondLst>
                              <p:cond delay="2000"/>
                            </p:stCondLst>
                            <p:childTnLst>
                              <p:par>
                                <p:cTn id="76" presetID="25" presetClass="entr" presetSubtype="0"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1" dur="1000" fill="hold"/>
                                        <p:tgtEl>
                                          <p:spTgt spid="14"/>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4"/>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91" dur="1000" fill="hold"/>
                                        <p:tgtEl>
                                          <p:spTgt spid="29"/>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34" presetClass="entr" presetSubtype="0" fill="hold" nodeType="clickEffect">
                                  <p:stCondLst>
                                    <p:cond delay="0"/>
                                  </p:stCondLst>
                                  <p:childTnLst>
                                    <p:set>
                                      <p:cBhvr>
                                        <p:cTn id="99" dur="1" fill="hold">
                                          <p:stCondLst>
                                            <p:cond delay="0"/>
                                          </p:stCondLst>
                                        </p:cTn>
                                        <p:tgtEl>
                                          <p:spTgt spid="2">
                                            <p:txEl>
                                              <p:pRg st="8" end="8"/>
                                            </p:txEl>
                                          </p:spTgt>
                                        </p:tgtEl>
                                        <p:attrNameLst>
                                          <p:attrName>style.visibility</p:attrName>
                                        </p:attrNameLst>
                                      </p:cBhvr>
                                      <p:to>
                                        <p:strVal val="visible"/>
                                      </p:to>
                                    </p:set>
                                    <p:anim from="(-#ppt_w/2)" to="(#ppt_x)" calcmode="lin" valueType="num">
                                      <p:cBhvr>
                                        <p:cTn id="100" dur="600" fill="hold">
                                          <p:stCondLst>
                                            <p:cond delay="0"/>
                                          </p:stCondLst>
                                        </p:cTn>
                                        <p:tgtEl>
                                          <p:spTgt spid="2">
                                            <p:txEl>
                                              <p:pRg st="8" end="8"/>
                                            </p:txEl>
                                          </p:spTgt>
                                        </p:tgtEl>
                                        <p:attrNameLst>
                                          <p:attrName>ppt_x</p:attrName>
                                        </p:attrNameLst>
                                      </p:cBhvr>
                                    </p:anim>
                                    <p:anim from="0" to="-1.0" calcmode="lin" valueType="num">
                                      <p:cBhvr>
                                        <p:cTn id="101" dur="200" decel="50000" autoRev="1" fill="hold">
                                          <p:stCondLst>
                                            <p:cond delay="600"/>
                                          </p:stCondLst>
                                        </p:cTn>
                                        <p:tgtEl>
                                          <p:spTgt spid="2">
                                            <p:txEl>
                                              <p:pRg st="8" end="8"/>
                                            </p:txEl>
                                          </p:spTgt>
                                        </p:tgtEl>
                                        <p:attrNameLst>
                                          <p:attrName>xshear</p:attrName>
                                        </p:attrNameLst>
                                      </p:cBhvr>
                                    </p:anim>
                                    <p:animScale>
                                      <p:cBhvr>
                                        <p:cTn id="102" dur="200" decel="100000" autoRev="1" fill="hold">
                                          <p:stCondLst>
                                            <p:cond delay="600"/>
                                          </p:stCondLst>
                                        </p:cTn>
                                        <p:tgtEl>
                                          <p:spTgt spid="2">
                                            <p:txEl>
                                              <p:pRg st="8" end="8"/>
                                            </p:txEl>
                                          </p:spTgt>
                                        </p:tgtEl>
                                      </p:cBhvr>
                                      <p:from x="100000" y="100000"/>
                                      <p:to x="80000" y="100000"/>
                                    </p:animScale>
                                    <p:anim by="(#ppt_h/3+#ppt_w*0.1)" calcmode="lin" valueType="num">
                                      <p:cBhvr additive="sum">
                                        <p:cTn id="103" dur="200" decel="100000" autoRev="1" fill="hold">
                                          <p:stCondLst>
                                            <p:cond delay="600"/>
                                          </p:stCondLst>
                                        </p:cTn>
                                        <p:tgtEl>
                                          <p:spTgt spid="2">
                                            <p:txEl>
                                              <p:pRg st="8" end="8"/>
                                            </p:txEl>
                                          </p:spTgt>
                                        </p:tgtEl>
                                        <p:attrNameLst>
                                          <p:attrName>ppt_x</p:attrName>
                                        </p:attrNameLst>
                                      </p:cBhvr>
                                    </p:anim>
                                  </p:childTnLst>
                                </p:cTn>
                              </p:par>
                              <p:par>
                                <p:cTn id="104" presetID="34" presetClass="entr" presetSubtype="0" fill="hold" nodeType="withEffect">
                                  <p:stCondLst>
                                    <p:cond delay="0"/>
                                  </p:stCondLst>
                                  <p:childTnLst>
                                    <p:set>
                                      <p:cBhvr>
                                        <p:cTn id="105" dur="1" fill="hold">
                                          <p:stCondLst>
                                            <p:cond delay="0"/>
                                          </p:stCondLst>
                                        </p:cTn>
                                        <p:tgtEl>
                                          <p:spTgt spid="2">
                                            <p:txEl>
                                              <p:pRg st="9" end="9"/>
                                            </p:txEl>
                                          </p:spTgt>
                                        </p:tgtEl>
                                        <p:attrNameLst>
                                          <p:attrName>style.visibility</p:attrName>
                                        </p:attrNameLst>
                                      </p:cBhvr>
                                      <p:to>
                                        <p:strVal val="visible"/>
                                      </p:to>
                                    </p:set>
                                    <p:anim from="(-#ppt_w/2)" to="(#ppt_x)" calcmode="lin" valueType="num">
                                      <p:cBhvr>
                                        <p:cTn id="106" dur="600" fill="hold">
                                          <p:stCondLst>
                                            <p:cond delay="0"/>
                                          </p:stCondLst>
                                        </p:cTn>
                                        <p:tgtEl>
                                          <p:spTgt spid="2">
                                            <p:txEl>
                                              <p:pRg st="9" end="9"/>
                                            </p:txEl>
                                          </p:spTgt>
                                        </p:tgtEl>
                                        <p:attrNameLst>
                                          <p:attrName>ppt_x</p:attrName>
                                        </p:attrNameLst>
                                      </p:cBhvr>
                                    </p:anim>
                                    <p:anim from="0" to="-1.0" calcmode="lin" valueType="num">
                                      <p:cBhvr>
                                        <p:cTn id="107" dur="200" decel="50000" autoRev="1" fill="hold">
                                          <p:stCondLst>
                                            <p:cond delay="600"/>
                                          </p:stCondLst>
                                        </p:cTn>
                                        <p:tgtEl>
                                          <p:spTgt spid="2">
                                            <p:txEl>
                                              <p:pRg st="9" end="9"/>
                                            </p:txEl>
                                          </p:spTgt>
                                        </p:tgtEl>
                                        <p:attrNameLst>
                                          <p:attrName>xshear</p:attrName>
                                        </p:attrNameLst>
                                      </p:cBhvr>
                                    </p:anim>
                                    <p:animScale>
                                      <p:cBhvr>
                                        <p:cTn id="108" dur="200" decel="100000" autoRev="1" fill="hold">
                                          <p:stCondLst>
                                            <p:cond delay="600"/>
                                          </p:stCondLst>
                                        </p:cTn>
                                        <p:tgtEl>
                                          <p:spTgt spid="2">
                                            <p:txEl>
                                              <p:pRg st="9" end="9"/>
                                            </p:txEl>
                                          </p:spTgt>
                                        </p:tgtEl>
                                      </p:cBhvr>
                                      <p:from x="100000" y="100000"/>
                                      <p:to x="80000" y="100000"/>
                                    </p:animScale>
                                    <p:anim by="(#ppt_h/3+#ppt_w*0.1)" calcmode="lin" valueType="num">
                                      <p:cBhvr additive="sum">
                                        <p:cTn id="109" dur="200" decel="100000" autoRev="1" fill="hold">
                                          <p:stCondLst>
                                            <p:cond delay="600"/>
                                          </p:stCondLst>
                                        </p:cTn>
                                        <p:tgtEl>
                                          <p:spTgt spid="2">
                                            <p:txEl>
                                              <p:pRg st="9" end="9"/>
                                            </p:txEl>
                                          </p:spTgt>
                                        </p:tgtEl>
                                        <p:attrNameLst>
                                          <p:attrName>ppt_x</p:attrName>
                                        </p:attrNameLst>
                                      </p:cBhvr>
                                    </p:anim>
                                  </p:childTnLst>
                                </p:cTn>
                              </p:par>
                            </p:childTnLst>
                          </p:cTn>
                        </p:par>
                      </p:childTnLst>
                    </p:cTn>
                  </p:par>
                  <p:par>
                    <p:cTn id="110" fill="hold">
                      <p:stCondLst>
                        <p:cond delay="indefinite"/>
                      </p:stCondLst>
                      <p:childTnLst>
                        <p:par>
                          <p:cTn id="111" fill="hold">
                            <p:stCondLst>
                              <p:cond delay="0"/>
                            </p:stCondLst>
                            <p:childTnLst>
                              <p:par>
                                <p:cTn id="112" presetID="25"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p:cTn id="114"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17" dur="1000" fill="hold"/>
                                        <p:tgtEl>
                                          <p:spTgt spid="35"/>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35"/>
                                        </p:tgtEl>
                                      </p:cBhvr>
                                    </p:animEffect>
                                  </p:childTnLst>
                                </p:cTn>
                              </p:par>
                              <p:par>
                                <p:cTn id="122" presetID="25" presetClass="entr" presetSubtype="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27" dur="1000" fill="hold"/>
                                        <p:tgtEl>
                                          <p:spTgt spid="42"/>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42"/>
                                        </p:tgtEl>
                                      </p:cBhvr>
                                    </p:animEffect>
                                  </p:childTnLst>
                                </p:cTn>
                              </p:par>
                            </p:childTnLst>
                          </p:cTn>
                        </p:par>
                        <p:par>
                          <p:cTn id="132" fill="hold">
                            <p:stCondLst>
                              <p:cond delay="1000"/>
                            </p:stCondLst>
                            <p:childTnLst>
                              <p:par>
                                <p:cTn id="133" presetID="25"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p:cTn id="135"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138" dur="1000" fill="hold"/>
                                        <p:tgtEl>
                                          <p:spTgt spid="36"/>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36"/>
                                        </p:tgtEl>
                                      </p:cBhvr>
                                    </p:animEffect>
                                  </p:childTnLst>
                                </p:cTn>
                              </p:par>
                              <p:par>
                                <p:cTn id="143" presetID="25" presetClass="entr" presetSubtype="0" fill="hold" grpId="0" nodeType="with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48" dur="1000" fill="hold"/>
                                        <p:tgtEl>
                                          <p:spTgt spid="43"/>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6" grpId="0"/>
      <p:bldP spid="29"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28596" y="857232"/>
            <a:ext cx="8229600" cy="719134"/>
          </a:xfrm>
        </p:spPr>
        <p:txBody>
          <a:bodyPr>
            <a:normAutofit fontScale="90000"/>
          </a:bodyPr>
          <a:lstStyle/>
          <a:p>
            <a:pPr algn="ctr"/>
            <a:r>
              <a:rPr lang="it-IT" b="1" dirty="0" smtClean="0">
                <a:ln w="3200">
                  <a:solidFill>
                    <a:srgbClr val="FFC000">
                      <a:alpha val="25000"/>
                    </a:srgbClr>
                  </a:solidFill>
                  <a:prstDash val="solid"/>
                  <a:round/>
                </a:ln>
                <a:solidFill>
                  <a:srgbClr val="FFC000"/>
                </a:solidFill>
              </a:rPr>
              <a:t>PERCHE’ </a:t>
            </a:r>
            <a:r>
              <a:rPr lang="it-IT" dirty="0" smtClean="0">
                <a:ln w="3200">
                  <a:solidFill>
                    <a:srgbClr val="FFC000">
                      <a:alpha val="25000"/>
                    </a:srgbClr>
                  </a:solidFill>
                  <a:prstDash val="solid"/>
                  <a:round/>
                </a:ln>
                <a:solidFill>
                  <a:srgbClr val="FFC000"/>
                </a:solidFill>
              </a:rPr>
              <a:t>la tragedia è quella dei “sette”?</a:t>
            </a:r>
            <a:endParaRPr lang="it-IT" b="1" dirty="0">
              <a:ln w="3200">
                <a:solidFill>
                  <a:srgbClr val="FFC000">
                    <a:alpha val="25000"/>
                  </a:srgbClr>
                </a:solidFill>
                <a:prstDash val="solid"/>
                <a:round/>
              </a:ln>
              <a:solidFill>
                <a:srgbClr val="FFC000"/>
              </a:solidFill>
            </a:endParaRPr>
          </a:p>
        </p:txBody>
      </p:sp>
      <p:sp>
        <p:nvSpPr>
          <p:cNvPr id="5" name="CasellaDiTesto 4"/>
          <p:cNvSpPr txBox="1"/>
          <p:nvPr/>
        </p:nvSpPr>
        <p:spPr>
          <a:xfrm>
            <a:off x="428596" y="357166"/>
            <a:ext cx="8143932" cy="400110"/>
          </a:xfrm>
          <a:prstGeom prst="rect">
            <a:avLst/>
          </a:prstGeom>
          <a:noFill/>
        </p:spPr>
        <p:txBody>
          <a:bodyPr wrap="square" rtlCol="0">
            <a:spAutoFit/>
          </a:bodyPr>
          <a:lstStyle/>
          <a:p>
            <a:pPr algn="ctr"/>
            <a:r>
              <a:rPr lang="it-IT" sz="2000" i="1" dirty="0" smtClean="0">
                <a:solidFill>
                  <a:srgbClr val="00FF00"/>
                </a:solidFill>
              </a:rPr>
              <a:t>Il protagonista è </a:t>
            </a:r>
            <a:r>
              <a:rPr lang="it-IT" sz="2000" i="1" dirty="0" err="1" smtClean="0">
                <a:solidFill>
                  <a:srgbClr val="00FF00"/>
                </a:solidFill>
              </a:rPr>
              <a:t>Eteocle</a:t>
            </a:r>
            <a:r>
              <a:rPr lang="it-IT" sz="2000" i="1" dirty="0" smtClean="0">
                <a:solidFill>
                  <a:srgbClr val="00FF00"/>
                </a:solidFill>
              </a:rPr>
              <a:t>, dunque</a:t>
            </a:r>
            <a:endParaRPr lang="it-IT" sz="2000" i="1" dirty="0">
              <a:solidFill>
                <a:srgbClr val="00FF00"/>
              </a:solidFill>
            </a:endParaRPr>
          </a:p>
        </p:txBody>
      </p:sp>
      <p:sp>
        <p:nvSpPr>
          <p:cNvPr id="6" name="CasellaDiTesto 5"/>
          <p:cNvSpPr txBox="1"/>
          <p:nvPr/>
        </p:nvSpPr>
        <p:spPr>
          <a:xfrm>
            <a:off x="3286116" y="1928802"/>
            <a:ext cx="2714644" cy="461665"/>
          </a:xfrm>
          <a:prstGeom prst="rect">
            <a:avLst/>
          </a:prstGeom>
          <a:noFill/>
        </p:spPr>
        <p:txBody>
          <a:bodyPr wrap="square" rtlCol="0">
            <a:spAutoFit/>
          </a:bodyPr>
          <a:lstStyle/>
          <a:p>
            <a:r>
              <a:rPr lang="it-IT" sz="2400" dirty="0" smtClean="0">
                <a:solidFill>
                  <a:srgbClr val="FF0000"/>
                </a:solidFill>
              </a:rPr>
              <a:t>I “SETTE” SONO</a:t>
            </a:r>
            <a:endParaRPr lang="it-IT" sz="2400" dirty="0">
              <a:solidFill>
                <a:srgbClr val="FF0000"/>
              </a:solidFill>
            </a:endParaRPr>
          </a:p>
        </p:txBody>
      </p:sp>
      <p:sp>
        <p:nvSpPr>
          <p:cNvPr id="7" name="CasellaDiTesto 6"/>
          <p:cNvSpPr txBox="1"/>
          <p:nvPr/>
        </p:nvSpPr>
        <p:spPr>
          <a:xfrm>
            <a:off x="251520" y="2996952"/>
            <a:ext cx="5286412" cy="1323439"/>
          </a:xfrm>
          <a:prstGeom prst="rect">
            <a:avLst/>
          </a:prstGeom>
          <a:noFill/>
        </p:spPr>
        <p:txBody>
          <a:bodyPr wrap="square" rtlCol="0">
            <a:spAutoFit/>
          </a:bodyPr>
          <a:lstStyle/>
          <a:p>
            <a:pPr marL="342900" indent="-342900">
              <a:buFont typeface="+mj-lt"/>
              <a:buAutoNum type="arabicPeriod"/>
            </a:pPr>
            <a:r>
              <a:rPr lang="it-IT" sz="2000" dirty="0" smtClean="0">
                <a:solidFill>
                  <a:schemeClr val="tx1">
                    <a:lumMod val="95000"/>
                  </a:schemeClr>
                </a:solidFill>
              </a:rPr>
              <a:t>Motore e azione della tragedia</a:t>
            </a:r>
          </a:p>
          <a:p>
            <a:pPr marL="342900" indent="-342900">
              <a:buFont typeface="+mj-lt"/>
              <a:buAutoNum type="arabicPeriod"/>
            </a:pPr>
            <a:r>
              <a:rPr lang="it-IT" sz="2000" dirty="0" smtClean="0">
                <a:solidFill>
                  <a:schemeClr val="tx1">
                    <a:lumMod val="95000"/>
                  </a:schemeClr>
                </a:solidFill>
              </a:rPr>
              <a:t>Rappresentazione dell’empietà dell’uomo</a:t>
            </a:r>
          </a:p>
          <a:p>
            <a:pPr marL="342900" indent="-342900">
              <a:buFont typeface="+mj-lt"/>
              <a:buAutoNum type="arabicPeriod"/>
            </a:pPr>
            <a:r>
              <a:rPr lang="it-IT" sz="2000" dirty="0" smtClean="0">
                <a:solidFill>
                  <a:schemeClr val="tx1">
                    <a:lumMod val="95000"/>
                  </a:schemeClr>
                </a:solidFill>
              </a:rPr>
              <a:t>Minaccia del </a:t>
            </a:r>
            <a:r>
              <a:rPr lang="it-IT" sz="2000" dirty="0" err="1" smtClean="0">
                <a:solidFill>
                  <a:schemeClr val="tx1">
                    <a:lumMod val="95000"/>
                  </a:schemeClr>
                </a:solidFill>
              </a:rPr>
              <a:t>kaos</a:t>
            </a:r>
            <a:endParaRPr lang="it-IT" sz="2000" dirty="0" smtClean="0">
              <a:solidFill>
                <a:schemeClr val="tx1">
                  <a:lumMod val="95000"/>
                </a:schemeClr>
              </a:solidFill>
            </a:endParaRPr>
          </a:p>
          <a:p>
            <a:pPr marL="342900" indent="-342900">
              <a:buFont typeface="+mj-lt"/>
              <a:buAutoNum type="arabicPeriod"/>
            </a:pPr>
            <a:r>
              <a:rPr lang="it-IT" sz="2000" dirty="0" smtClean="0">
                <a:solidFill>
                  <a:schemeClr val="tx1">
                    <a:lumMod val="95000"/>
                  </a:schemeClr>
                </a:solidFill>
              </a:rPr>
              <a:t>Pericolo</a:t>
            </a:r>
          </a:p>
        </p:txBody>
      </p:sp>
      <p:sp>
        <p:nvSpPr>
          <p:cNvPr id="9" name="Parentesi graffa chiusa 8"/>
          <p:cNvSpPr/>
          <p:nvPr/>
        </p:nvSpPr>
        <p:spPr>
          <a:xfrm>
            <a:off x="5357818" y="2857496"/>
            <a:ext cx="714380" cy="1428760"/>
          </a:xfrm>
          <a:prstGeom prst="rightBrace">
            <a:avLst>
              <a:gd name="adj1" fmla="val 28667"/>
              <a:gd name="adj2" fmla="val 50000"/>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n>
                <a:solidFill>
                  <a:srgbClr val="FFC000"/>
                </a:solidFill>
              </a:ln>
              <a:solidFill>
                <a:prstClr val="white"/>
              </a:solidFill>
            </a:endParaRPr>
          </a:p>
        </p:txBody>
      </p:sp>
      <p:sp>
        <p:nvSpPr>
          <p:cNvPr id="10" name="CasellaDiTesto 9"/>
          <p:cNvSpPr txBox="1"/>
          <p:nvPr/>
        </p:nvSpPr>
        <p:spPr>
          <a:xfrm>
            <a:off x="6215074" y="3143248"/>
            <a:ext cx="2286016" cy="707886"/>
          </a:xfrm>
          <a:prstGeom prst="rect">
            <a:avLst/>
          </a:prstGeom>
          <a:noFill/>
        </p:spPr>
        <p:txBody>
          <a:bodyPr wrap="square" rtlCol="0">
            <a:spAutoFit/>
          </a:bodyPr>
          <a:lstStyle/>
          <a:p>
            <a:r>
              <a:rPr lang="it-IT" sz="2000" dirty="0" smtClean="0">
                <a:solidFill>
                  <a:srgbClr val="00B0F0"/>
                </a:solidFill>
              </a:rPr>
              <a:t>Significato ultimo dell’opera</a:t>
            </a:r>
            <a:endParaRPr lang="it-IT" sz="2000" dirty="0">
              <a:solidFill>
                <a:srgbClr val="00B0F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from="(-#ppt_w/2)" to="(#ppt_x)" calcmode="lin" valueType="num">
                                      <p:cBhvr>
                                        <p:cTn id="18" dur="600" fill="hold">
                                          <p:stCondLst>
                                            <p:cond delay="0"/>
                                          </p:stCondLst>
                                        </p:cTn>
                                        <p:tgtEl>
                                          <p:spTgt spid="6"/>
                                        </p:tgtEl>
                                        <p:attrNameLst>
                                          <p:attrName>ppt_x</p:attrName>
                                        </p:attrNameLst>
                                      </p:cBhvr>
                                    </p:anim>
                                    <p:anim from="0" to="-1.0" calcmode="lin" valueType="num">
                                      <p:cBhvr>
                                        <p:cTn id="19" dur="200" decel="50000" autoRev="1" fill="hold">
                                          <p:stCondLst>
                                            <p:cond delay="600"/>
                                          </p:stCondLst>
                                        </p:cTn>
                                        <p:tgtEl>
                                          <p:spTgt spid="6"/>
                                        </p:tgtEl>
                                        <p:attrNameLst>
                                          <p:attrName>xshear</p:attrName>
                                        </p:attrNameLst>
                                      </p:cBhvr>
                                    </p:anim>
                                    <p:animScale>
                                      <p:cBhvr>
                                        <p:cTn id="20" dur="200" decel="100000" autoRev="1" fill="hold">
                                          <p:stCondLst>
                                            <p:cond delay="600"/>
                                          </p:stCondLst>
                                        </p:cTn>
                                        <p:tgtEl>
                                          <p:spTgt spid="6"/>
                                        </p:tgtEl>
                                      </p:cBhvr>
                                      <p:from x="100000" y="100000"/>
                                      <p:to x="80000" y="100000"/>
                                    </p:animScale>
                                    <p:anim by="(#ppt_h/3+#ppt_w*0.1)" calcmode="lin" valueType="num">
                                      <p:cBhvr additive="sum">
                                        <p:cTn id="21" dur="200" decel="100000" autoRev="1" fill="hold">
                                          <p:stCondLst>
                                            <p:cond delay="600"/>
                                          </p:stCondLst>
                                        </p:cTn>
                                        <p:tgtEl>
                                          <p:spTgt spid="6"/>
                                        </p:tgtEl>
                                        <p:attrNameLst>
                                          <p:attrName>ppt_x</p:attrName>
                                        </p:attrNameLst>
                                      </p:cBhvr>
                                    </p:anim>
                                  </p:childTnLst>
                                </p:cTn>
                              </p:par>
                            </p:childTnLst>
                          </p:cTn>
                        </p:par>
                        <p:par>
                          <p:cTn id="22" fill="hold">
                            <p:stCondLst>
                              <p:cond delay="10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5"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7">
                                            <p:txEl>
                                              <p:pRg st="0" end="0"/>
                                            </p:txEl>
                                          </p:spTgt>
                                        </p:tgtEl>
                                        <p:attrNameLst>
                                          <p:attrName>fill.type</p:attrName>
                                        </p:attrNameLst>
                                      </p:cBhvr>
                                      <p:to>
                                        <p:strVal val="solid"/>
                                      </p:to>
                                    </p:set>
                                  </p:childTnLst>
                                </p:cTn>
                              </p:par>
                            </p:childTnLst>
                          </p:cTn>
                        </p:par>
                        <p:par>
                          <p:cTn id="28" fill="hold">
                            <p:stCondLst>
                              <p:cond delay="208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31"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7">
                                            <p:txEl>
                                              <p:pRg st="1" end="1"/>
                                            </p:txEl>
                                          </p:spTgt>
                                        </p:tgtEl>
                                        <p:attrNameLst>
                                          <p:attrName>fill.type</p:attrName>
                                        </p:attrNameLst>
                                      </p:cBhvr>
                                      <p:to>
                                        <p:strVal val="solid"/>
                                      </p:to>
                                    </p:set>
                                  </p:childTnLst>
                                </p:cTn>
                              </p:par>
                            </p:childTnLst>
                          </p:cTn>
                        </p:par>
                        <p:par>
                          <p:cTn id="34" fill="hold">
                            <p:stCondLst>
                              <p:cond delay="36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3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39" dur="80"/>
                                        <p:tgtEl>
                                          <p:spTgt spid="7">
                                            <p:txEl>
                                              <p:pRg st="2" end="2"/>
                                            </p:txEl>
                                          </p:spTgt>
                                        </p:tgtEl>
                                        <p:attrNameLst>
                                          <p:attrName>fill.type</p:attrName>
                                        </p:attrNameLst>
                                      </p:cBhvr>
                                      <p:to>
                                        <p:strVal val="solid"/>
                                      </p:to>
                                    </p:set>
                                  </p:childTnLst>
                                </p:cTn>
                              </p:par>
                            </p:childTnLst>
                          </p:cTn>
                        </p:par>
                        <p:par>
                          <p:cTn id="40" fill="hold">
                            <p:stCondLst>
                              <p:cond delay="42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43"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45" dur="80"/>
                                        <p:tgtEl>
                                          <p:spTgt spid="7">
                                            <p:txEl>
                                              <p:pRg st="3" end="3"/>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anim calcmode="discrete" valueType="clr">
                                      <p:cBhvr override="childStyle">
                                        <p:cTn id="5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gtEl>
                                        <p:attrNameLst>
                                          <p:attrName>fillcolor</p:attrName>
                                        </p:attrNameLst>
                                      </p:cBhvr>
                                      <p:tavLst>
                                        <p:tav tm="0">
                                          <p:val>
                                            <p:clrVal>
                                              <a:schemeClr val="accent2"/>
                                            </p:clrVal>
                                          </p:val>
                                        </p:tav>
                                        <p:tav tm="50000">
                                          <p:val>
                                            <p:clrVal>
                                              <a:schemeClr val="hlink"/>
                                            </p:clrVal>
                                          </p:val>
                                        </p:tav>
                                      </p:tavLst>
                                    </p:anim>
                                    <p:set>
                                      <p:cBhvr>
                                        <p:cTn id="5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descr="Archeologia-Herakles_Geryon_Heurition-1-450.JPG"/>
          <p:cNvPicPr>
            <a:picLocks noChangeAspect="1"/>
          </p:cNvPicPr>
          <p:nvPr/>
        </p:nvPicPr>
        <p:blipFill>
          <a:blip r:embed="rId2" cstate="print"/>
          <a:stretch>
            <a:fillRect/>
          </a:stretch>
        </p:blipFill>
        <p:spPr>
          <a:xfrm>
            <a:off x="4929190" y="3500438"/>
            <a:ext cx="3745391" cy="3146128"/>
          </a:xfrm>
          <a:prstGeom prst="rect">
            <a:avLst/>
          </a:prstGeom>
          <a:ln>
            <a:noFill/>
          </a:ln>
          <a:effectLst>
            <a:softEdge rad="112500"/>
          </a:effectLst>
        </p:spPr>
      </p:pic>
      <p:pic>
        <p:nvPicPr>
          <p:cNvPr id="21" name="Immagine 20" descr="sette contro tebe post finale4.jpg"/>
          <p:cNvPicPr>
            <a:picLocks noChangeAspect="1"/>
          </p:cNvPicPr>
          <p:nvPr/>
        </p:nvPicPr>
        <p:blipFill>
          <a:blip r:embed="rId3" cstate="print"/>
          <a:stretch>
            <a:fillRect/>
          </a:stretch>
        </p:blipFill>
        <p:spPr>
          <a:xfrm>
            <a:off x="0" y="928670"/>
            <a:ext cx="4572032" cy="3122045"/>
          </a:xfrm>
          <a:prstGeom prst="rect">
            <a:avLst/>
          </a:prstGeom>
          <a:ln>
            <a:noFill/>
          </a:ln>
          <a:effectLst>
            <a:softEdge rad="112500"/>
          </a:effectLst>
        </p:spPr>
      </p:pic>
      <p:sp>
        <p:nvSpPr>
          <p:cNvPr id="3" name="Titolo 2"/>
          <p:cNvSpPr>
            <a:spLocks noGrp="1"/>
          </p:cNvSpPr>
          <p:nvPr>
            <p:ph type="title"/>
          </p:nvPr>
        </p:nvSpPr>
        <p:spPr>
          <a:xfrm>
            <a:off x="500034" y="214290"/>
            <a:ext cx="8229600" cy="862034"/>
          </a:xfrm>
        </p:spPr>
        <p:txBody>
          <a:bodyPr/>
          <a:lstStyle/>
          <a:p>
            <a:pPr algn="ctr"/>
            <a:r>
              <a:rPr lang="it-IT" b="1" dirty="0" smtClean="0">
                <a:ln w="3200">
                  <a:solidFill>
                    <a:srgbClr val="FFC000">
                      <a:alpha val="25000"/>
                    </a:srgbClr>
                  </a:solidFill>
                  <a:prstDash val="solid"/>
                  <a:round/>
                </a:ln>
                <a:solidFill>
                  <a:srgbClr val="FFC000"/>
                </a:solidFill>
              </a:rPr>
              <a:t>PERCHE’ </a:t>
            </a:r>
            <a:r>
              <a:rPr lang="it-IT" dirty="0" smtClean="0">
                <a:ln w="3200">
                  <a:solidFill>
                    <a:srgbClr val="FFC000">
                      <a:alpha val="25000"/>
                    </a:srgbClr>
                  </a:solidFill>
                  <a:prstDash val="solid"/>
                  <a:round/>
                </a:ln>
                <a:solidFill>
                  <a:srgbClr val="FFC000"/>
                </a:solidFill>
              </a:rPr>
              <a:t>lo scudo?</a:t>
            </a:r>
            <a:endParaRPr lang="it-IT" b="1" dirty="0">
              <a:ln w="3200">
                <a:solidFill>
                  <a:srgbClr val="FFC000">
                    <a:alpha val="25000"/>
                  </a:srgbClr>
                </a:solidFill>
                <a:prstDash val="solid"/>
                <a:round/>
              </a:ln>
              <a:solidFill>
                <a:srgbClr val="FFC000"/>
              </a:solidFill>
            </a:endParaRPr>
          </a:p>
        </p:txBody>
      </p:sp>
      <p:sp>
        <p:nvSpPr>
          <p:cNvPr id="4" name="CasellaDiTesto 3"/>
          <p:cNvSpPr txBox="1"/>
          <p:nvPr/>
        </p:nvSpPr>
        <p:spPr>
          <a:xfrm>
            <a:off x="4500562" y="2285992"/>
            <a:ext cx="3143272" cy="1600438"/>
          </a:xfrm>
          <a:prstGeom prst="rect">
            <a:avLst/>
          </a:prstGeom>
          <a:noFill/>
        </p:spPr>
        <p:txBody>
          <a:bodyPr wrap="square" rtlCol="0">
            <a:spAutoFit/>
          </a:bodyPr>
          <a:lstStyle/>
          <a:p>
            <a:pPr algn="just"/>
            <a:r>
              <a:rPr lang="it-IT" sz="2000" dirty="0" smtClean="0">
                <a:solidFill>
                  <a:prstClr val="white"/>
                </a:solidFill>
              </a:rPr>
              <a:t>Gli scudi rappresentano un’interpretazione del mondo nei suoi aspetti positivi e negativi</a:t>
            </a:r>
          </a:p>
          <a:p>
            <a:endParaRPr lang="it-IT" dirty="0">
              <a:solidFill>
                <a:prstClr val="white"/>
              </a:solidFill>
            </a:endParaRPr>
          </a:p>
        </p:txBody>
      </p:sp>
      <p:sp>
        <p:nvSpPr>
          <p:cNvPr id="8" name="CasellaDiTesto 7"/>
          <p:cNvSpPr txBox="1"/>
          <p:nvPr/>
        </p:nvSpPr>
        <p:spPr>
          <a:xfrm>
            <a:off x="357158" y="2357430"/>
            <a:ext cx="3214710" cy="707886"/>
          </a:xfrm>
          <a:prstGeom prst="rect">
            <a:avLst/>
          </a:prstGeom>
          <a:noFill/>
        </p:spPr>
        <p:txBody>
          <a:bodyPr wrap="square" rtlCol="0">
            <a:spAutoFit/>
          </a:bodyPr>
          <a:lstStyle/>
          <a:p>
            <a:r>
              <a:rPr lang="it-IT" sz="2000" dirty="0" smtClean="0">
                <a:solidFill>
                  <a:prstClr val="white"/>
                </a:solidFill>
              </a:rPr>
              <a:t>La descrizione delle armi è tipica dell’epica</a:t>
            </a:r>
            <a:endParaRPr lang="it-IT" sz="2000" dirty="0">
              <a:solidFill>
                <a:prstClr val="white"/>
              </a:solidFill>
            </a:endParaRPr>
          </a:p>
        </p:txBody>
      </p:sp>
      <p:cxnSp>
        <p:nvCxnSpPr>
          <p:cNvPr id="12" name="Connettore 2 11"/>
          <p:cNvCxnSpPr/>
          <p:nvPr/>
        </p:nvCxnSpPr>
        <p:spPr>
          <a:xfrm rot="10800000" flipV="1">
            <a:off x="2571736" y="1071546"/>
            <a:ext cx="2071702" cy="12144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4643438" y="1071546"/>
            <a:ext cx="1714512" cy="12144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par>
                          <p:cTn id="39" fill="hold">
                            <p:stCondLst>
                              <p:cond delay="1000"/>
                            </p:stCondLst>
                            <p:childTnLst>
                              <p:par>
                                <p:cTn id="40" presetID="25"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2000"/>
                            </p:stCondLst>
                            <p:childTnLst>
                              <p:par>
                                <p:cTn id="51" presetID="25"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6" dur="1000" fill="hold"/>
                                        <p:tgtEl>
                                          <p:spTgt spid="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tte contro tebe post finale3.jpg"/>
          <p:cNvPicPr>
            <a:picLocks noChangeAspect="1"/>
          </p:cNvPicPr>
          <p:nvPr/>
        </p:nvPicPr>
        <p:blipFill>
          <a:blip r:embed="rId2" cstate="print">
            <a:lum contrast="-40000"/>
          </a:blip>
          <a:srcRect r="15439" b="277"/>
          <a:stretch>
            <a:fillRect/>
          </a:stretch>
        </p:blipFill>
        <p:spPr>
          <a:xfrm>
            <a:off x="285720" y="857232"/>
            <a:ext cx="8501122" cy="5143512"/>
          </a:xfrm>
          <a:prstGeom prst="rect">
            <a:avLst/>
          </a:prstGeom>
          <a:noFill/>
          <a:ln>
            <a:noFill/>
          </a:ln>
        </p:spPr>
      </p:pic>
      <p:graphicFrame>
        <p:nvGraphicFramePr>
          <p:cNvPr id="4" name="Tabella 3"/>
          <p:cNvGraphicFramePr>
            <a:graphicFrameLocks noGrp="1"/>
          </p:cNvGraphicFramePr>
          <p:nvPr/>
        </p:nvGraphicFramePr>
        <p:xfrm>
          <a:off x="285720" y="857232"/>
          <a:ext cx="8501125" cy="5120640"/>
        </p:xfrm>
        <a:graphic>
          <a:graphicData uri="http://schemas.openxmlformats.org/drawingml/2006/table">
            <a:tbl>
              <a:tblPr firstRow="1" bandRow="1">
                <a:tableStyleId>{5C22544A-7EE6-4342-B048-85BDC9FD1C3A}</a:tableStyleId>
              </a:tblPr>
              <a:tblGrid>
                <a:gridCol w="1700225"/>
                <a:gridCol w="1700225"/>
                <a:gridCol w="1700225"/>
                <a:gridCol w="1700225"/>
                <a:gridCol w="1700225"/>
              </a:tblGrid>
              <a:tr h="577635">
                <a:tc>
                  <a:txBody>
                    <a:bodyPr/>
                    <a:lstStyle/>
                    <a:p>
                      <a:r>
                        <a:rPr lang="it-IT" sz="1800" b="1" dirty="0" smtClean="0">
                          <a:ln>
                            <a:solidFill>
                              <a:srgbClr val="FFC000"/>
                            </a:solidFill>
                          </a:ln>
                          <a:solidFill>
                            <a:srgbClr val="FFC000"/>
                          </a:solidFill>
                        </a:rPr>
                        <a:t>GUERRIERO</a:t>
                      </a:r>
                      <a:endParaRPr lang="it-IT" sz="1800" b="1"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SCUDO</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EMPIETA’</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00FF00"/>
                            </a:solidFill>
                          </a:ln>
                          <a:solidFill>
                            <a:srgbClr val="00FF00"/>
                          </a:solidFill>
                        </a:rPr>
                        <a:t>GUERRIERO</a:t>
                      </a:r>
                      <a:r>
                        <a:rPr lang="it-IT" sz="1800" baseline="0" dirty="0" smtClean="0">
                          <a:ln>
                            <a:solidFill>
                              <a:srgbClr val="00FF00"/>
                            </a:solidFill>
                          </a:ln>
                          <a:solidFill>
                            <a:srgbClr val="00FF00"/>
                          </a:solidFill>
                        </a:rPr>
                        <a:t> </a:t>
                      </a:r>
                      <a:r>
                        <a:rPr lang="it-IT" sz="1800" dirty="0" smtClean="0">
                          <a:ln>
                            <a:solidFill>
                              <a:srgbClr val="00FF00"/>
                            </a:solidFill>
                          </a:ln>
                          <a:solidFill>
                            <a:srgbClr val="00FF00"/>
                          </a:solidFill>
                        </a:rPr>
                        <a:t>AVVERSARIO</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chemeClr val="tx1"/>
                            </a:solidFill>
                          </a:ln>
                          <a:solidFill>
                            <a:schemeClr val="tx1"/>
                          </a:solidFill>
                        </a:rPr>
                        <a:t>DIO AVVERSARIO</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7635">
                <a:tc>
                  <a:txBody>
                    <a:bodyPr/>
                    <a:lstStyle/>
                    <a:p>
                      <a:r>
                        <a:rPr lang="it-IT" sz="1800" dirty="0" err="1" smtClean="0">
                          <a:ln>
                            <a:solidFill>
                              <a:srgbClr val="FFC000"/>
                            </a:solidFill>
                          </a:ln>
                          <a:solidFill>
                            <a:srgbClr val="FFC000"/>
                          </a:solidFill>
                        </a:rPr>
                        <a:t>Tideo</a:t>
                      </a:r>
                      <a:endParaRPr lang="it-IT" sz="16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Cielo stellato e luna piena</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Superbia</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err="1" smtClean="0">
                          <a:ln>
                            <a:solidFill>
                              <a:srgbClr val="00FF00"/>
                            </a:solidFill>
                          </a:ln>
                          <a:solidFill>
                            <a:srgbClr val="00FF00"/>
                          </a:solidFill>
                        </a:rPr>
                        <a:t>Melanippo</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chemeClr val="tx1"/>
                            </a:solidFill>
                          </a:ln>
                          <a:solidFill>
                            <a:schemeClr val="tx1"/>
                          </a:solidFill>
                        </a:rPr>
                        <a:t>Ares</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5193">
                <a:tc>
                  <a:txBody>
                    <a:bodyPr/>
                    <a:lstStyle/>
                    <a:p>
                      <a:r>
                        <a:rPr lang="it-IT" sz="1800" dirty="0" err="1" smtClean="0">
                          <a:ln>
                            <a:solidFill>
                              <a:srgbClr val="FFC000"/>
                            </a:solidFill>
                          </a:ln>
                          <a:solidFill>
                            <a:srgbClr val="FFC000"/>
                          </a:solidFill>
                        </a:rPr>
                        <a:t>Capaneo</a:t>
                      </a:r>
                      <a:endParaRPr lang="it-IT" sz="18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Uomo nudo,</a:t>
                      </a:r>
                      <a:r>
                        <a:rPr lang="it-IT" sz="1800" baseline="0" dirty="0" smtClean="0">
                          <a:ln>
                            <a:solidFill>
                              <a:srgbClr val="33CCFF"/>
                            </a:solidFill>
                          </a:ln>
                          <a:solidFill>
                            <a:srgbClr val="33CCFF"/>
                          </a:solidFill>
                        </a:rPr>
                        <a:t> </a:t>
                      </a:r>
                      <a:r>
                        <a:rPr lang="it-IT" sz="1800" baseline="0" dirty="0" err="1" smtClean="0">
                          <a:ln>
                            <a:solidFill>
                              <a:srgbClr val="33CCFF"/>
                            </a:solidFill>
                          </a:ln>
                          <a:solidFill>
                            <a:srgbClr val="33CCFF"/>
                          </a:solidFill>
                        </a:rPr>
                        <a:t>scirtta</a:t>
                      </a:r>
                      <a:r>
                        <a:rPr lang="it-IT" sz="1800" baseline="0" dirty="0" smtClean="0">
                          <a:ln>
                            <a:solidFill>
                              <a:srgbClr val="33CCFF"/>
                            </a:solidFill>
                          </a:ln>
                          <a:solidFill>
                            <a:srgbClr val="33CCFF"/>
                          </a:solidFill>
                        </a:rPr>
                        <a:t> “brucerò la città”</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Bestemmia</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err="1" smtClean="0">
                          <a:ln>
                            <a:solidFill>
                              <a:srgbClr val="00FF00"/>
                            </a:solidFill>
                          </a:ln>
                          <a:solidFill>
                            <a:srgbClr val="00FF00"/>
                          </a:solidFill>
                        </a:rPr>
                        <a:t>Polifonte</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chemeClr val="tx1"/>
                            </a:solidFill>
                          </a:ln>
                          <a:solidFill>
                            <a:schemeClr val="tx1"/>
                          </a:solidFill>
                        </a:rPr>
                        <a:t>Artemide,</a:t>
                      </a:r>
                      <a:r>
                        <a:rPr lang="it-IT" sz="1800" baseline="0" dirty="0" smtClean="0">
                          <a:ln>
                            <a:solidFill>
                              <a:schemeClr val="tx1"/>
                            </a:solidFill>
                          </a:ln>
                          <a:solidFill>
                            <a:schemeClr val="tx1"/>
                          </a:solidFill>
                        </a:rPr>
                        <a:t> </a:t>
                      </a:r>
                      <a:r>
                        <a:rPr lang="it-IT" sz="1800" dirty="0" smtClean="0">
                          <a:ln>
                            <a:solidFill>
                              <a:schemeClr val="tx1"/>
                            </a:solidFill>
                          </a:ln>
                          <a:solidFill>
                            <a:schemeClr val="tx1"/>
                          </a:solidFill>
                        </a:rPr>
                        <a:t>Zeus</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7635">
                <a:tc>
                  <a:txBody>
                    <a:bodyPr/>
                    <a:lstStyle/>
                    <a:p>
                      <a:r>
                        <a:rPr lang="it-IT" sz="1800" dirty="0" err="1" smtClean="0">
                          <a:ln>
                            <a:solidFill>
                              <a:srgbClr val="FFC000"/>
                            </a:solidFill>
                          </a:ln>
                          <a:solidFill>
                            <a:srgbClr val="FFC000"/>
                          </a:solidFill>
                        </a:rPr>
                        <a:t>Eteoclo</a:t>
                      </a:r>
                      <a:endParaRPr lang="it-IT" sz="18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Uomo che scala le mura</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Orgoglio</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00FF00"/>
                            </a:solidFill>
                          </a:ln>
                          <a:solidFill>
                            <a:srgbClr val="00FF00"/>
                          </a:solidFill>
                        </a:rPr>
                        <a:t>Megareo</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chemeClr val="tx1"/>
                            </a:solidFill>
                          </a:ln>
                          <a:solidFill>
                            <a:schemeClr val="tx1"/>
                          </a:solidFill>
                        </a:rPr>
                        <a:t>Non viene</a:t>
                      </a:r>
                      <a:r>
                        <a:rPr lang="it-IT" sz="1800" baseline="0" dirty="0" smtClean="0">
                          <a:ln>
                            <a:solidFill>
                              <a:schemeClr val="tx1"/>
                            </a:solidFill>
                          </a:ln>
                          <a:solidFill>
                            <a:schemeClr val="tx1"/>
                          </a:solidFill>
                        </a:rPr>
                        <a:t> nominato</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077">
                <a:tc>
                  <a:txBody>
                    <a:bodyPr/>
                    <a:lstStyle/>
                    <a:p>
                      <a:r>
                        <a:rPr lang="it-IT" sz="1800" dirty="0" err="1" smtClean="0">
                          <a:ln>
                            <a:solidFill>
                              <a:srgbClr val="FFC000"/>
                            </a:solidFill>
                          </a:ln>
                          <a:solidFill>
                            <a:srgbClr val="FFC000"/>
                          </a:solidFill>
                        </a:rPr>
                        <a:t>Ippomedonte</a:t>
                      </a:r>
                      <a:endParaRPr lang="it-IT" sz="18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Tifone</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Blasfemia</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err="1" smtClean="0">
                          <a:ln>
                            <a:solidFill>
                              <a:srgbClr val="00FF00"/>
                            </a:solidFill>
                          </a:ln>
                          <a:solidFill>
                            <a:srgbClr val="00FF00"/>
                          </a:solidFill>
                        </a:rPr>
                        <a:t>Iperbio</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chemeClr val="tx1"/>
                            </a:solidFill>
                          </a:ln>
                          <a:solidFill>
                            <a:schemeClr val="tx1"/>
                          </a:solidFill>
                        </a:rPr>
                        <a:t>Ermes</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7635">
                <a:tc>
                  <a:txBody>
                    <a:bodyPr/>
                    <a:lstStyle/>
                    <a:p>
                      <a:r>
                        <a:rPr lang="it-IT" sz="1800" dirty="0" smtClean="0">
                          <a:ln>
                            <a:solidFill>
                              <a:srgbClr val="FFC000"/>
                            </a:solidFill>
                          </a:ln>
                          <a:solidFill>
                            <a:srgbClr val="FFC000"/>
                          </a:solidFill>
                        </a:rPr>
                        <a:t>Partenopeo</a:t>
                      </a:r>
                      <a:endParaRPr lang="it-IT" sz="18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Sfinge con</a:t>
                      </a:r>
                      <a:r>
                        <a:rPr lang="it-IT" sz="1800" baseline="0" dirty="0" smtClean="0">
                          <a:ln>
                            <a:solidFill>
                              <a:srgbClr val="33CCFF"/>
                            </a:solidFill>
                          </a:ln>
                          <a:solidFill>
                            <a:srgbClr val="33CCFF"/>
                          </a:solidFill>
                        </a:rPr>
                        <a:t> un tebano</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Crudeltà</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00FF00"/>
                            </a:solidFill>
                          </a:ln>
                          <a:solidFill>
                            <a:srgbClr val="00FF00"/>
                          </a:solidFill>
                        </a:rPr>
                        <a:t>Attore</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chemeClr val="tx1"/>
                            </a:solidFill>
                          </a:ln>
                          <a:solidFill>
                            <a:schemeClr val="tx1"/>
                          </a:solidFill>
                        </a:rPr>
                        <a:t>Non viene nominato</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7635">
                <a:tc>
                  <a:txBody>
                    <a:bodyPr/>
                    <a:lstStyle/>
                    <a:p>
                      <a:r>
                        <a:rPr lang="it-IT" sz="1800" dirty="0" err="1" smtClean="0">
                          <a:ln>
                            <a:solidFill>
                              <a:srgbClr val="FFC000"/>
                            </a:solidFill>
                          </a:ln>
                          <a:solidFill>
                            <a:srgbClr val="FFC000"/>
                          </a:solidFill>
                        </a:rPr>
                        <a:t>Anfiarao</a:t>
                      </a:r>
                      <a:endParaRPr lang="it-IT" sz="18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Privo</a:t>
                      </a:r>
                      <a:r>
                        <a:rPr lang="it-IT" sz="1800" baseline="0" dirty="0" smtClean="0">
                          <a:ln>
                            <a:solidFill>
                              <a:srgbClr val="33CCFF"/>
                            </a:solidFill>
                          </a:ln>
                          <a:solidFill>
                            <a:srgbClr val="33CCFF"/>
                          </a:solidFill>
                        </a:rPr>
                        <a:t> di insegna</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Nessuna</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err="1" smtClean="0">
                          <a:ln>
                            <a:solidFill>
                              <a:srgbClr val="00FF00"/>
                            </a:solidFill>
                          </a:ln>
                          <a:solidFill>
                            <a:srgbClr val="00FF00"/>
                          </a:solidFill>
                        </a:rPr>
                        <a:t>Lastene</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ln>
                            <a:solidFill>
                              <a:schemeClr val="tx1"/>
                            </a:solidFill>
                          </a:ln>
                          <a:solidFill>
                            <a:schemeClr val="tx1"/>
                          </a:solidFill>
                        </a:rPr>
                        <a:t>Non viene nominato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7635">
                <a:tc>
                  <a:txBody>
                    <a:bodyPr/>
                    <a:lstStyle/>
                    <a:p>
                      <a:r>
                        <a:rPr lang="it-IT" sz="1800" dirty="0" err="1" smtClean="0">
                          <a:ln>
                            <a:solidFill>
                              <a:srgbClr val="FFC000"/>
                            </a:solidFill>
                          </a:ln>
                          <a:solidFill>
                            <a:srgbClr val="FFC000"/>
                          </a:solidFill>
                        </a:rPr>
                        <a:t>Polinice</a:t>
                      </a:r>
                      <a:endParaRPr lang="it-IT" sz="1800" dirty="0">
                        <a:ln>
                          <a:solidFill>
                            <a:srgbClr val="FFC000"/>
                          </a:solidFill>
                        </a:ln>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33CCFF"/>
                            </a:solidFill>
                          </a:ln>
                          <a:solidFill>
                            <a:srgbClr val="33CCFF"/>
                          </a:solidFill>
                        </a:rPr>
                        <a:t>Uomo</a:t>
                      </a:r>
                      <a:r>
                        <a:rPr lang="it-IT" sz="1800" baseline="0" dirty="0" smtClean="0">
                          <a:ln>
                            <a:solidFill>
                              <a:srgbClr val="33CCFF"/>
                            </a:solidFill>
                          </a:ln>
                          <a:solidFill>
                            <a:srgbClr val="33CCFF"/>
                          </a:solidFill>
                        </a:rPr>
                        <a:t> che segue</a:t>
                      </a:r>
                      <a:r>
                        <a:rPr lang="it-IT" sz="1800" dirty="0" smtClean="0">
                          <a:ln>
                            <a:solidFill>
                              <a:srgbClr val="33CCFF"/>
                            </a:solidFill>
                          </a:ln>
                          <a:solidFill>
                            <a:srgbClr val="33CCFF"/>
                          </a:solidFill>
                        </a:rPr>
                        <a:t> </a:t>
                      </a:r>
                      <a:r>
                        <a:rPr lang="it-IT" sz="1800" dirty="0" err="1" smtClean="0">
                          <a:ln>
                            <a:solidFill>
                              <a:srgbClr val="33CCFF"/>
                            </a:solidFill>
                          </a:ln>
                          <a:solidFill>
                            <a:srgbClr val="33CCFF"/>
                          </a:solidFill>
                        </a:rPr>
                        <a:t>Dike</a:t>
                      </a:r>
                      <a:endParaRPr lang="it-IT" sz="1800" dirty="0">
                        <a:ln>
                          <a:solidFill>
                            <a:srgbClr val="33CCFF"/>
                          </a:solidFill>
                        </a:ln>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smtClean="0">
                          <a:ln>
                            <a:solidFill>
                              <a:srgbClr val="FFFF00"/>
                            </a:solidFill>
                          </a:ln>
                          <a:solidFill>
                            <a:srgbClr val="FFFF00"/>
                          </a:solidFill>
                        </a:rPr>
                        <a:t>Beffa degli dei</a:t>
                      </a:r>
                      <a:endParaRPr lang="it-IT" sz="1800" dirty="0">
                        <a:ln>
                          <a:solidFill>
                            <a:srgbClr val="FFFF00"/>
                          </a:solid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err="1" smtClean="0">
                          <a:ln>
                            <a:solidFill>
                              <a:srgbClr val="00FF00"/>
                            </a:solidFill>
                          </a:ln>
                          <a:solidFill>
                            <a:srgbClr val="00FF00"/>
                          </a:solidFill>
                        </a:rPr>
                        <a:t>Eteocle</a:t>
                      </a:r>
                      <a:endParaRPr lang="it-IT" sz="1800" dirty="0">
                        <a:ln>
                          <a:solidFill>
                            <a:srgbClr val="00FF00"/>
                          </a:solidFill>
                        </a:ln>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dirty="0" err="1" smtClean="0">
                          <a:ln>
                            <a:solidFill>
                              <a:schemeClr val="tx1"/>
                            </a:solidFill>
                          </a:ln>
                          <a:solidFill>
                            <a:schemeClr val="tx1"/>
                          </a:solidFill>
                        </a:rPr>
                        <a:t>Dike</a:t>
                      </a:r>
                      <a:endParaRPr lang="it-IT"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00034" y="428604"/>
            <a:ext cx="8229600" cy="1219200"/>
          </a:xfrm>
        </p:spPr>
        <p:txBody>
          <a:bodyPr>
            <a:noAutofit/>
          </a:bodyPr>
          <a:lstStyle/>
          <a:p>
            <a:pPr algn="ctr"/>
            <a:r>
              <a:rPr lang="it-IT" b="1" dirty="0" smtClean="0">
                <a:ln w="3200">
                  <a:solidFill>
                    <a:srgbClr val="FFC000">
                      <a:alpha val="25000"/>
                    </a:srgbClr>
                  </a:solidFill>
                  <a:prstDash val="solid"/>
                  <a:round/>
                </a:ln>
                <a:solidFill>
                  <a:srgbClr val="FFC000"/>
                </a:solidFill>
              </a:rPr>
              <a:t>“I SETTE CONTRO TEBE” NELL’ARTE</a:t>
            </a:r>
            <a:endParaRPr lang="it-IT" b="1" dirty="0">
              <a:ln w="3200">
                <a:solidFill>
                  <a:srgbClr val="FFC000">
                    <a:alpha val="25000"/>
                  </a:srgbClr>
                </a:solidFill>
                <a:prstDash val="solid"/>
                <a:round/>
              </a:ln>
              <a:solidFill>
                <a:srgbClr val="FFC000"/>
              </a:solidFill>
            </a:endParaRPr>
          </a:p>
        </p:txBody>
      </p:sp>
      <p:pic>
        <p:nvPicPr>
          <p:cNvPr id="4" name="Immagine 3" descr="http://upload.wikimedia.org/wikipedia/commons/5/5c/Museo_archeologico_di_Firenze,_frontone_di_Talamone_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1643050"/>
            <a:ext cx="5852160" cy="438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500034" y="1785926"/>
            <a:ext cx="2786082" cy="400110"/>
          </a:xfrm>
          <a:prstGeom prst="rect">
            <a:avLst/>
          </a:prstGeom>
          <a:noFill/>
        </p:spPr>
        <p:txBody>
          <a:bodyPr wrap="square" rtlCol="0">
            <a:spAutoFit/>
          </a:bodyPr>
          <a:lstStyle/>
          <a:p>
            <a:r>
              <a:rPr lang="it-IT" sz="2000" i="1" dirty="0" smtClean="0">
                <a:solidFill>
                  <a:prstClr val="white"/>
                </a:solidFill>
              </a:rPr>
              <a:t>Frontone di </a:t>
            </a:r>
            <a:r>
              <a:rPr lang="it-IT" sz="2000" i="1" dirty="0" err="1" smtClean="0">
                <a:solidFill>
                  <a:prstClr val="white"/>
                </a:solidFill>
              </a:rPr>
              <a:t>Talamone</a:t>
            </a:r>
            <a:endParaRPr lang="it-IT" sz="2000" i="1" dirty="0">
              <a:solidFill>
                <a:prstClr val="white"/>
              </a:solidFill>
            </a:endParaRPr>
          </a:p>
        </p:txBody>
      </p:sp>
      <p:sp>
        <p:nvSpPr>
          <p:cNvPr id="6" name="CasellaDiTesto 5"/>
          <p:cNvSpPr txBox="1"/>
          <p:nvPr/>
        </p:nvSpPr>
        <p:spPr>
          <a:xfrm>
            <a:off x="6209318" y="1785926"/>
            <a:ext cx="2827178" cy="3939540"/>
          </a:xfrm>
          <a:prstGeom prst="rect">
            <a:avLst/>
          </a:prstGeom>
          <a:noFill/>
        </p:spPr>
        <p:txBody>
          <a:bodyPr wrap="square" rtlCol="0">
            <a:spAutoFit/>
          </a:bodyPr>
          <a:lstStyle/>
          <a:p>
            <a:r>
              <a:rPr lang="it-IT" b="1" dirty="0" smtClean="0">
                <a:solidFill>
                  <a:srgbClr val="FF0000"/>
                </a:solidFill>
              </a:rPr>
              <a:t>FRONTONE </a:t>
            </a:r>
            <a:r>
              <a:rPr lang="it-IT" b="1" dirty="0" smtClean="0">
                <a:solidFill>
                  <a:srgbClr val="FF0000"/>
                </a:solidFill>
              </a:rPr>
              <a:t>DI</a:t>
            </a:r>
            <a:r>
              <a:rPr lang="it-IT" b="1" dirty="0">
                <a:solidFill>
                  <a:srgbClr val="FF0000"/>
                </a:solidFill>
              </a:rPr>
              <a:t> </a:t>
            </a:r>
            <a:r>
              <a:rPr lang="it-IT" b="1" dirty="0" smtClean="0">
                <a:solidFill>
                  <a:srgbClr val="FF0000"/>
                </a:solidFill>
              </a:rPr>
              <a:t>TALAMONE</a:t>
            </a:r>
            <a:endParaRPr lang="it-IT" b="1" dirty="0" smtClean="0">
              <a:solidFill>
                <a:srgbClr val="FF0000"/>
              </a:solidFill>
            </a:endParaRPr>
          </a:p>
          <a:p>
            <a:r>
              <a:rPr lang="it-IT" b="1" dirty="0" smtClean="0">
                <a:solidFill>
                  <a:srgbClr val="FF0000"/>
                </a:solidFill>
              </a:rPr>
              <a:t>Combattimento tra </a:t>
            </a:r>
            <a:r>
              <a:rPr lang="it-IT" b="1" dirty="0" err="1" smtClean="0">
                <a:solidFill>
                  <a:srgbClr val="FF0000"/>
                </a:solidFill>
              </a:rPr>
              <a:t>Eteocle</a:t>
            </a:r>
            <a:r>
              <a:rPr lang="it-IT" b="1" dirty="0" smtClean="0">
                <a:solidFill>
                  <a:srgbClr val="FF0000"/>
                </a:solidFill>
              </a:rPr>
              <a:t> e </a:t>
            </a:r>
            <a:r>
              <a:rPr lang="it-IT" b="1" dirty="0" err="1" smtClean="0">
                <a:solidFill>
                  <a:srgbClr val="FF0000"/>
                </a:solidFill>
              </a:rPr>
              <a:t>Polinice</a:t>
            </a:r>
            <a:r>
              <a:rPr lang="it-IT" b="1" dirty="0" smtClean="0">
                <a:solidFill>
                  <a:srgbClr val="FF0000"/>
                </a:solidFill>
              </a:rPr>
              <a:t> (150 a.C.)</a:t>
            </a:r>
          </a:p>
          <a:p>
            <a:endParaRPr lang="it-IT" sz="2000" b="1" dirty="0" smtClean="0">
              <a:solidFill>
                <a:srgbClr val="00B0F0"/>
              </a:solidFill>
            </a:endParaRPr>
          </a:p>
          <a:p>
            <a:r>
              <a:rPr lang="it-IT" sz="2000" dirty="0" smtClean="0">
                <a:solidFill>
                  <a:srgbClr val="0070C0"/>
                </a:solidFill>
              </a:rPr>
              <a:t>Costituisce la parte superiore  frontale del tempio etrusco di </a:t>
            </a:r>
            <a:r>
              <a:rPr lang="it-IT" sz="2000" dirty="0" err="1" smtClean="0">
                <a:solidFill>
                  <a:srgbClr val="0070C0"/>
                </a:solidFill>
              </a:rPr>
              <a:t>Talamonaccio</a:t>
            </a:r>
            <a:r>
              <a:rPr lang="it-IT" sz="2000" dirty="0" smtClean="0">
                <a:solidFill>
                  <a:srgbClr val="0070C0"/>
                </a:solidFill>
              </a:rPr>
              <a:t> ed è l’iconografia più importante che ci sia pervenuta della tragedia</a:t>
            </a:r>
            <a:endParaRPr lang="it-IT" sz="2000"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echeion.it/wp-content/uploads/2014/01/bronzi-di-riace.jpg"/>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428596" y="428604"/>
            <a:ext cx="4143404" cy="571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4857752" y="642918"/>
            <a:ext cx="3786214" cy="3785652"/>
          </a:xfrm>
          <a:prstGeom prst="rect">
            <a:avLst/>
          </a:prstGeom>
          <a:noFill/>
        </p:spPr>
        <p:txBody>
          <a:bodyPr wrap="square" rtlCol="0">
            <a:spAutoFit/>
          </a:bodyPr>
          <a:lstStyle/>
          <a:p>
            <a:r>
              <a:rPr lang="it-IT" sz="2000" b="1" dirty="0" smtClean="0">
                <a:solidFill>
                  <a:srgbClr val="FFC000"/>
                </a:solidFill>
              </a:rPr>
              <a:t>BRONZI DI RIACE </a:t>
            </a:r>
            <a:endParaRPr lang="it-IT" sz="2000" b="1" dirty="0" smtClean="0">
              <a:solidFill>
                <a:srgbClr val="FFC000"/>
              </a:solidFill>
            </a:endParaRPr>
          </a:p>
          <a:p>
            <a:r>
              <a:rPr lang="it-IT" sz="2000" b="1" dirty="0" smtClean="0">
                <a:solidFill>
                  <a:srgbClr val="FFC000"/>
                </a:solidFill>
              </a:rPr>
              <a:t>(</a:t>
            </a:r>
            <a:r>
              <a:rPr lang="it-IT" sz="2000" b="1" dirty="0" smtClean="0">
                <a:solidFill>
                  <a:srgbClr val="FFC000"/>
                </a:solidFill>
              </a:rPr>
              <a:t>rinvenuti il 16 agosto 1972)</a:t>
            </a:r>
          </a:p>
          <a:p>
            <a:endParaRPr lang="it-IT" sz="2000" b="1" dirty="0" smtClean="0">
              <a:solidFill>
                <a:srgbClr val="00B0F0"/>
              </a:solidFill>
            </a:endParaRPr>
          </a:p>
          <a:p>
            <a:pPr algn="just"/>
            <a:r>
              <a:rPr lang="it-IT" sz="2000" dirty="0" smtClean="0">
                <a:solidFill>
                  <a:srgbClr val="0070C0"/>
                </a:solidFill>
              </a:rPr>
              <a:t>Secondo l’ipotesi di Paolo Moreno, il Bronzo A (il giovane) potrebbe raffigurare </a:t>
            </a:r>
            <a:r>
              <a:rPr lang="it-IT" sz="2000" dirty="0" err="1" smtClean="0">
                <a:solidFill>
                  <a:srgbClr val="0070C0"/>
                </a:solidFill>
              </a:rPr>
              <a:t>Tideo</a:t>
            </a:r>
            <a:r>
              <a:rPr lang="it-IT" sz="2000" dirty="0" smtClean="0">
                <a:solidFill>
                  <a:srgbClr val="0070C0"/>
                </a:solidFill>
              </a:rPr>
              <a:t>, feroce </a:t>
            </a:r>
            <a:r>
              <a:rPr lang="it-IT" sz="2000" dirty="0" smtClean="0">
                <a:solidFill>
                  <a:srgbClr val="0070C0"/>
                </a:solidFill>
              </a:rPr>
              <a:t> eroe  dell'</a:t>
            </a:r>
            <a:r>
              <a:rPr lang="it-IT" sz="2000" dirty="0" err="1" smtClean="0">
                <a:solidFill>
                  <a:srgbClr val="0070C0"/>
                </a:solidFill>
              </a:rPr>
              <a:t>Etolia</a:t>
            </a:r>
            <a:r>
              <a:rPr lang="it-IT" sz="2000" dirty="0" smtClean="0">
                <a:solidFill>
                  <a:srgbClr val="0070C0"/>
                </a:solidFill>
              </a:rPr>
              <a:t>.</a:t>
            </a:r>
          </a:p>
          <a:p>
            <a:pPr algn="just"/>
            <a:endParaRPr lang="it-IT" sz="2000" dirty="0" smtClean="0">
              <a:solidFill>
                <a:srgbClr val="0070C0"/>
              </a:solidFill>
            </a:endParaRPr>
          </a:p>
          <a:p>
            <a:pPr algn="just"/>
            <a:r>
              <a:rPr lang="it-IT" sz="2000" dirty="0" smtClean="0">
                <a:solidFill>
                  <a:srgbClr val="0070C0"/>
                </a:solidFill>
              </a:rPr>
              <a:t>Il Bronzo B (il vecchio) sarebbe invece </a:t>
            </a:r>
            <a:r>
              <a:rPr lang="it-IT" sz="2000" dirty="0" err="1" smtClean="0">
                <a:solidFill>
                  <a:srgbClr val="0070C0"/>
                </a:solidFill>
              </a:rPr>
              <a:t>Anfiarao</a:t>
            </a:r>
            <a:r>
              <a:rPr lang="it-IT" sz="2000" dirty="0" smtClean="0">
                <a:solidFill>
                  <a:srgbClr val="0070C0"/>
                </a:solidFill>
              </a:rPr>
              <a:t>, il guerriero che profetizzò la propria morte sotto le mura di Tebe.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ven_against_Thebes_Getty_Villa_92.AE.86.jpg"/>
          <p:cNvPicPr>
            <a:picLocks noChangeAspect="1"/>
          </p:cNvPicPr>
          <p:nvPr/>
        </p:nvPicPr>
        <p:blipFill>
          <a:blip r:embed="rId2" cstate="print"/>
          <a:stretch>
            <a:fillRect/>
          </a:stretch>
        </p:blipFill>
        <p:spPr>
          <a:xfrm>
            <a:off x="357158" y="285728"/>
            <a:ext cx="4393437"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2071670" y="5572140"/>
            <a:ext cx="2571768" cy="400110"/>
          </a:xfrm>
          <a:prstGeom prst="rect">
            <a:avLst/>
          </a:prstGeom>
          <a:noFill/>
        </p:spPr>
        <p:txBody>
          <a:bodyPr wrap="square" rtlCol="0">
            <a:spAutoFit/>
          </a:bodyPr>
          <a:lstStyle/>
          <a:p>
            <a:r>
              <a:rPr lang="it-IT" sz="2000" dirty="0" smtClean="0">
                <a:solidFill>
                  <a:prstClr val="white"/>
                </a:solidFill>
              </a:rPr>
              <a:t>Anfora a figure rosse</a:t>
            </a:r>
            <a:endParaRPr lang="it-IT" dirty="0">
              <a:solidFill>
                <a:prstClr val="white"/>
              </a:solidFill>
            </a:endParaRPr>
          </a:p>
        </p:txBody>
      </p:sp>
      <p:sp>
        <p:nvSpPr>
          <p:cNvPr id="6" name="CasellaDiTesto 5"/>
          <p:cNvSpPr txBox="1"/>
          <p:nvPr/>
        </p:nvSpPr>
        <p:spPr>
          <a:xfrm>
            <a:off x="5000628" y="571480"/>
            <a:ext cx="3929090" cy="2862322"/>
          </a:xfrm>
          <a:prstGeom prst="rect">
            <a:avLst/>
          </a:prstGeom>
          <a:noFill/>
        </p:spPr>
        <p:txBody>
          <a:bodyPr wrap="square" rtlCol="0">
            <a:spAutoFit/>
          </a:bodyPr>
          <a:lstStyle/>
          <a:p>
            <a:r>
              <a:rPr lang="it-IT" sz="2000" b="1" dirty="0" smtClean="0">
                <a:solidFill>
                  <a:srgbClr val="FFC000"/>
                </a:solidFill>
              </a:rPr>
              <a:t>CAPANEO TENTA </a:t>
            </a:r>
            <a:r>
              <a:rPr lang="it-IT" sz="2000" b="1" dirty="0" err="1" smtClean="0">
                <a:solidFill>
                  <a:srgbClr val="FFC000"/>
                </a:solidFill>
              </a:rPr>
              <a:t>DI</a:t>
            </a:r>
            <a:r>
              <a:rPr lang="it-IT" sz="2000" b="1" dirty="0" smtClean="0">
                <a:solidFill>
                  <a:srgbClr val="FFC000"/>
                </a:solidFill>
              </a:rPr>
              <a:t> SCALARE LE MURA </a:t>
            </a:r>
            <a:r>
              <a:rPr lang="it-IT" sz="2000" b="1" dirty="0" err="1" smtClean="0">
                <a:solidFill>
                  <a:srgbClr val="FFC000"/>
                </a:solidFill>
              </a:rPr>
              <a:t>DI</a:t>
            </a:r>
            <a:r>
              <a:rPr lang="it-IT" sz="2000" b="1" dirty="0" smtClean="0">
                <a:solidFill>
                  <a:srgbClr val="FFC000"/>
                </a:solidFill>
              </a:rPr>
              <a:t> TEBE (Campania, 340 a.C. circa)</a:t>
            </a:r>
          </a:p>
          <a:p>
            <a:endParaRPr lang="it-IT" sz="2000" b="1" dirty="0" smtClean="0">
              <a:solidFill>
                <a:prstClr val="white"/>
              </a:solidFill>
            </a:endParaRPr>
          </a:p>
          <a:p>
            <a:r>
              <a:rPr lang="it-IT" sz="2000" dirty="0" smtClean="0">
                <a:solidFill>
                  <a:srgbClr val="0070C0"/>
                </a:solidFill>
              </a:rPr>
              <a:t>La raffigurazione dell’anfora rappresenta il guerriero </a:t>
            </a:r>
            <a:r>
              <a:rPr lang="it-IT" sz="2000" dirty="0" err="1" smtClean="0">
                <a:solidFill>
                  <a:srgbClr val="0070C0"/>
                </a:solidFill>
              </a:rPr>
              <a:t>Capaneo</a:t>
            </a:r>
            <a:r>
              <a:rPr lang="it-IT" sz="2000" dirty="0" smtClean="0">
                <a:solidFill>
                  <a:srgbClr val="0070C0"/>
                </a:solidFill>
              </a:rPr>
              <a:t> che, durante la battaglia contro i Tebani, cerca di arrampicarsi sulle mura della città.</a:t>
            </a:r>
            <a:endParaRPr lang="it-IT" sz="2000"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ocumenti\Documenti Word\I7controTebe\Giovanni_Battista_Tiepolo_027.jpg"/>
          <p:cNvPicPr>
            <a:picLocks noChangeAspect="1" noChangeArrowheads="1"/>
          </p:cNvPicPr>
          <p:nvPr/>
        </p:nvPicPr>
        <p:blipFill>
          <a:blip r:embed="rId3" cstate="print"/>
          <a:srcRect/>
          <a:stretch>
            <a:fillRect/>
          </a:stretch>
        </p:blipFill>
        <p:spPr bwMode="auto">
          <a:xfrm>
            <a:off x="500034" y="428604"/>
            <a:ext cx="2643206" cy="6010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3714744" y="785794"/>
            <a:ext cx="4601672" cy="1938992"/>
          </a:xfrm>
          <a:prstGeom prst="rect">
            <a:avLst/>
          </a:prstGeom>
          <a:noFill/>
        </p:spPr>
        <p:txBody>
          <a:bodyPr wrap="square" rtlCol="0">
            <a:spAutoFit/>
          </a:bodyPr>
          <a:lstStyle/>
          <a:p>
            <a:pPr algn="just"/>
            <a:r>
              <a:rPr lang="it-IT" sz="2000" dirty="0" smtClean="0">
                <a:solidFill>
                  <a:srgbClr val="FF0000"/>
                </a:solidFill>
              </a:rPr>
              <a:t>Giambattista </a:t>
            </a:r>
            <a:r>
              <a:rPr lang="it-IT" sz="2000" dirty="0" err="1" smtClean="0">
                <a:solidFill>
                  <a:srgbClr val="FF0000"/>
                </a:solidFill>
              </a:rPr>
              <a:t>Tiepolo,</a:t>
            </a:r>
            <a:r>
              <a:rPr lang="it-IT" sz="2000" i="1" dirty="0" err="1" smtClean="0">
                <a:solidFill>
                  <a:srgbClr val="FF0000"/>
                </a:solidFill>
              </a:rPr>
              <a:t>Eteocle</a:t>
            </a:r>
            <a:r>
              <a:rPr lang="it-IT" sz="2000" i="1" dirty="0" smtClean="0">
                <a:solidFill>
                  <a:srgbClr val="FF0000"/>
                </a:solidFill>
              </a:rPr>
              <a:t> </a:t>
            </a:r>
            <a:r>
              <a:rPr lang="it-IT" sz="2000" i="1" dirty="0" smtClean="0">
                <a:solidFill>
                  <a:srgbClr val="FF0000"/>
                </a:solidFill>
              </a:rPr>
              <a:t>e Polinice</a:t>
            </a:r>
            <a:r>
              <a:rPr lang="it-IT" sz="2000" dirty="0" smtClean="0">
                <a:solidFill>
                  <a:srgbClr val="FF0000"/>
                </a:solidFill>
              </a:rPr>
              <a:t> (XVIII </a:t>
            </a:r>
            <a:r>
              <a:rPr lang="it-IT" sz="2000" dirty="0" smtClean="0">
                <a:solidFill>
                  <a:srgbClr val="FF0000"/>
                </a:solidFill>
              </a:rPr>
              <a:t>sec.) </a:t>
            </a:r>
          </a:p>
          <a:p>
            <a:pPr algn="just"/>
            <a:r>
              <a:rPr lang="it-IT" sz="2000" dirty="0" err="1" smtClean="0">
                <a:solidFill>
                  <a:srgbClr val="FF0000"/>
                </a:solidFill>
              </a:rPr>
              <a:t>Kunsthistorisches</a:t>
            </a:r>
            <a:r>
              <a:rPr lang="it-IT" sz="2000" dirty="0" smtClean="0">
                <a:solidFill>
                  <a:srgbClr val="FF0000"/>
                </a:solidFill>
              </a:rPr>
              <a:t> </a:t>
            </a:r>
            <a:r>
              <a:rPr lang="it-IT" sz="2000" dirty="0" err="1" smtClean="0">
                <a:solidFill>
                  <a:srgbClr val="FF0000"/>
                </a:solidFill>
              </a:rPr>
              <a:t>Museum</a:t>
            </a:r>
            <a:r>
              <a:rPr lang="it-IT" sz="2000" dirty="0" smtClean="0">
                <a:solidFill>
                  <a:srgbClr val="FF0000"/>
                </a:solidFill>
              </a:rPr>
              <a:t> (Vienna)</a:t>
            </a:r>
          </a:p>
          <a:p>
            <a:pPr algn="just"/>
            <a:endParaRPr lang="it-IT" sz="2000" dirty="0" smtClean="0">
              <a:solidFill>
                <a:prstClr val="white"/>
              </a:solidFill>
            </a:endParaRPr>
          </a:p>
          <a:p>
            <a:pPr algn="just"/>
            <a:r>
              <a:rPr lang="it-IT" sz="2000" dirty="0" smtClean="0">
                <a:solidFill>
                  <a:srgbClr val="0070C0"/>
                </a:solidFill>
              </a:rPr>
              <a:t>Il dipinto rappresenta la morte dei fratelli Eteocle e </a:t>
            </a:r>
            <a:r>
              <a:rPr lang="it-IT" sz="2000" dirty="0" smtClean="0">
                <a:solidFill>
                  <a:srgbClr val="0070C0"/>
                </a:solidFill>
              </a:rPr>
              <a:t>Polinice.</a:t>
            </a:r>
            <a:endParaRPr lang="it-IT" sz="2000"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motivo del </a:t>
            </a:r>
            <a:r>
              <a:rPr lang="it-IT" dirty="0" err="1" smtClean="0"/>
              <a:t>fraticidio</a:t>
            </a:r>
            <a:endParaRPr lang="it-IT" dirty="0"/>
          </a:p>
        </p:txBody>
      </p:sp>
      <p:sp>
        <p:nvSpPr>
          <p:cNvPr id="3" name="Segnaposto contenuto 2"/>
          <p:cNvSpPr>
            <a:spLocks noGrp="1"/>
          </p:cNvSpPr>
          <p:nvPr>
            <p:ph idx="1"/>
          </p:nvPr>
        </p:nvSpPr>
        <p:spPr/>
        <p:txBody>
          <a:bodyPr/>
          <a:lstStyle/>
          <a:p>
            <a:pPr>
              <a:buNone/>
            </a:pPr>
            <a:r>
              <a:rPr lang="it-IT" dirty="0" smtClean="0"/>
              <a:t>Caino e Abele</a:t>
            </a:r>
          </a:p>
          <a:p>
            <a:endParaRPr lang="it-IT" dirty="0"/>
          </a:p>
        </p:txBody>
      </p:sp>
      <p:pic>
        <p:nvPicPr>
          <p:cNvPr id="30722" name="Picture 2" descr="C:\Users\Cesare\Desktop\I7controTebe\Cain_and_Abel.jpg"/>
          <p:cNvPicPr>
            <a:picLocks noChangeAspect="1" noChangeArrowheads="1"/>
          </p:cNvPicPr>
          <p:nvPr/>
        </p:nvPicPr>
        <p:blipFill>
          <a:blip r:embed="rId4" cstate="print"/>
          <a:srcRect/>
          <a:stretch>
            <a:fillRect/>
          </a:stretch>
        </p:blipFill>
        <p:spPr bwMode="auto">
          <a:xfrm>
            <a:off x="3275856" y="2204864"/>
            <a:ext cx="2867780" cy="396200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467544" y="764704"/>
            <a:ext cx="7200800" cy="646331"/>
          </a:xfrm>
          <a:prstGeom prst="rect">
            <a:avLst/>
          </a:prstGeom>
        </p:spPr>
        <p:txBody>
          <a:bodyPr wrap="square">
            <a:spAutoFit/>
          </a:bodyPr>
          <a:lstStyle/>
          <a:p>
            <a:r>
              <a:rPr lang="it-IT" sz="3600" dirty="0" smtClean="0"/>
              <a:t>Romolo e Remo</a:t>
            </a:r>
          </a:p>
        </p:txBody>
      </p:sp>
      <p:pic>
        <p:nvPicPr>
          <p:cNvPr id="31746" name="Picture 2" descr="C:\Users\Cesare\Desktop\I7controTebe\romolo-remo.jpg"/>
          <p:cNvPicPr>
            <a:picLocks noChangeAspect="1" noChangeArrowheads="1"/>
          </p:cNvPicPr>
          <p:nvPr/>
        </p:nvPicPr>
        <p:blipFill>
          <a:blip r:embed="rId3" cstate="print"/>
          <a:srcRect/>
          <a:stretch>
            <a:fillRect/>
          </a:stretch>
        </p:blipFill>
        <p:spPr bwMode="auto">
          <a:xfrm>
            <a:off x="1547664" y="1628800"/>
            <a:ext cx="4236839" cy="429076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dirty="0" smtClean="0">
                <a:solidFill>
                  <a:srgbClr val="FF0000"/>
                </a:solidFill>
              </a:rPr>
              <a:t>Riprese letterarie</a:t>
            </a:r>
            <a:endParaRPr lang="it-IT"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Dionysos_satyrs_Cdm_Paris_575.jpg"/>
          <p:cNvPicPr>
            <a:picLocks noChangeAspect="1"/>
          </p:cNvPicPr>
          <p:nvPr/>
        </p:nvPicPr>
        <p:blipFill>
          <a:blip r:embed="rId3" cstate="print">
            <a:lum bright="-40000" contrast="-40000"/>
          </a:blip>
          <a:stretch>
            <a:fillRect/>
          </a:stretch>
        </p:blipFill>
        <p:spPr>
          <a:xfrm>
            <a:off x="3500422" y="785794"/>
            <a:ext cx="5643578" cy="5643578"/>
          </a:xfrm>
          <a:prstGeom prst="ellipse">
            <a:avLst/>
          </a:prstGeom>
          <a:ln>
            <a:noFill/>
          </a:ln>
          <a:effectLst>
            <a:softEdge rad="112500"/>
          </a:effectLst>
        </p:spPr>
      </p:pic>
      <p:sp>
        <p:nvSpPr>
          <p:cNvPr id="2" name="Segnaposto contenuto 1"/>
          <p:cNvSpPr>
            <a:spLocks noGrp="1"/>
          </p:cNvSpPr>
          <p:nvPr>
            <p:ph idx="1"/>
          </p:nvPr>
        </p:nvSpPr>
        <p:spPr>
          <a:xfrm>
            <a:off x="214282" y="428604"/>
            <a:ext cx="8429684" cy="6072230"/>
          </a:xfrm>
        </p:spPr>
        <p:txBody>
          <a:bodyPr>
            <a:normAutofit/>
          </a:bodyPr>
          <a:lstStyle/>
          <a:p>
            <a:pPr algn="ctr"/>
            <a:r>
              <a:rPr lang="it-IT" sz="2000" dirty="0" smtClean="0">
                <a:solidFill>
                  <a:srgbClr val="0070C0"/>
                </a:solidFill>
              </a:rPr>
              <a:t>Ultime 3 vittorie  agli agoni tragici (467 – 458 a.C.</a:t>
            </a:r>
            <a:r>
              <a:rPr lang="it-IT" sz="2000" dirty="0" smtClean="0">
                <a:solidFill>
                  <a:srgbClr val="0070C0"/>
                </a:solidFill>
                <a:sym typeface="Wingdings" pitchFamily="2" charset="2"/>
              </a:rPr>
              <a:t>)</a:t>
            </a:r>
            <a:r>
              <a:rPr lang="it-IT" sz="2000" dirty="0" smtClean="0">
                <a:solidFill>
                  <a:srgbClr val="0070C0"/>
                </a:solidFill>
              </a:rPr>
              <a:t>:</a:t>
            </a:r>
          </a:p>
          <a:p>
            <a:pPr marL="457200" indent="-457200">
              <a:buNone/>
            </a:pPr>
            <a:endParaRPr lang="it-IT" sz="2000" dirty="0" smtClean="0"/>
          </a:p>
          <a:p>
            <a:pPr marL="457200" indent="-457200">
              <a:buNone/>
            </a:pPr>
            <a:endParaRPr lang="it-IT" sz="2000" dirty="0" smtClean="0"/>
          </a:p>
          <a:p>
            <a:pPr marL="457200" indent="-457200">
              <a:buNone/>
            </a:pPr>
            <a:endParaRPr lang="it-IT" sz="2000" dirty="0" smtClean="0"/>
          </a:p>
          <a:p>
            <a:pPr marL="457200" indent="-457200">
              <a:buNone/>
            </a:pPr>
            <a:endParaRPr lang="it-IT" sz="2000" dirty="0" smtClean="0"/>
          </a:p>
          <a:p>
            <a:pPr marL="457200" indent="-457200">
              <a:buNone/>
            </a:pPr>
            <a:endParaRPr lang="it-IT" sz="2000" dirty="0" smtClean="0"/>
          </a:p>
          <a:p>
            <a:pPr marL="457200" indent="-457200">
              <a:buNone/>
            </a:pPr>
            <a:endParaRPr lang="it-IT" sz="2000" dirty="0" smtClean="0"/>
          </a:p>
          <a:p>
            <a:pPr marL="457200" indent="-457200">
              <a:buNone/>
            </a:pPr>
            <a:endParaRPr lang="it-IT" sz="2000" dirty="0" smtClean="0"/>
          </a:p>
          <a:p>
            <a:pPr marL="457200" indent="-457200">
              <a:buFont typeface="+mj-lt"/>
              <a:buAutoNum type="arabicPeriod"/>
            </a:pPr>
            <a:endParaRPr lang="it-IT" sz="2000" dirty="0" smtClean="0"/>
          </a:p>
          <a:p>
            <a:pPr marL="457200" indent="-457200">
              <a:buNone/>
            </a:pPr>
            <a:endParaRPr lang="it-IT" sz="2000" dirty="0" smtClean="0"/>
          </a:p>
          <a:p>
            <a:r>
              <a:rPr lang="it-IT" sz="2000" dirty="0" smtClean="0">
                <a:solidFill>
                  <a:schemeClr val="tx1">
                    <a:lumMod val="95000"/>
                  </a:schemeClr>
                </a:solidFill>
              </a:rPr>
              <a:t>Viaggio a Gela (456 a.C.), forse in esilio per aver rivelato i segreti dei </a:t>
            </a:r>
            <a:r>
              <a:rPr lang="it-IT" sz="2000" b="1" dirty="0" smtClean="0">
                <a:solidFill>
                  <a:schemeClr val="tx1">
                    <a:lumMod val="95000"/>
                  </a:schemeClr>
                </a:solidFill>
              </a:rPr>
              <a:t>misteri eleusini</a:t>
            </a:r>
          </a:p>
          <a:p>
            <a:r>
              <a:rPr lang="it-IT" sz="2000" b="1" dirty="0" smtClean="0">
                <a:solidFill>
                  <a:schemeClr val="tx1">
                    <a:lumMod val="95000"/>
                  </a:schemeClr>
                </a:solidFill>
              </a:rPr>
              <a:t>455 </a:t>
            </a:r>
            <a:r>
              <a:rPr lang="it-IT" sz="2000" dirty="0" smtClean="0">
                <a:solidFill>
                  <a:schemeClr val="tx1">
                    <a:lumMod val="95000"/>
                  </a:schemeClr>
                </a:solidFill>
              </a:rPr>
              <a:t>a.C.: data di morte presso Gela. Pare che sia morto per colpa di un gipeto, che avrebbe lasciato cadere, per spezzarla, una tartaruga sulla sua testa, scambiandola, data la calvizie, per una pietra.</a:t>
            </a:r>
          </a:p>
          <a:p>
            <a:endParaRPr lang="it-IT" sz="2000" dirty="0" smtClean="0"/>
          </a:p>
          <a:p>
            <a:endParaRPr lang="it-IT" sz="2000" b="1" dirty="0" smtClean="0"/>
          </a:p>
          <a:p>
            <a:endParaRPr lang="it-IT" sz="2000" dirty="0" smtClean="0"/>
          </a:p>
        </p:txBody>
      </p:sp>
      <p:cxnSp>
        <p:nvCxnSpPr>
          <p:cNvPr id="4" name="Connettore 2 3"/>
          <p:cNvCxnSpPr/>
          <p:nvPr/>
        </p:nvCxnSpPr>
        <p:spPr>
          <a:xfrm rot="10800000" flipV="1">
            <a:off x="2285984" y="928670"/>
            <a:ext cx="1643074" cy="71438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rot="5400000">
            <a:off x="3965571" y="1820851"/>
            <a:ext cx="178595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715008" y="928670"/>
            <a:ext cx="1571636" cy="71438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28596" y="1643050"/>
            <a:ext cx="3571868" cy="1015663"/>
          </a:xfrm>
          <a:prstGeom prst="rect">
            <a:avLst/>
          </a:prstGeom>
          <a:noFill/>
        </p:spPr>
        <p:txBody>
          <a:bodyPr wrap="square" rtlCol="0">
            <a:spAutoFit/>
          </a:bodyPr>
          <a:lstStyle/>
          <a:p>
            <a:pPr marL="457200" indent="-457200"/>
            <a:r>
              <a:rPr lang="it-IT" sz="2000" dirty="0" smtClean="0">
                <a:solidFill>
                  <a:prstClr val="white"/>
                </a:solidFill>
              </a:rPr>
              <a:t>Tetralogia tebana (di cui si è conservata solo “I sette contro Tebe”)</a:t>
            </a:r>
          </a:p>
        </p:txBody>
      </p:sp>
      <p:sp>
        <p:nvSpPr>
          <p:cNvPr id="14" name="CasellaDiTesto 13"/>
          <p:cNvSpPr txBox="1"/>
          <p:nvPr/>
        </p:nvSpPr>
        <p:spPr>
          <a:xfrm>
            <a:off x="3357554" y="2928934"/>
            <a:ext cx="3286148" cy="984885"/>
          </a:xfrm>
          <a:prstGeom prst="rect">
            <a:avLst/>
          </a:prstGeom>
          <a:noFill/>
        </p:spPr>
        <p:txBody>
          <a:bodyPr wrap="square" rtlCol="0">
            <a:spAutoFit/>
          </a:bodyPr>
          <a:lstStyle/>
          <a:p>
            <a:r>
              <a:rPr lang="it-IT" sz="2000" dirty="0" smtClean="0">
                <a:solidFill>
                  <a:prstClr val="white"/>
                </a:solidFill>
              </a:rPr>
              <a:t>Tetralogia egiziana (tra cui le Supplici)</a:t>
            </a:r>
          </a:p>
          <a:p>
            <a:endParaRPr lang="it-IT" dirty="0">
              <a:solidFill>
                <a:prstClr val="white"/>
              </a:solidFill>
            </a:endParaRPr>
          </a:p>
        </p:txBody>
      </p:sp>
      <p:sp>
        <p:nvSpPr>
          <p:cNvPr id="15" name="CasellaDiTesto 14"/>
          <p:cNvSpPr txBox="1"/>
          <p:nvPr/>
        </p:nvSpPr>
        <p:spPr>
          <a:xfrm>
            <a:off x="6072198" y="1714488"/>
            <a:ext cx="3571900" cy="984885"/>
          </a:xfrm>
          <a:prstGeom prst="rect">
            <a:avLst/>
          </a:prstGeom>
          <a:noFill/>
        </p:spPr>
        <p:txBody>
          <a:bodyPr wrap="square" rtlCol="0">
            <a:spAutoFit/>
          </a:bodyPr>
          <a:lstStyle/>
          <a:p>
            <a:r>
              <a:rPr lang="it-IT" sz="2000" dirty="0" err="1" smtClean="0">
                <a:solidFill>
                  <a:prstClr val="white"/>
                </a:solidFill>
              </a:rPr>
              <a:t>Orestea</a:t>
            </a:r>
            <a:r>
              <a:rPr lang="it-IT" sz="2000" dirty="0" smtClean="0">
                <a:solidFill>
                  <a:prstClr val="white"/>
                </a:solidFill>
              </a:rPr>
              <a:t>: Agamennone, Coefore, </a:t>
            </a:r>
            <a:r>
              <a:rPr lang="it-IT" sz="2000" dirty="0" err="1" smtClean="0">
                <a:solidFill>
                  <a:prstClr val="white"/>
                </a:solidFill>
              </a:rPr>
              <a:t>Eumenidi</a:t>
            </a:r>
            <a:endParaRPr lang="it-IT" sz="2000" dirty="0" smtClean="0">
              <a:solidFill>
                <a:prstClr val="white"/>
              </a:solidFill>
            </a:endParaRPr>
          </a:p>
          <a:p>
            <a:endParaRPr lang="it-IT"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3"/>
                                        </p:tgtEl>
                                      </p:cBhvr>
                                    </p:animEffect>
                                  </p:childTnLst>
                                </p:cTn>
                              </p:par>
                            </p:childTnLst>
                          </p:cTn>
                        </p:par>
                        <p:par>
                          <p:cTn id="33" fill="hold">
                            <p:stCondLst>
                              <p:cond delay="1000"/>
                            </p:stCondLst>
                            <p:childTnLst>
                              <p:par>
                                <p:cTn id="34" presetID="25"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childTnLst>
                          </p:cTn>
                        </p:par>
                        <p:par>
                          <p:cTn id="54" fill="hold">
                            <p:stCondLst>
                              <p:cond delay="2000"/>
                            </p:stCondLst>
                            <p:childTnLst>
                              <p:par>
                                <p:cTn id="55" presetID="2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0" dur="1000" fill="hold"/>
                                        <p:tgtEl>
                                          <p:spTgt spid="8"/>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8"/>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nodeType="clickEffect">
                                  <p:stCondLst>
                                    <p:cond delay="0"/>
                                  </p:stCondLst>
                                  <p:childTnLst>
                                    <p:set>
                                      <p:cBhvr>
                                        <p:cTn id="78" dur="1" fill="hold">
                                          <p:stCondLst>
                                            <p:cond delay="0"/>
                                          </p:stCondLst>
                                        </p:cTn>
                                        <p:tgtEl>
                                          <p:spTgt spid="2">
                                            <p:txEl>
                                              <p:pRg st="10" end="10"/>
                                            </p:txEl>
                                          </p:spTgt>
                                        </p:tgtEl>
                                        <p:attrNameLst>
                                          <p:attrName>style.visibility</p:attrName>
                                        </p:attrNameLst>
                                      </p:cBhvr>
                                      <p:to>
                                        <p:strVal val="visible"/>
                                      </p:to>
                                    </p:set>
                                    <p:anim from="(-#ppt_w/2)" to="(#ppt_x)" calcmode="lin" valueType="num">
                                      <p:cBhvr>
                                        <p:cTn id="79" dur="600" fill="hold">
                                          <p:stCondLst>
                                            <p:cond delay="0"/>
                                          </p:stCondLst>
                                        </p:cTn>
                                        <p:tgtEl>
                                          <p:spTgt spid="2">
                                            <p:txEl>
                                              <p:pRg st="10" end="10"/>
                                            </p:txEl>
                                          </p:spTgt>
                                        </p:tgtEl>
                                        <p:attrNameLst>
                                          <p:attrName>ppt_x</p:attrName>
                                        </p:attrNameLst>
                                      </p:cBhvr>
                                    </p:anim>
                                    <p:anim from="0" to="-1.0" calcmode="lin" valueType="num">
                                      <p:cBhvr>
                                        <p:cTn id="80" dur="200" decel="50000" autoRev="1" fill="hold">
                                          <p:stCondLst>
                                            <p:cond delay="600"/>
                                          </p:stCondLst>
                                        </p:cTn>
                                        <p:tgtEl>
                                          <p:spTgt spid="2">
                                            <p:txEl>
                                              <p:pRg st="10" end="10"/>
                                            </p:txEl>
                                          </p:spTgt>
                                        </p:tgtEl>
                                        <p:attrNameLst>
                                          <p:attrName>xshear</p:attrName>
                                        </p:attrNameLst>
                                      </p:cBhvr>
                                    </p:anim>
                                    <p:animScale>
                                      <p:cBhvr>
                                        <p:cTn id="81" dur="200" decel="100000" autoRev="1" fill="hold">
                                          <p:stCondLst>
                                            <p:cond delay="600"/>
                                          </p:stCondLst>
                                        </p:cTn>
                                        <p:tgtEl>
                                          <p:spTgt spid="2">
                                            <p:txEl>
                                              <p:pRg st="10" end="10"/>
                                            </p:txEl>
                                          </p:spTgt>
                                        </p:tgtEl>
                                      </p:cBhvr>
                                      <p:from x="100000" y="100000"/>
                                      <p:to x="80000" y="100000"/>
                                    </p:animScale>
                                    <p:anim by="(#ppt_h/3+#ppt_w*0.1)" calcmode="lin" valueType="num">
                                      <p:cBhvr additive="sum">
                                        <p:cTn id="82" dur="200" decel="100000" autoRev="1" fill="hold">
                                          <p:stCondLst>
                                            <p:cond delay="600"/>
                                          </p:stCondLst>
                                        </p:cTn>
                                        <p:tgtEl>
                                          <p:spTgt spid="2">
                                            <p:txEl>
                                              <p:pRg st="10" end="10"/>
                                            </p:txEl>
                                          </p:spTgt>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nodeType="clickEffect">
                                  <p:stCondLst>
                                    <p:cond delay="0"/>
                                  </p:stCondLst>
                                  <p:childTnLst>
                                    <p:set>
                                      <p:cBhvr>
                                        <p:cTn id="86" dur="1" fill="hold">
                                          <p:stCondLst>
                                            <p:cond delay="0"/>
                                          </p:stCondLst>
                                        </p:cTn>
                                        <p:tgtEl>
                                          <p:spTgt spid="2">
                                            <p:txEl>
                                              <p:pRg st="11" end="11"/>
                                            </p:txEl>
                                          </p:spTgt>
                                        </p:tgtEl>
                                        <p:attrNameLst>
                                          <p:attrName>style.visibility</p:attrName>
                                        </p:attrNameLst>
                                      </p:cBhvr>
                                      <p:to>
                                        <p:strVal val="visible"/>
                                      </p:to>
                                    </p:set>
                                    <p:anim from="(-#ppt_w/2)" to="(#ppt_x)" calcmode="lin" valueType="num">
                                      <p:cBhvr>
                                        <p:cTn id="87" dur="600" fill="hold">
                                          <p:stCondLst>
                                            <p:cond delay="0"/>
                                          </p:stCondLst>
                                        </p:cTn>
                                        <p:tgtEl>
                                          <p:spTgt spid="2">
                                            <p:txEl>
                                              <p:pRg st="11" end="11"/>
                                            </p:txEl>
                                          </p:spTgt>
                                        </p:tgtEl>
                                        <p:attrNameLst>
                                          <p:attrName>ppt_x</p:attrName>
                                        </p:attrNameLst>
                                      </p:cBhvr>
                                    </p:anim>
                                    <p:anim from="0" to="-1.0" calcmode="lin" valueType="num">
                                      <p:cBhvr>
                                        <p:cTn id="88" dur="200" decel="50000" autoRev="1" fill="hold">
                                          <p:stCondLst>
                                            <p:cond delay="600"/>
                                          </p:stCondLst>
                                        </p:cTn>
                                        <p:tgtEl>
                                          <p:spTgt spid="2">
                                            <p:txEl>
                                              <p:pRg st="11" end="11"/>
                                            </p:txEl>
                                          </p:spTgt>
                                        </p:tgtEl>
                                        <p:attrNameLst>
                                          <p:attrName>xshear</p:attrName>
                                        </p:attrNameLst>
                                      </p:cBhvr>
                                    </p:anim>
                                    <p:animScale>
                                      <p:cBhvr>
                                        <p:cTn id="89" dur="200" decel="100000" autoRev="1" fill="hold">
                                          <p:stCondLst>
                                            <p:cond delay="600"/>
                                          </p:stCondLst>
                                        </p:cTn>
                                        <p:tgtEl>
                                          <p:spTgt spid="2">
                                            <p:txEl>
                                              <p:pRg st="11" end="11"/>
                                            </p:txEl>
                                          </p:spTgt>
                                        </p:tgtEl>
                                      </p:cBhvr>
                                      <p:from x="100000" y="100000"/>
                                      <p:to x="80000" y="100000"/>
                                    </p:animScale>
                                    <p:anim by="(#ppt_h/3+#ppt_w*0.1)" calcmode="lin" valueType="num">
                                      <p:cBhvr additive="sum">
                                        <p:cTn id="90" dur="200" decel="100000" autoRev="1" fill="hold">
                                          <p:stCondLst>
                                            <p:cond delay="600"/>
                                          </p:stCondLst>
                                        </p:cTn>
                                        <p:tgtEl>
                                          <p:spTgt spid="2">
                                            <p:txEl>
                                              <p:pRg st="11" end="1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67544" y="189801"/>
            <a:ext cx="820891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it-IT" sz="2800" b="1"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OVIDIO</a:t>
            </a:r>
          </a:p>
          <a:p>
            <a:pPr algn="just"/>
            <a:r>
              <a:rPr kumimoji="0" lang="it-IT"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metamorfosi </a:t>
            </a:r>
            <a:r>
              <a:rPr kumimoji="0" lang="it-IT" sz="280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sec. a.C.)</a:t>
            </a:r>
            <a:r>
              <a:rPr lang="it-IT" sz="2800" dirty="0" smtClean="0"/>
              <a:t> sono un poema epico-mitologico incentrato sul fenomeno della metamorfosi. Attraverso l'opera Ovidio ha reso celebri e trasmesso ai posteri numerosissimi storie e racconti mitologici dell’antichità greca e romana tra cui le trasformazioni di Tiresia (III) e di Antigone (VI).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8" name="Picture 6" descr="C:\Users\Cesare\Desktop\I7controTebe\apollo_insegue_dafne_CarloMaratti_1681.jpg"/>
          <p:cNvPicPr>
            <a:picLocks noChangeAspect="1" noChangeArrowheads="1"/>
          </p:cNvPicPr>
          <p:nvPr/>
        </p:nvPicPr>
        <p:blipFill>
          <a:blip r:embed="rId4" cstate="print"/>
          <a:srcRect/>
          <a:stretch>
            <a:fillRect/>
          </a:stretch>
        </p:blipFill>
        <p:spPr bwMode="auto">
          <a:xfrm>
            <a:off x="2771800" y="3861048"/>
            <a:ext cx="3632448" cy="24482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683568" y="1700808"/>
            <a:ext cx="8136904" cy="2062103"/>
          </a:xfrm>
          <a:prstGeom prst="rect">
            <a:avLst/>
          </a:prstGeom>
        </p:spPr>
        <p:txBody>
          <a:bodyPr wrap="square">
            <a:spAutoFit/>
          </a:bodyPr>
          <a:lstStyle/>
          <a:p>
            <a:pPr algn="just"/>
            <a:endParaRPr lang="it-IT" sz="3200" b="1" dirty="0" smtClean="0"/>
          </a:p>
          <a:p>
            <a:pPr algn="just"/>
            <a:r>
              <a:rPr lang="it-IT" sz="3200" b="1" dirty="0" smtClean="0"/>
              <a:t>La Tebaide</a:t>
            </a:r>
            <a:r>
              <a:rPr lang="it-IT" sz="3200" dirty="0" smtClean="0"/>
              <a:t> in 12 libri, composta nel I secolo d.C., è incentrata sulla guerra mitica di Eteocle e Polinice sotto la città di Tebe. </a:t>
            </a:r>
          </a:p>
        </p:txBody>
      </p:sp>
      <p:pic>
        <p:nvPicPr>
          <p:cNvPr id="32770" name="Picture 2" descr="C:\Users\Cesare\Desktop\I7controTebe\1309961503.jpg"/>
          <p:cNvPicPr>
            <a:picLocks noChangeAspect="1" noChangeArrowheads="1"/>
          </p:cNvPicPr>
          <p:nvPr/>
        </p:nvPicPr>
        <p:blipFill>
          <a:blip r:embed="rId4" cstate="print"/>
          <a:srcRect/>
          <a:stretch>
            <a:fillRect/>
          </a:stretch>
        </p:blipFill>
        <p:spPr bwMode="auto">
          <a:xfrm>
            <a:off x="6084168" y="3933056"/>
            <a:ext cx="2736304" cy="2724459"/>
          </a:xfrm>
          <a:prstGeom prst="rect">
            <a:avLst/>
          </a:prstGeom>
          <a:noFill/>
        </p:spPr>
      </p:pic>
      <p:sp>
        <p:nvSpPr>
          <p:cNvPr id="5" name="CasellaDiTesto 4"/>
          <p:cNvSpPr txBox="1"/>
          <p:nvPr/>
        </p:nvSpPr>
        <p:spPr>
          <a:xfrm>
            <a:off x="827584" y="836712"/>
            <a:ext cx="7632848" cy="584775"/>
          </a:xfrm>
          <a:prstGeom prst="rect">
            <a:avLst/>
          </a:prstGeom>
          <a:noFill/>
        </p:spPr>
        <p:txBody>
          <a:bodyPr wrap="square" rtlCol="0">
            <a:spAutoFit/>
          </a:bodyPr>
          <a:lstStyle/>
          <a:p>
            <a:r>
              <a:rPr lang="it-IT" sz="3200" dirty="0" smtClean="0">
                <a:solidFill>
                  <a:srgbClr val="FF0000"/>
                </a:solidFill>
              </a:rPr>
              <a:t>STAZIO</a:t>
            </a:r>
            <a:endParaRPr lang="it-IT" sz="32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1520" y="1219543"/>
            <a:ext cx="86409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DANTE</a:t>
            </a:r>
          </a:p>
          <a:p>
            <a:pPr marL="0" marR="0" lvl="0" indent="0" defTabSz="914400" rtl="0" eaLnBrk="1" fontAlgn="base" latinLnBrk="0" hangingPunct="1">
              <a:lnSpc>
                <a:spcPct val="100000"/>
              </a:lnSpc>
              <a:spcBef>
                <a:spcPct val="0"/>
              </a:spcBef>
              <a:spcAft>
                <a:spcPct val="0"/>
              </a:spcAft>
              <a:buClrTx/>
              <a:buSzTx/>
              <a:buFontTx/>
              <a:buNone/>
              <a:tabLst/>
            </a:pPr>
            <a:r>
              <a:rPr kumimoji="0" lang="it-IT"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b="1" i="1"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Capaneo</a:t>
            </a:r>
            <a:r>
              <a:rPr kumimoji="0" lang="it-IT"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(Inferno</a:t>
            </a:r>
            <a:r>
              <a:rPr lang="it-IT" dirty="0" smtClean="0">
                <a:latin typeface="Calibri" pitchFamily="34" charset="0"/>
                <a:ea typeface="Times New Roman" pitchFamily="18" charset="0"/>
                <a:cs typeface="Times New Roman" pitchFamily="18" charset="0"/>
              </a:rPr>
              <a:t>, XIV) è </a:t>
            </a:r>
            <a:r>
              <a:rPr kumimoji="0" lang="it-IT"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III girone del VII Cerchio, dove sono puniti i violenti contro Dio (tra cui i bestemmiatori).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descr="C:\Users\Cesare\Desktop\I7controTebe\Blake_Dante_Hell_XIV_Capaneus.jpg"/>
          <p:cNvPicPr>
            <a:picLocks noChangeAspect="1" noChangeArrowheads="1"/>
          </p:cNvPicPr>
          <p:nvPr/>
        </p:nvPicPr>
        <p:blipFill>
          <a:blip r:embed="rId4" cstate="print"/>
          <a:srcRect/>
          <a:stretch>
            <a:fillRect/>
          </a:stretch>
        </p:blipFill>
        <p:spPr bwMode="auto">
          <a:xfrm>
            <a:off x="1403648" y="3429000"/>
            <a:ext cx="5559623" cy="2348880"/>
          </a:xfrm>
          <a:prstGeom prst="rect">
            <a:avLst/>
          </a:prstGeom>
          <a:noFill/>
        </p:spPr>
      </p:pic>
      <p:sp>
        <p:nvSpPr>
          <p:cNvPr id="2" name="CasellaDiTesto 1"/>
          <p:cNvSpPr txBox="1"/>
          <p:nvPr/>
        </p:nvSpPr>
        <p:spPr>
          <a:xfrm>
            <a:off x="683568" y="6093296"/>
            <a:ext cx="7848872" cy="369332"/>
          </a:xfrm>
          <a:prstGeom prst="rect">
            <a:avLst/>
          </a:prstGeom>
          <a:noFill/>
        </p:spPr>
        <p:txBody>
          <a:bodyPr wrap="square" rtlCol="0">
            <a:spAutoFit/>
          </a:bodyPr>
          <a:lstStyle/>
          <a:p>
            <a:r>
              <a:rPr lang="it-IT" i="1" dirty="0" smtClean="0"/>
              <a:t>Le </a:t>
            </a:r>
            <a:r>
              <a:rPr lang="it-IT" i="1" dirty="0" err="1"/>
              <a:t>Capaneo</a:t>
            </a:r>
            <a:r>
              <a:rPr lang="it-IT" i="1" dirty="0"/>
              <a:t> </a:t>
            </a:r>
            <a:r>
              <a:rPr lang="it-IT" i="1" dirty="0" smtClean="0"/>
              <a:t>blasfeme   </a:t>
            </a:r>
            <a:r>
              <a:rPr lang="it-IT" dirty="0" smtClean="0"/>
              <a:t>(dipinto ad olio di William Blake)</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95536" y="643465"/>
            <a:ext cx="84249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i="1" u="none" strike="noStrike" cap="none" normalizeH="0" baseline="0" dirty="0" smtClean="0">
                <a:ln>
                  <a:noFill/>
                </a:ln>
                <a:effectLst/>
                <a:latin typeface="Calibri" pitchFamily="34" charset="0"/>
                <a:ea typeface="Calibri" pitchFamily="34" charset="0"/>
                <a:cs typeface="Times New Roman" pitchFamily="18" charset="0"/>
              </a:rPr>
              <a:t>Inferno</a:t>
            </a:r>
            <a:r>
              <a:rPr kumimoji="0" lang="it-IT" sz="2400" i="0" u="none" strike="noStrike" cap="none" normalizeH="0" baseline="0" dirty="0" smtClean="0">
                <a:ln>
                  <a:noFill/>
                </a:ln>
                <a:effectLst/>
                <a:latin typeface="Calibri" pitchFamily="34" charset="0"/>
                <a:ea typeface="Calibri" pitchFamily="34" charset="0"/>
                <a:cs typeface="Times New Roman" pitchFamily="18" charset="0"/>
              </a:rPr>
              <a:t>, XX</a:t>
            </a:r>
            <a:endParaRPr lang="it-IT" sz="2400" b="1"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Tiresia</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è condannato a vagare eternamente con la testa ruotata sulle spalle, che lo obbliga a camminare indietro in</a:t>
            </a:r>
            <a:r>
              <a:rPr kumimoji="0" lang="it-IT"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contrappasso </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 il suo potere "preveggente" in vita. Anche sua figlia Manto si trova nello stesso girone.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descr="C:\Users\Cesare\Desktop\I7controTebe\Inf._20_Giovanni_di_Paolo,_Indovini.jpg"/>
          <p:cNvPicPr>
            <a:picLocks noChangeAspect="1" noChangeArrowheads="1"/>
          </p:cNvPicPr>
          <p:nvPr/>
        </p:nvPicPr>
        <p:blipFill>
          <a:blip r:embed="rId4" cstate="print"/>
          <a:srcRect/>
          <a:stretch>
            <a:fillRect/>
          </a:stretch>
        </p:blipFill>
        <p:spPr bwMode="auto">
          <a:xfrm>
            <a:off x="1137816" y="2564904"/>
            <a:ext cx="5018360" cy="4032448"/>
          </a:xfrm>
          <a:prstGeom prst="rect">
            <a:avLst/>
          </a:prstGeom>
          <a:noFill/>
        </p:spPr>
      </p:pic>
      <p:sp>
        <p:nvSpPr>
          <p:cNvPr id="2" name="CasellaDiTesto 1"/>
          <p:cNvSpPr txBox="1"/>
          <p:nvPr/>
        </p:nvSpPr>
        <p:spPr>
          <a:xfrm>
            <a:off x="6300192" y="5013176"/>
            <a:ext cx="2304256" cy="923330"/>
          </a:xfrm>
          <a:prstGeom prst="rect">
            <a:avLst/>
          </a:prstGeom>
          <a:noFill/>
        </p:spPr>
        <p:txBody>
          <a:bodyPr wrap="square" rtlCol="0">
            <a:spAutoFit/>
          </a:bodyPr>
          <a:lstStyle/>
          <a:p>
            <a:r>
              <a:rPr lang="it-IT" dirty="0"/>
              <a:t>Bolgia degli indovini, Priamo della Quercia (XV </a:t>
            </a:r>
            <a:r>
              <a:rPr lang="it-IT" dirty="0" smtClean="0"/>
              <a:t>secolo)</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67544" y="692696"/>
            <a:ext cx="831641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it-IT"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Il rodere la testa del nemico ricorda Stazio che narra di Tideo, uno dei sette re contro Tebe, che rode le tempie a </a:t>
            </a:r>
            <a:r>
              <a:rPr kumimoji="0" lang="it-IT"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Menalippo</a:t>
            </a:r>
            <a:r>
              <a:rPr kumimoji="0" lang="it-IT" sz="2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it-IT" sz="2000" b="0" i="1"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Inf</a:t>
            </a:r>
            <a:r>
              <a:rPr kumimoji="0" lang="it-IT" sz="20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it-IT" sz="2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XXXII)</a:t>
            </a:r>
            <a:endParaRPr lang="it-IT" sz="2000" dirty="0">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it-IT"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Pisa è apostrofata come “novella Tebe”.(</a:t>
            </a:r>
            <a:r>
              <a:rPr lang="it-IT" sz="2000" i="1" dirty="0" err="1" smtClean="0">
                <a:latin typeface="Calibri" pitchFamily="34" charset="0"/>
                <a:ea typeface="Times New Roman" pitchFamily="18" charset="0"/>
                <a:cs typeface="Times New Roman" pitchFamily="18" charset="0"/>
              </a:rPr>
              <a:t>Inf</a:t>
            </a:r>
            <a:r>
              <a:rPr lang="it-IT" sz="2000" i="1" dirty="0" smtClean="0">
                <a:latin typeface="Calibri" pitchFamily="34" charset="0"/>
                <a:ea typeface="Times New Roman" pitchFamily="18" charset="0"/>
                <a:cs typeface="Times New Roman" pitchFamily="18" charset="0"/>
              </a:rPr>
              <a:t>., </a:t>
            </a:r>
            <a:r>
              <a:rPr lang="it-IT" sz="2000" dirty="0" smtClean="0">
                <a:latin typeface="Calibri" pitchFamily="34" charset="0"/>
                <a:ea typeface="Times New Roman" pitchFamily="18" charset="0"/>
                <a:cs typeface="Times New Roman" pitchFamily="18" charset="0"/>
              </a:rPr>
              <a:t>XXXIII)</a:t>
            </a:r>
            <a:endParaRPr lang="it-IT" sz="2000" dirty="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6" name="Picture 2" descr="C:\Users\Cesare\Desktop\I7controTebe\Dante0069.jpg"/>
          <p:cNvPicPr>
            <a:picLocks noChangeAspect="1" noChangeArrowheads="1"/>
          </p:cNvPicPr>
          <p:nvPr/>
        </p:nvPicPr>
        <p:blipFill>
          <a:blip r:embed="rId4" cstate="print"/>
          <a:srcRect/>
          <a:stretch>
            <a:fillRect/>
          </a:stretch>
        </p:blipFill>
        <p:spPr bwMode="auto">
          <a:xfrm>
            <a:off x="1475656" y="2204864"/>
            <a:ext cx="6568294" cy="3456384"/>
          </a:xfrm>
          <a:prstGeom prst="rect">
            <a:avLst/>
          </a:prstGeom>
          <a:noFill/>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anose="020F0502020204030204" pitchFamily="34" charset="0"/>
                <a:ea typeface="+mn-ea"/>
                <a:cs typeface="+mn-cs"/>
              </a:rPr>
              <a:t>Gustave Dorè 1800 Francia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3" name="CasellaDiTesto 2"/>
          <p:cNvSpPr txBox="1"/>
          <p:nvPr/>
        </p:nvSpPr>
        <p:spPr>
          <a:xfrm>
            <a:off x="3707904" y="5880754"/>
            <a:ext cx="5076056" cy="646331"/>
          </a:xfrm>
          <a:prstGeom prst="rect">
            <a:avLst/>
          </a:prstGeom>
          <a:noFill/>
        </p:spPr>
        <p:txBody>
          <a:bodyPr wrap="square" rtlCol="0">
            <a:spAutoFit/>
          </a:bodyPr>
          <a:lstStyle/>
          <a:p>
            <a:r>
              <a:rPr lang="it-IT" dirty="0" smtClean="0"/>
              <a:t>Dalle incisioni della </a:t>
            </a:r>
            <a:r>
              <a:rPr lang="it-IT" i="1" dirty="0" smtClean="0"/>
              <a:t>Divina Commedia </a:t>
            </a:r>
          </a:p>
          <a:p>
            <a:r>
              <a:rPr lang="it-IT" dirty="0" smtClean="0"/>
              <a:t> di Gustave </a:t>
            </a:r>
            <a:r>
              <a:rPr lang="it-IT" dirty="0"/>
              <a:t>Dorè </a:t>
            </a:r>
            <a:r>
              <a:rPr lang="it-IT" dirty="0" smtClean="0"/>
              <a:t> - 1861-68</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elinunte_malophoros3.jpg"/>
          <p:cNvPicPr>
            <a:picLocks noChangeAspect="1"/>
          </p:cNvPicPr>
          <p:nvPr/>
        </p:nvPicPr>
        <p:blipFill>
          <a:blip r:embed="rId2" cstate="print"/>
          <a:stretch>
            <a:fillRect/>
          </a:stretch>
        </p:blipFill>
        <p:spPr>
          <a:xfrm>
            <a:off x="0" y="0"/>
            <a:ext cx="9144000"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Immagine 3" descr="Eleusis.JPG"/>
          <p:cNvPicPr>
            <a:picLocks noChangeAspect="1"/>
          </p:cNvPicPr>
          <p:nvPr/>
        </p:nvPicPr>
        <p:blipFill>
          <a:blip r:embed="rId3" cstate="print"/>
          <a:stretch>
            <a:fillRect/>
          </a:stretch>
        </p:blipFill>
        <p:spPr>
          <a:xfrm>
            <a:off x="3857620" y="2643182"/>
            <a:ext cx="5286380" cy="39647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ttangolo 4"/>
          <p:cNvSpPr/>
          <p:nvPr/>
        </p:nvSpPr>
        <p:spPr>
          <a:xfrm>
            <a:off x="7308304" y="1052736"/>
            <a:ext cx="1580882"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grazie</a:t>
            </a:r>
            <a:endParaRPr lang="it-IT"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ppt_w</p:attrName>
                                        </p:attrNameLst>
                                      </p:cBhvr>
                                      <p:tavLst>
                                        <p:tav tm="0" fmla="#ppt_w*sin(2.5*pi*$)">
                                          <p:val>
                                            <p:fltVal val="0"/>
                                          </p:val>
                                        </p:tav>
                                        <p:tav tm="100000">
                                          <p:val>
                                            <p:fltVal val="1"/>
                                          </p:val>
                                        </p:tav>
                                      </p:tavLst>
                                    </p:anim>
                                    <p:anim calcmode="lin" valueType="num">
                                      <p:cBhvr>
                                        <p:cTn id="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sz="2000" dirty="0" smtClean="0">
                <a:solidFill>
                  <a:srgbClr val="0070C0"/>
                </a:solidFill>
              </a:rPr>
              <a:t>Introduzione di:</a:t>
            </a:r>
          </a:p>
          <a:p>
            <a:pPr marL="457200" indent="-457200">
              <a:buFont typeface="+mj-lt"/>
              <a:buAutoNum type="arabicPeriod"/>
            </a:pPr>
            <a:r>
              <a:rPr lang="it-IT" sz="2000" dirty="0" smtClean="0"/>
              <a:t>Maschere e coturni</a:t>
            </a:r>
          </a:p>
          <a:p>
            <a:pPr marL="457200" indent="-457200">
              <a:buFont typeface="+mj-lt"/>
              <a:buAutoNum type="arabicPeriod"/>
            </a:pPr>
            <a:r>
              <a:rPr lang="it-IT" sz="2000" dirty="0" smtClean="0"/>
              <a:t>Due attori sulla scena</a:t>
            </a:r>
          </a:p>
          <a:p>
            <a:pPr marL="457200" indent="-457200">
              <a:buFont typeface="+mj-lt"/>
              <a:buAutoNum type="arabicPeriod"/>
            </a:pPr>
            <a:r>
              <a:rPr lang="it-IT" sz="2000" dirty="0" smtClean="0"/>
              <a:t>Dialoghi piuttosto che monologhi</a:t>
            </a:r>
          </a:p>
          <a:p>
            <a:pPr marL="457200" indent="-457200">
              <a:buFont typeface="+mj-lt"/>
              <a:buAutoNum type="arabicPeriod"/>
            </a:pPr>
            <a:endParaRPr lang="it-IT" sz="2000" dirty="0" smtClean="0"/>
          </a:p>
          <a:p>
            <a:r>
              <a:rPr lang="it-IT" sz="2000" dirty="0" smtClean="0">
                <a:solidFill>
                  <a:srgbClr val="0070C0"/>
                </a:solidFill>
              </a:rPr>
              <a:t>Riduzione dell’importanza del coro</a:t>
            </a:r>
          </a:p>
          <a:p>
            <a:r>
              <a:rPr lang="it-IT" sz="2000" dirty="0" smtClean="0">
                <a:solidFill>
                  <a:srgbClr val="0070C0"/>
                </a:solidFill>
              </a:rPr>
              <a:t>Avvio della trilogia legata</a:t>
            </a:r>
          </a:p>
          <a:p>
            <a:r>
              <a:rPr lang="it-IT" sz="2000" dirty="0" smtClean="0">
                <a:solidFill>
                  <a:srgbClr val="0070C0"/>
                </a:solidFill>
              </a:rPr>
              <a:t>Personaggi con poteri quasi sovrannaturali, ma non eroi</a:t>
            </a:r>
          </a:p>
          <a:p>
            <a:pPr>
              <a:buNone/>
            </a:pPr>
            <a:endParaRPr lang="it-IT" sz="2000" dirty="0" smtClean="0"/>
          </a:p>
          <a:p>
            <a:pPr>
              <a:buNone/>
            </a:pPr>
            <a:endParaRPr lang="it-IT" sz="2000" dirty="0" smtClean="0"/>
          </a:p>
          <a:p>
            <a:r>
              <a:rPr lang="it-IT" sz="2000" dirty="0" smtClean="0">
                <a:solidFill>
                  <a:srgbClr val="0070C0"/>
                </a:solidFill>
              </a:rPr>
              <a:t>Funzioni del teatro</a:t>
            </a:r>
          </a:p>
          <a:p>
            <a:pPr>
              <a:buNone/>
            </a:pPr>
            <a:endParaRPr lang="it-IT" sz="2000" dirty="0" smtClean="0"/>
          </a:p>
          <a:p>
            <a:endParaRPr lang="it-IT" sz="2000" dirty="0"/>
          </a:p>
        </p:txBody>
      </p:sp>
      <p:sp>
        <p:nvSpPr>
          <p:cNvPr id="3" name="Titolo 2"/>
          <p:cNvSpPr>
            <a:spLocks noGrp="1"/>
          </p:cNvSpPr>
          <p:nvPr>
            <p:ph type="title"/>
          </p:nvPr>
        </p:nvSpPr>
        <p:spPr/>
        <p:txBody>
          <a:bodyPr>
            <a:normAutofit fontScale="90000"/>
          </a:bodyPr>
          <a:lstStyle/>
          <a:p>
            <a:pPr algn="ctr"/>
            <a:r>
              <a:rPr lang="it-IT" b="1" dirty="0" smtClean="0">
                <a:ln w="3200">
                  <a:solidFill>
                    <a:srgbClr val="FFC000">
                      <a:alpha val="25000"/>
                    </a:srgbClr>
                  </a:solidFill>
                  <a:prstDash val="solid"/>
                  <a:round/>
                </a:ln>
                <a:solidFill>
                  <a:srgbClr val="FFC000"/>
                </a:solidFill>
              </a:rPr>
              <a:t>CARATTERISTICHE DEL TEATRO </a:t>
            </a:r>
            <a:r>
              <a:rPr lang="it-IT" b="1" dirty="0" err="1" smtClean="0">
                <a:ln w="3200">
                  <a:solidFill>
                    <a:srgbClr val="FFC000">
                      <a:alpha val="25000"/>
                    </a:srgbClr>
                  </a:solidFill>
                  <a:prstDash val="solid"/>
                  <a:round/>
                </a:ln>
                <a:solidFill>
                  <a:srgbClr val="FFC000"/>
                </a:solidFill>
              </a:rPr>
              <a:t>DI</a:t>
            </a:r>
            <a:r>
              <a:rPr lang="it-IT" b="1" dirty="0" smtClean="0">
                <a:ln w="3200">
                  <a:solidFill>
                    <a:srgbClr val="FFC000">
                      <a:alpha val="25000"/>
                    </a:srgbClr>
                  </a:solidFill>
                  <a:prstDash val="solid"/>
                  <a:round/>
                </a:ln>
                <a:solidFill>
                  <a:srgbClr val="FFC000"/>
                </a:solidFill>
              </a:rPr>
              <a:t> ESCHILO</a:t>
            </a:r>
            <a:endParaRPr lang="it-IT" b="1" dirty="0">
              <a:ln w="3200">
                <a:solidFill>
                  <a:srgbClr val="FFC000">
                    <a:alpha val="25000"/>
                  </a:srgbClr>
                </a:solidFill>
                <a:prstDash val="solid"/>
                <a:round/>
              </a:ln>
              <a:solidFill>
                <a:srgbClr val="FFC000"/>
              </a:solidFill>
            </a:endParaRPr>
          </a:p>
        </p:txBody>
      </p:sp>
      <p:cxnSp>
        <p:nvCxnSpPr>
          <p:cNvPr id="5" name="Connettore 2 4"/>
          <p:cNvCxnSpPr/>
          <p:nvPr/>
        </p:nvCxnSpPr>
        <p:spPr>
          <a:xfrm flipV="1">
            <a:off x="3071802" y="5286388"/>
            <a:ext cx="857256" cy="28575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3071802" y="5572140"/>
            <a:ext cx="214314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3071802" y="5572140"/>
            <a:ext cx="928694" cy="42862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000496" y="4929198"/>
            <a:ext cx="2786082" cy="400110"/>
          </a:xfrm>
          <a:prstGeom prst="rect">
            <a:avLst/>
          </a:prstGeom>
          <a:noFill/>
        </p:spPr>
        <p:txBody>
          <a:bodyPr wrap="square" rtlCol="0">
            <a:spAutoFit/>
          </a:bodyPr>
          <a:lstStyle/>
          <a:p>
            <a:r>
              <a:rPr lang="it-IT" sz="2000" dirty="0" smtClean="0">
                <a:solidFill>
                  <a:prstClr val="white"/>
                </a:solidFill>
              </a:rPr>
              <a:t>Politica (democrazia)</a:t>
            </a:r>
            <a:endParaRPr lang="it-IT" sz="2000" dirty="0">
              <a:solidFill>
                <a:prstClr val="white"/>
              </a:solidFill>
            </a:endParaRPr>
          </a:p>
        </p:txBody>
      </p:sp>
      <p:sp>
        <p:nvSpPr>
          <p:cNvPr id="11" name="CasellaDiTesto 10"/>
          <p:cNvSpPr txBox="1"/>
          <p:nvPr/>
        </p:nvSpPr>
        <p:spPr>
          <a:xfrm>
            <a:off x="5214942" y="5357826"/>
            <a:ext cx="2786082" cy="400110"/>
          </a:xfrm>
          <a:prstGeom prst="rect">
            <a:avLst/>
          </a:prstGeom>
          <a:noFill/>
        </p:spPr>
        <p:txBody>
          <a:bodyPr wrap="square" rtlCol="0">
            <a:spAutoFit/>
          </a:bodyPr>
          <a:lstStyle/>
          <a:p>
            <a:r>
              <a:rPr lang="it-IT" sz="2000" dirty="0" smtClean="0">
                <a:solidFill>
                  <a:prstClr val="white"/>
                </a:solidFill>
              </a:rPr>
              <a:t>Sociale (diritto d’asilo)</a:t>
            </a:r>
            <a:endParaRPr lang="it-IT" sz="2000" dirty="0">
              <a:solidFill>
                <a:prstClr val="white"/>
              </a:solidFill>
            </a:endParaRPr>
          </a:p>
        </p:txBody>
      </p:sp>
      <p:sp>
        <p:nvSpPr>
          <p:cNvPr id="12" name="CasellaDiTesto 11"/>
          <p:cNvSpPr txBox="1"/>
          <p:nvPr/>
        </p:nvSpPr>
        <p:spPr>
          <a:xfrm>
            <a:off x="4071934" y="5786454"/>
            <a:ext cx="3500462" cy="400110"/>
          </a:xfrm>
          <a:prstGeom prst="rect">
            <a:avLst/>
          </a:prstGeom>
          <a:noFill/>
        </p:spPr>
        <p:txBody>
          <a:bodyPr wrap="square" rtlCol="0">
            <a:spAutoFit/>
          </a:bodyPr>
          <a:lstStyle/>
          <a:p>
            <a:r>
              <a:rPr lang="it-IT" sz="2000" dirty="0" smtClean="0">
                <a:solidFill>
                  <a:prstClr val="white"/>
                </a:solidFill>
              </a:rPr>
              <a:t>Religiosa (monoteismo)</a:t>
            </a:r>
            <a:endParaRPr lang="it-IT" sz="20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2">
                                            <p:txEl>
                                              <p:pRg st="0" end="0"/>
                                            </p:txEl>
                                          </p:spTgt>
                                        </p:tgtEl>
                                        <p:attrNameLst>
                                          <p:attrName>ppt_x</p:attrName>
                                        </p:attrNameLst>
                                      </p:cBhvr>
                                    </p:anim>
                                    <p:anim from="0" to="-1.0" calcmode="lin" valueType="num">
                                      <p:cBhvr>
                                        <p:cTn id="14" dur="200" decel="50000" autoRev="1" fill="hold">
                                          <p:stCondLst>
                                            <p:cond delay="600"/>
                                          </p:stCondLst>
                                        </p:cTn>
                                        <p:tgtEl>
                                          <p:spTgt spid="2">
                                            <p:txEl>
                                              <p:pRg st="0" end="0"/>
                                            </p:txEl>
                                          </p:spTgt>
                                        </p:tgtEl>
                                        <p:attrNameLst>
                                          <p:attrName>xshear</p:attrName>
                                        </p:attrNameLst>
                                      </p:cBhvr>
                                    </p:anim>
                                    <p:animScale>
                                      <p:cBhvr>
                                        <p:cTn id="15" dur="200" decel="100000" autoRev="1" fill="hold">
                                          <p:stCondLst>
                                            <p:cond delay="600"/>
                                          </p:stCondLst>
                                        </p:cTn>
                                        <p:tgtEl>
                                          <p:spTgt spid="2">
                                            <p:txEl>
                                              <p:pRg st="0" end="0"/>
                                            </p:txEl>
                                          </p:spTgt>
                                        </p:tgtEl>
                                      </p:cBhvr>
                                      <p:from x="100000" y="100000"/>
                                      <p:to x="80000" y="100000"/>
                                    </p:animScale>
                                    <p:anim by="(#ppt_h/3+#ppt_w*0.1)" calcmode="lin" valueType="num">
                                      <p:cBhvr additive="sum">
                                        <p:cTn id="16" dur="200" decel="100000" autoRev="1" fill="hold">
                                          <p:stCondLst>
                                            <p:cond delay="600"/>
                                          </p:stCondLst>
                                        </p:cTn>
                                        <p:tgtEl>
                                          <p:spTgt spid="2">
                                            <p:txEl>
                                              <p:pRg st="0" end="0"/>
                                            </p:txEl>
                                          </p:spTgt>
                                        </p:tgtEl>
                                        <p:attrNameLst>
                                          <p:attrName>ppt_x</p:attrName>
                                        </p:attrNameLst>
                                      </p:cBhvr>
                                    </p:anim>
                                  </p:childTnLst>
                                </p:cTn>
                              </p:par>
                            </p:childTnLst>
                          </p:cTn>
                        </p:par>
                        <p:par>
                          <p:cTn id="17" fill="hold">
                            <p:stCondLst>
                              <p:cond delay="1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20"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2">
                                            <p:txEl>
                                              <p:pRg st="1" end="1"/>
                                            </p:txEl>
                                          </p:spTgt>
                                        </p:tgtEl>
                                        <p:attrNameLst>
                                          <p:attrName>fill.type</p:attrName>
                                        </p:attrNameLst>
                                      </p:cBhvr>
                                      <p:to>
                                        <p:strVal val="solid"/>
                                      </p:to>
                                    </p:set>
                                  </p:childTnLst>
                                </p:cTn>
                              </p:par>
                            </p:childTnLst>
                          </p:cTn>
                        </p:par>
                        <p:par>
                          <p:cTn id="23" fill="hold">
                            <p:stCondLst>
                              <p:cond delay="168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26"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2">
                                            <p:txEl>
                                              <p:pRg st="2" end="2"/>
                                            </p:txEl>
                                          </p:spTgt>
                                        </p:tgtEl>
                                        <p:attrNameLst>
                                          <p:attrName>fill.type</p:attrName>
                                        </p:attrNameLst>
                                      </p:cBhvr>
                                      <p:to>
                                        <p:strVal val="solid"/>
                                      </p:to>
                                    </p:set>
                                  </p:childTnLst>
                                </p:cTn>
                              </p:par>
                            </p:childTnLst>
                          </p:cTn>
                        </p:par>
                        <p:par>
                          <p:cTn id="29" fill="hold">
                            <p:stCondLst>
                              <p:cond delay="248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32"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3" end="3"/>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2">
                                            <p:txEl>
                                              <p:pRg st="5" end="5"/>
                                            </p:txEl>
                                          </p:spTgt>
                                        </p:tgtEl>
                                        <p:attrNameLst>
                                          <p:attrName>ppt_x</p:attrName>
                                        </p:attrNameLst>
                                      </p:cBhvr>
                                    </p:anim>
                                    <p:anim from="0" to="-1.0" calcmode="lin" valueType="num">
                                      <p:cBhvr>
                                        <p:cTn id="40" dur="200" decel="50000" autoRev="1" fill="hold">
                                          <p:stCondLst>
                                            <p:cond delay="600"/>
                                          </p:stCondLst>
                                        </p:cTn>
                                        <p:tgtEl>
                                          <p:spTgt spid="2">
                                            <p:txEl>
                                              <p:pRg st="5" end="5"/>
                                            </p:txEl>
                                          </p:spTgt>
                                        </p:tgtEl>
                                        <p:attrNameLst>
                                          <p:attrName>xshear</p:attrName>
                                        </p:attrNameLst>
                                      </p:cBhvr>
                                    </p:anim>
                                    <p:animScale>
                                      <p:cBhvr>
                                        <p:cTn id="41" dur="200" decel="100000" autoRev="1" fill="hold">
                                          <p:stCondLst>
                                            <p:cond delay="600"/>
                                          </p:stCondLst>
                                        </p:cTn>
                                        <p:tgtEl>
                                          <p:spTgt spid="2">
                                            <p:txEl>
                                              <p:pRg st="5" end="5"/>
                                            </p:txEl>
                                          </p:spTgt>
                                        </p:tgtEl>
                                      </p:cBhvr>
                                      <p:from x="100000" y="100000"/>
                                      <p:to x="80000" y="100000"/>
                                    </p:animScale>
                                    <p:anim by="(#ppt_h/3+#ppt_w*0.1)" calcmode="lin" valueType="num">
                                      <p:cBhvr additive="sum">
                                        <p:cTn id="42" dur="200" decel="100000" autoRev="1" fill="hold">
                                          <p:stCondLst>
                                            <p:cond delay="600"/>
                                          </p:stCondLst>
                                        </p:cTn>
                                        <p:tgtEl>
                                          <p:spTgt spid="2">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2">
                                            <p:txEl>
                                              <p:pRg st="6" end="6"/>
                                            </p:txEl>
                                          </p:spTgt>
                                        </p:tgtEl>
                                        <p:attrNameLst>
                                          <p:attrName>ppt_x</p:attrName>
                                        </p:attrNameLst>
                                      </p:cBhvr>
                                    </p:anim>
                                    <p:anim from="0" to="-1.0" calcmode="lin" valueType="num">
                                      <p:cBhvr>
                                        <p:cTn id="48" dur="200" decel="50000" autoRev="1" fill="hold">
                                          <p:stCondLst>
                                            <p:cond delay="600"/>
                                          </p:stCondLst>
                                        </p:cTn>
                                        <p:tgtEl>
                                          <p:spTgt spid="2">
                                            <p:txEl>
                                              <p:pRg st="6" end="6"/>
                                            </p:txEl>
                                          </p:spTgt>
                                        </p:tgtEl>
                                        <p:attrNameLst>
                                          <p:attrName>xshear</p:attrName>
                                        </p:attrNameLst>
                                      </p:cBhvr>
                                    </p:anim>
                                    <p:animScale>
                                      <p:cBhvr>
                                        <p:cTn id="49" dur="200" decel="100000" autoRev="1" fill="hold">
                                          <p:stCondLst>
                                            <p:cond delay="600"/>
                                          </p:stCondLst>
                                        </p:cTn>
                                        <p:tgtEl>
                                          <p:spTgt spid="2">
                                            <p:txEl>
                                              <p:pRg st="6" end="6"/>
                                            </p:txEl>
                                          </p:spTgt>
                                        </p:tgtEl>
                                      </p:cBhvr>
                                      <p:from x="100000" y="100000"/>
                                      <p:to x="80000" y="100000"/>
                                    </p:animScale>
                                    <p:anim by="(#ppt_h/3+#ppt_w*0.1)" calcmode="lin" valueType="num">
                                      <p:cBhvr additive="sum">
                                        <p:cTn id="50" dur="200" decel="100000" autoRev="1" fill="hold">
                                          <p:stCondLst>
                                            <p:cond delay="600"/>
                                          </p:stCondLst>
                                        </p:cTn>
                                        <p:tgtEl>
                                          <p:spTgt spid="2">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2">
                                            <p:txEl>
                                              <p:pRg st="7" end="7"/>
                                            </p:txEl>
                                          </p:spTgt>
                                        </p:tgtEl>
                                        <p:attrNameLst>
                                          <p:attrName>ppt_x</p:attrName>
                                        </p:attrNameLst>
                                      </p:cBhvr>
                                    </p:anim>
                                    <p:anim from="0" to="-1.0" calcmode="lin" valueType="num">
                                      <p:cBhvr>
                                        <p:cTn id="56" dur="200" decel="50000" autoRev="1" fill="hold">
                                          <p:stCondLst>
                                            <p:cond delay="600"/>
                                          </p:stCondLst>
                                        </p:cTn>
                                        <p:tgtEl>
                                          <p:spTgt spid="2">
                                            <p:txEl>
                                              <p:pRg st="7" end="7"/>
                                            </p:txEl>
                                          </p:spTgt>
                                        </p:tgtEl>
                                        <p:attrNameLst>
                                          <p:attrName>xshear</p:attrName>
                                        </p:attrNameLst>
                                      </p:cBhvr>
                                    </p:anim>
                                    <p:animScale>
                                      <p:cBhvr>
                                        <p:cTn id="57" dur="200" decel="100000" autoRev="1" fill="hold">
                                          <p:stCondLst>
                                            <p:cond delay="600"/>
                                          </p:stCondLst>
                                        </p:cTn>
                                        <p:tgtEl>
                                          <p:spTgt spid="2">
                                            <p:txEl>
                                              <p:pRg st="7" end="7"/>
                                            </p:txEl>
                                          </p:spTgt>
                                        </p:tgtEl>
                                      </p:cBhvr>
                                      <p:from x="100000" y="100000"/>
                                      <p:to x="80000" y="100000"/>
                                    </p:animScale>
                                    <p:anim by="(#ppt_h/3+#ppt_w*0.1)" calcmode="lin" valueType="num">
                                      <p:cBhvr additive="sum">
                                        <p:cTn id="58" dur="200" decel="100000" autoRev="1" fill="hold">
                                          <p:stCondLst>
                                            <p:cond delay="600"/>
                                          </p:stCondLst>
                                        </p:cTn>
                                        <p:tgtEl>
                                          <p:spTgt spid="2">
                                            <p:txEl>
                                              <p:pRg st="7" end="7"/>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 from="(-#ppt_w/2)" to="(#ppt_x)" calcmode="lin" valueType="num">
                                      <p:cBhvr>
                                        <p:cTn id="63" dur="600" fill="hold">
                                          <p:stCondLst>
                                            <p:cond delay="0"/>
                                          </p:stCondLst>
                                        </p:cTn>
                                        <p:tgtEl>
                                          <p:spTgt spid="2">
                                            <p:txEl>
                                              <p:pRg st="10" end="10"/>
                                            </p:txEl>
                                          </p:spTgt>
                                        </p:tgtEl>
                                        <p:attrNameLst>
                                          <p:attrName>ppt_x</p:attrName>
                                        </p:attrNameLst>
                                      </p:cBhvr>
                                    </p:anim>
                                    <p:anim from="0" to="-1.0" calcmode="lin" valueType="num">
                                      <p:cBhvr>
                                        <p:cTn id="64" dur="200" decel="50000" autoRev="1" fill="hold">
                                          <p:stCondLst>
                                            <p:cond delay="600"/>
                                          </p:stCondLst>
                                        </p:cTn>
                                        <p:tgtEl>
                                          <p:spTgt spid="2">
                                            <p:txEl>
                                              <p:pRg st="10" end="10"/>
                                            </p:txEl>
                                          </p:spTgt>
                                        </p:tgtEl>
                                        <p:attrNameLst>
                                          <p:attrName>xshear</p:attrName>
                                        </p:attrNameLst>
                                      </p:cBhvr>
                                    </p:anim>
                                    <p:animScale>
                                      <p:cBhvr>
                                        <p:cTn id="65" dur="200" decel="100000" autoRev="1" fill="hold">
                                          <p:stCondLst>
                                            <p:cond delay="600"/>
                                          </p:stCondLst>
                                        </p:cTn>
                                        <p:tgtEl>
                                          <p:spTgt spid="2">
                                            <p:txEl>
                                              <p:pRg st="10" end="10"/>
                                            </p:txEl>
                                          </p:spTgt>
                                        </p:tgtEl>
                                      </p:cBhvr>
                                      <p:from x="100000" y="100000"/>
                                      <p:to x="80000" y="100000"/>
                                    </p:animScale>
                                    <p:anim by="(#ppt_h/3+#ppt_w*0.1)" calcmode="lin" valueType="num">
                                      <p:cBhvr additive="sum">
                                        <p:cTn id="66" dur="200" decel="100000" autoRev="1" fill="hold">
                                          <p:stCondLst>
                                            <p:cond delay="600"/>
                                          </p:stCondLst>
                                        </p:cTn>
                                        <p:tgtEl>
                                          <p:spTgt spid="2">
                                            <p:txEl>
                                              <p:pRg st="10" end="10"/>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4" dur="1000" fill="hold"/>
                                        <p:tgtEl>
                                          <p:spTgt spid="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5"/>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4" dur="1000" fill="hold"/>
                                        <p:tgtEl>
                                          <p:spTgt spid="10"/>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10"/>
                                        </p:tgtEl>
                                      </p:cBhvr>
                                    </p:animEffect>
                                  </p:childTnLst>
                                </p:cTn>
                              </p:par>
                            </p:childTnLst>
                          </p:cTn>
                        </p:par>
                        <p:par>
                          <p:cTn id="89" fill="hold">
                            <p:stCondLst>
                              <p:cond delay="1000"/>
                            </p:stCondLst>
                            <p:childTnLst>
                              <p:par>
                                <p:cTn id="90" presetID="25" presetClass="entr" presetSubtype="0" fill="hold" nodeType="after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p:cTn id="9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95" dur="1000" fill="hold"/>
                                        <p:tgtEl>
                                          <p:spTgt spid="7"/>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7"/>
                                        </p:tgtEl>
                                      </p:cBhvr>
                                    </p:animEffect>
                                  </p:childTnLst>
                                </p:cTn>
                              </p:par>
                              <p:par>
                                <p:cTn id="100" presetID="25"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5" dur="1000" fill="hold"/>
                                        <p:tgtEl>
                                          <p:spTgt spid="11"/>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11"/>
                                        </p:tgtEl>
                                      </p:cBhvr>
                                    </p:animEffect>
                                  </p:childTnLst>
                                </p:cTn>
                              </p:par>
                            </p:childTnLst>
                          </p:cTn>
                        </p:par>
                        <p:par>
                          <p:cTn id="110" fill="hold">
                            <p:stCondLst>
                              <p:cond delay="2000"/>
                            </p:stCondLst>
                            <p:childTnLst>
                              <p:par>
                                <p:cTn id="111" presetID="25" presetClass="entr" presetSubtype="0" fill="hold" nodeType="after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p:cTn id="11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6" dur="1000" fill="hold"/>
                                        <p:tgtEl>
                                          <p:spTgt spid="9"/>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9"/>
                                        </p:tgtEl>
                                      </p:cBhvr>
                                    </p:animEffect>
                                  </p:childTnLst>
                                </p:cTn>
                              </p:par>
                              <p:par>
                                <p:cTn id="121" presetID="25" presetClass="entr" presetSubtype="0"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p:cTn id="12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6" dur="1000" fill="hold"/>
                                        <p:tgtEl>
                                          <p:spTgt spid="12"/>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Documenti\Documenti Word\I7controTebe\Dirck_van_Baburen_-_Prometheus_door_Vulcanus_geketend.jpg"/>
          <p:cNvPicPr>
            <a:picLocks noChangeAspect="1" noChangeArrowheads="1"/>
          </p:cNvPicPr>
          <p:nvPr/>
        </p:nvPicPr>
        <p:blipFill>
          <a:blip r:embed="rId3" cstate="print"/>
          <a:srcRect/>
          <a:stretch>
            <a:fillRect/>
          </a:stretch>
        </p:blipFill>
        <p:spPr bwMode="auto">
          <a:xfrm>
            <a:off x="357158" y="2184311"/>
            <a:ext cx="3929090" cy="4344931"/>
          </a:xfrm>
          <a:prstGeom prst="rect">
            <a:avLst/>
          </a:prstGeom>
          <a:ln>
            <a:noFill/>
          </a:ln>
          <a:effectLst>
            <a:outerShdw blurRad="190500" algn="tl" rotWithShape="0">
              <a:srgbClr val="000000">
                <a:alpha val="70000"/>
              </a:srgbClr>
            </a:outerShdw>
          </a:effectLst>
        </p:spPr>
      </p:pic>
      <p:sp>
        <p:nvSpPr>
          <p:cNvPr id="2" name="Segnaposto contenuto 1"/>
          <p:cNvSpPr>
            <a:spLocks noGrp="1"/>
          </p:cNvSpPr>
          <p:nvPr>
            <p:ph idx="1"/>
          </p:nvPr>
        </p:nvSpPr>
        <p:spPr>
          <a:xfrm>
            <a:off x="457200" y="500042"/>
            <a:ext cx="8229600" cy="5595958"/>
          </a:xfrm>
        </p:spPr>
        <p:txBody>
          <a:bodyPr>
            <a:normAutofit/>
          </a:bodyPr>
          <a:lstStyle/>
          <a:p>
            <a:pPr algn="ctr"/>
            <a:r>
              <a:rPr lang="it-IT" sz="3200" dirty="0" smtClean="0">
                <a:solidFill>
                  <a:srgbClr val="0070C0"/>
                </a:solidFill>
              </a:rPr>
              <a:t>EREDITARIETA’ DELLA COLPA E CASTIGO</a:t>
            </a:r>
            <a:endParaRPr lang="it-IT" sz="3200" dirty="0">
              <a:solidFill>
                <a:srgbClr val="0070C0"/>
              </a:solidFill>
            </a:endParaRPr>
          </a:p>
        </p:txBody>
      </p:sp>
      <p:cxnSp>
        <p:nvCxnSpPr>
          <p:cNvPr id="7" name="Connettore 2 6"/>
          <p:cNvCxnSpPr/>
          <p:nvPr/>
        </p:nvCxnSpPr>
        <p:spPr>
          <a:xfrm rot="10800000" flipV="1">
            <a:off x="1928794" y="2214554"/>
            <a:ext cx="2428892" cy="157163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357686" y="2214554"/>
            <a:ext cx="2428892" cy="164307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285984" y="1857364"/>
            <a:ext cx="4429156" cy="400110"/>
          </a:xfrm>
          <a:prstGeom prst="rect">
            <a:avLst/>
          </a:prstGeom>
          <a:noFill/>
        </p:spPr>
        <p:txBody>
          <a:bodyPr wrap="square" rtlCol="0">
            <a:spAutoFit/>
          </a:bodyPr>
          <a:lstStyle/>
          <a:p>
            <a:pPr algn="ctr"/>
            <a:r>
              <a:rPr lang="it-IT" sz="2000" dirty="0" smtClean="0">
                <a:ln>
                  <a:solidFill>
                    <a:srgbClr val="FFC000"/>
                  </a:solidFill>
                </a:ln>
                <a:solidFill>
                  <a:srgbClr val="FF0000"/>
                </a:solidFill>
              </a:rPr>
              <a:t>ORIGINE DELLA COLPA</a:t>
            </a:r>
            <a:endParaRPr lang="it-IT" sz="2000" dirty="0">
              <a:ln>
                <a:solidFill>
                  <a:srgbClr val="FFC000"/>
                </a:solidFill>
              </a:ln>
              <a:solidFill>
                <a:srgbClr val="FF0000"/>
              </a:solidFill>
            </a:endParaRPr>
          </a:p>
        </p:txBody>
      </p:sp>
      <p:sp>
        <p:nvSpPr>
          <p:cNvPr id="22" name="CasellaDiTesto 21"/>
          <p:cNvSpPr txBox="1"/>
          <p:nvPr/>
        </p:nvSpPr>
        <p:spPr>
          <a:xfrm>
            <a:off x="785786" y="3857628"/>
            <a:ext cx="2857520" cy="707886"/>
          </a:xfrm>
          <a:prstGeom prst="rect">
            <a:avLst/>
          </a:prstGeom>
          <a:noFill/>
        </p:spPr>
        <p:txBody>
          <a:bodyPr wrap="square" rtlCol="0">
            <a:spAutoFit/>
          </a:bodyPr>
          <a:lstStyle/>
          <a:p>
            <a:pPr algn="ctr"/>
            <a:r>
              <a:rPr lang="it-IT" sz="2000" dirty="0" smtClean="0">
                <a:solidFill>
                  <a:prstClr val="white"/>
                </a:solidFill>
              </a:rPr>
              <a:t>Errore primordiale, scontato dall’umanità?</a:t>
            </a:r>
            <a:endParaRPr lang="it-IT" sz="2000" dirty="0">
              <a:solidFill>
                <a:prstClr val="white"/>
              </a:solidFill>
            </a:endParaRPr>
          </a:p>
        </p:txBody>
      </p:sp>
      <p:sp>
        <p:nvSpPr>
          <p:cNvPr id="23" name="CasellaDiTesto 22"/>
          <p:cNvSpPr txBox="1"/>
          <p:nvPr/>
        </p:nvSpPr>
        <p:spPr>
          <a:xfrm>
            <a:off x="5857884" y="3929066"/>
            <a:ext cx="2500330" cy="707886"/>
          </a:xfrm>
          <a:prstGeom prst="rect">
            <a:avLst/>
          </a:prstGeom>
          <a:noFill/>
        </p:spPr>
        <p:txBody>
          <a:bodyPr wrap="square" rtlCol="0">
            <a:spAutoFit/>
          </a:bodyPr>
          <a:lstStyle/>
          <a:p>
            <a:pPr algn="ctr"/>
            <a:r>
              <a:rPr lang="it-IT" sz="2000" dirty="0" smtClean="0">
                <a:solidFill>
                  <a:prstClr val="white"/>
                </a:solidFill>
              </a:rPr>
              <a:t>Responsabilità del singolo individuo?</a:t>
            </a:r>
            <a:endParaRPr lang="it-IT" sz="20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from="(-#ppt_w/2)" to="(#ppt_x)" calcmode="lin" valueType="num">
                                      <p:cBhvr>
                                        <p:cTn id="13" dur="600" fill="hold">
                                          <p:stCondLst>
                                            <p:cond delay="0"/>
                                          </p:stCondLst>
                                        </p:cTn>
                                        <p:tgtEl>
                                          <p:spTgt spid="18"/>
                                        </p:tgtEl>
                                        <p:attrNameLst>
                                          <p:attrName>ppt_x</p:attrName>
                                        </p:attrNameLst>
                                      </p:cBhvr>
                                    </p:anim>
                                    <p:anim from="0" to="-1.0" calcmode="lin" valueType="num">
                                      <p:cBhvr>
                                        <p:cTn id="14" dur="200" decel="50000" autoRev="1" fill="hold">
                                          <p:stCondLst>
                                            <p:cond delay="600"/>
                                          </p:stCondLst>
                                        </p:cTn>
                                        <p:tgtEl>
                                          <p:spTgt spid="18"/>
                                        </p:tgtEl>
                                        <p:attrNameLst>
                                          <p:attrName>xshear</p:attrName>
                                        </p:attrNameLst>
                                      </p:cBhvr>
                                    </p:anim>
                                    <p:animScale>
                                      <p:cBhvr>
                                        <p:cTn id="15" dur="200" decel="100000" autoRev="1" fill="hold">
                                          <p:stCondLst>
                                            <p:cond delay="600"/>
                                          </p:stCondLst>
                                        </p:cTn>
                                        <p:tgtEl>
                                          <p:spTgt spid="18"/>
                                        </p:tgtEl>
                                      </p:cBhvr>
                                      <p:from x="100000" y="100000"/>
                                      <p:to x="80000" y="100000"/>
                                    </p:animScale>
                                    <p:anim by="(#ppt_h/3+#ppt_w*0.1)" calcmode="lin" valueType="num">
                                      <p:cBhvr additive="sum">
                                        <p:cTn id="16" dur="200" decel="100000" autoRev="1" fill="hold">
                                          <p:stCondLst>
                                            <p:cond delay="600"/>
                                          </p:stCondLst>
                                        </p:cTn>
                                        <p:tgtEl>
                                          <p:spTgt spid="18"/>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7"/>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childTnLst>
                          </p:cTn>
                        </p:par>
                        <p:par>
                          <p:cTn id="39" fill="hold">
                            <p:stCondLst>
                              <p:cond delay="1000"/>
                            </p:stCondLst>
                            <p:childTnLst>
                              <p:par>
                                <p:cTn id="40" presetID="25"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
                                        </p:tgtEl>
                                      </p:cBhvr>
                                    </p:animEffect>
                                  </p:childTnLst>
                                </p:cTn>
                              </p:par>
                            </p:childTnLst>
                          </p:cTn>
                        </p:par>
                        <p:par>
                          <p:cTn id="50" fill="hold">
                            <p:stCondLst>
                              <p:cond delay="2000"/>
                            </p:stCondLst>
                            <p:childTnLst>
                              <p:par>
                                <p:cTn id="51" presetID="25"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6" dur="1000" fill="hold"/>
                                        <p:tgtEl>
                                          <p:spTgt spid="2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57554" y="571480"/>
            <a:ext cx="3286148" cy="400110"/>
          </a:xfrm>
          <a:prstGeom prst="rect">
            <a:avLst/>
          </a:prstGeom>
          <a:noFill/>
          <a:ln>
            <a:noFill/>
          </a:ln>
        </p:spPr>
        <p:txBody>
          <a:bodyPr wrap="square" rtlCol="0">
            <a:spAutoFit/>
          </a:bodyPr>
          <a:lstStyle/>
          <a:p>
            <a:r>
              <a:rPr lang="it-IT" sz="2000" dirty="0" smtClean="0">
                <a:ln>
                  <a:solidFill>
                    <a:srgbClr val="FFC000"/>
                  </a:solidFill>
                </a:ln>
                <a:solidFill>
                  <a:srgbClr val="FFC000"/>
                </a:solidFill>
              </a:rPr>
              <a:t>CAUSA DELLA COLPA</a:t>
            </a:r>
            <a:endParaRPr lang="it-IT" sz="2000" dirty="0">
              <a:ln>
                <a:solidFill>
                  <a:srgbClr val="FFC000"/>
                </a:solidFill>
              </a:ln>
              <a:solidFill>
                <a:srgbClr val="FFC000"/>
              </a:solidFill>
            </a:endParaRPr>
          </a:p>
        </p:txBody>
      </p:sp>
      <p:sp>
        <p:nvSpPr>
          <p:cNvPr id="5" name="CasellaDiTesto 4"/>
          <p:cNvSpPr txBox="1"/>
          <p:nvPr/>
        </p:nvSpPr>
        <p:spPr>
          <a:xfrm>
            <a:off x="5857884" y="1500174"/>
            <a:ext cx="1428760" cy="461665"/>
          </a:xfrm>
          <a:prstGeom prst="rect">
            <a:avLst/>
          </a:prstGeom>
          <a:noFill/>
        </p:spPr>
        <p:txBody>
          <a:bodyPr wrap="square" rtlCol="0">
            <a:spAutoFit/>
          </a:bodyPr>
          <a:lstStyle/>
          <a:p>
            <a:pPr algn="ctr"/>
            <a:r>
              <a:rPr lang="en-GB" sz="2400" b="1" dirty="0" err="1" smtClean="0">
                <a:ln>
                  <a:solidFill>
                    <a:srgbClr val="0070C0"/>
                  </a:solidFill>
                </a:ln>
                <a:solidFill>
                  <a:srgbClr val="0070C0"/>
                </a:solidFill>
              </a:rPr>
              <a:t>ὕβρις</a:t>
            </a:r>
            <a:endParaRPr lang="it-IT" sz="2000" b="1" dirty="0">
              <a:ln>
                <a:solidFill>
                  <a:srgbClr val="0070C0"/>
                </a:solidFill>
              </a:ln>
              <a:solidFill>
                <a:srgbClr val="0070C0"/>
              </a:solidFill>
            </a:endParaRPr>
          </a:p>
        </p:txBody>
      </p:sp>
      <p:sp>
        <p:nvSpPr>
          <p:cNvPr id="6" name="CasellaDiTesto 5"/>
          <p:cNvSpPr txBox="1"/>
          <p:nvPr/>
        </p:nvSpPr>
        <p:spPr>
          <a:xfrm>
            <a:off x="428596" y="1785926"/>
            <a:ext cx="4286280" cy="1015663"/>
          </a:xfrm>
          <a:prstGeom prst="rect">
            <a:avLst/>
          </a:prstGeom>
          <a:noFill/>
        </p:spPr>
        <p:txBody>
          <a:bodyPr wrap="square" rtlCol="0">
            <a:spAutoFit/>
          </a:bodyPr>
          <a:lstStyle/>
          <a:p>
            <a:pPr algn="ctr"/>
            <a:r>
              <a:rPr lang="it-IT" sz="2000" dirty="0" smtClean="0">
                <a:solidFill>
                  <a:prstClr val="white"/>
                </a:solidFill>
              </a:rPr>
              <a:t>Accecamento che impedisce all’uomo di riconoscere i propri limiti e commisurare le proprie forze</a:t>
            </a:r>
            <a:endParaRPr lang="it-IT" sz="2000" dirty="0">
              <a:solidFill>
                <a:prstClr val="white"/>
              </a:solidFill>
            </a:endParaRPr>
          </a:p>
        </p:txBody>
      </p:sp>
      <p:cxnSp>
        <p:nvCxnSpPr>
          <p:cNvPr id="7" name="Connettore 2 6"/>
          <p:cNvCxnSpPr>
            <a:stCxn id="4" idx="2"/>
          </p:cNvCxnSpPr>
          <p:nvPr/>
        </p:nvCxnSpPr>
        <p:spPr>
          <a:xfrm rot="5400000">
            <a:off x="3771923" y="200031"/>
            <a:ext cx="457146" cy="20002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571736" y="1428736"/>
            <a:ext cx="785818" cy="461665"/>
          </a:xfrm>
          <a:prstGeom prst="rect">
            <a:avLst/>
          </a:prstGeom>
          <a:noFill/>
        </p:spPr>
        <p:txBody>
          <a:bodyPr wrap="square" rtlCol="0">
            <a:spAutoFit/>
          </a:bodyPr>
          <a:lstStyle/>
          <a:p>
            <a:r>
              <a:rPr lang="el-GR" sz="2400" b="1" dirty="0" smtClean="0">
                <a:ln>
                  <a:solidFill>
                    <a:srgbClr val="0070C0"/>
                  </a:solidFill>
                </a:ln>
                <a:solidFill>
                  <a:srgbClr val="0070C0"/>
                </a:solidFill>
              </a:rPr>
              <a:t>άτη</a:t>
            </a:r>
            <a:endParaRPr lang="it-IT" sz="2000" b="1" dirty="0">
              <a:ln>
                <a:solidFill>
                  <a:srgbClr val="0070C0"/>
                </a:solidFill>
              </a:ln>
              <a:solidFill>
                <a:srgbClr val="0070C0"/>
              </a:solidFill>
            </a:endParaRPr>
          </a:p>
        </p:txBody>
      </p:sp>
      <p:cxnSp>
        <p:nvCxnSpPr>
          <p:cNvPr id="9" name="Connettore 2 8"/>
          <p:cNvCxnSpPr/>
          <p:nvPr/>
        </p:nvCxnSpPr>
        <p:spPr>
          <a:xfrm>
            <a:off x="4429124" y="1714488"/>
            <a:ext cx="1500198"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143504" y="1857364"/>
            <a:ext cx="3643306" cy="707886"/>
          </a:xfrm>
          <a:prstGeom prst="rect">
            <a:avLst/>
          </a:prstGeom>
          <a:noFill/>
        </p:spPr>
        <p:txBody>
          <a:bodyPr wrap="square" rtlCol="0">
            <a:spAutoFit/>
          </a:bodyPr>
          <a:lstStyle/>
          <a:p>
            <a:r>
              <a:rPr lang="it-IT" sz="2000" dirty="0" smtClean="0">
                <a:solidFill>
                  <a:prstClr val="white"/>
                </a:solidFill>
              </a:rPr>
              <a:t>Esito diretto dell’accecamento provocato da </a:t>
            </a:r>
            <a:r>
              <a:rPr lang="el-GR" sz="2000" dirty="0" smtClean="0">
                <a:solidFill>
                  <a:prstClr val="white"/>
                </a:solidFill>
              </a:rPr>
              <a:t>άτη </a:t>
            </a:r>
            <a:endParaRPr lang="it-IT" sz="2000" dirty="0">
              <a:solidFill>
                <a:prstClr val="white"/>
              </a:solidFill>
            </a:endParaRPr>
          </a:p>
        </p:txBody>
      </p:sp>
      <p:sp>
        <p:nvSpPr>
          <p:cNvPr id="15" name="CasellaDiTesto 14"/>
          <p:cNvSpPr txBox="1"/>
          <p:nvPr/>
        </p:nvSpPr>
        <p:spPr>
          <a:xfrm>
            <a:off x="2786050" y="3000372"/>
            <a:ext cx="4143404" cy="400110"/>
          </a:xfrm>
          <a:prstGeom prst="rect">
            <a:avLst/>
          </a:prstGeom>
          <a:noFill/>
        </p:spPr>
        <p:txBody>
          <a:bodyPr wrap="square" rtlCol="0">
            <a:spAutoFit/>
          </a:bodyPr>
          <a:lstStyle/>
          <a:p>
            <a:r>
              <a:rPr lang="it-IT" sz="2000" dirty="0" smtClean="0">
                <a:ln>
                  <a:solidFill>
                    <a:srgbClr val="FFC000"/>
                  </a:solidFill>
                </a:ln>
                <a:solidFill>
                  <a:srgbClr val="FF0000"/>
                </a:solidFill>
              </a:rPr>
              <a:t>CONSEGUENZE DELLA COLPA</a:t>
            </a:r>
            <a:endParaRPr lang="it-IT" sz="2000" dirty="0">
              <a:ln>
                <a:solidFill>
                  <a:srgbClr val="FFC000"/>
                </a:solidFill>
              </a:ln>
              <a:solidFill>
                <a:srgbClr val="FF0000"/>
              </a:solidFill>
            </a:endParaRPr>
          </a:p>
        </p:txBody>
      </p:sp>
      <p:cxnSp>
        <p:nvCxnSpPr>
          <p:cNvPr id="18" name="Connettore 2 17"/>
          <p:cNvCxnSpPr/>
          <p:nvPr/>
        </p:nvCxnSpPr>
        <p:spPr>
          <a:xfrm rot="10800000" flipV="1">
            <a:off x="2214546" y="3357562"/>
            <a:ext cx="2500330" cy="21431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714876" y="3357562"/>
            <a:ext cx="2500330" cy="28575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1571604" y="3571876"/>
            <a:ext cx="1143008" cy="461665"/>
          </a:xfrm>
          <a:prstGeom prst="rect">
            <a:avLst/>
          </a:prstGeom>
          <a:noFill/>
        </p:spPr>
        <p:txBody>
          <a:bodyPr wrap="square" rtlCol="0">
            <a:spAutoFit/>
          </a:bodyPr>
          <a:lstStyle/>
          <a:p>
            <a:r>
              <a:rPr lang="el-GR" sz="2400" b="1" dirty="0" smtClean="0">
                <a:ln>
                  <a:solidFill>
                    <a:srgbClr val="0070C0"/>
                  </a:solidFill>
                </a:ln>
                <a:solidFill>
                  <a:srgbClr val="0070C0"/>
                </a:solidFill>
              </a:rPr>
              <a:t>δικη</a:t>
            </a:r>
            <a:endParaRPr lang="it-IT" sz="2400" b="1" dirty="0">
              <a:ln>
                <a:solidFill>
                  <a:srgbClr val="0070C0"/>
                </a:solidFill>
              </a:ln>
              <a:solidFill>
                <a:srgbClr val="0070C0"/>
              </a:solidFill>
            </a:endParaRPr>
          </a:p>
        </p:txBody>
      </p:sp>
      <p:sp>
        <p:nvSpPr>
          <p:cNvPr id="25" name="CasellaDiTesto 24"/>
          <p:cNvSpPr txBox="1"/>
          <p:nvPr/>
        </p:nvSpPr>
        <p:spPr>
          <a:xfrm>
            <a:off x="214282" y="3929066"/>
            <a:ext cx="4357750" cy="1015663"/>
          </a:xfrm>
          <a:prstGeom prst="rect">
            <a:avLst/>
          </a:prstGeom>
          <a:noFill/>
        </p:spPr>
        <p:txBody>
          <a:bodyPr wrap="square" rtlCol="0">
            <a:spAutoFit/>
          </a:bodyPr>
          <a:lstStyle/>
          <a:p>
            <a:pPr algn="just"/>
            <a:r>
              <a:rPr lang="it-IT" sz="2000" dirty="0" smtClean="0">
                <a:solidFill>
                  <a:prstClr val="white"/>
                </a:solidFill>
              </a:rPr>
              <a:t>“Giustizia dialettica”, che considera la condizione dell’uomo che ha compiuto il reato</a:t>
            </a:r>
            <a:endParaRPr lang="it-IT" sz="2000" dirty="0">
              <a:solidFill>
                <a:prstClr val="white"/>
              </a:solidFill>
            </a:endParaRPr>
          </a:p>
        </p:txBody>
      </p:sp>
      <p:sp>
        <p:nvSpPr>
          <p:cNvPr id="26" name="CasellaDiTesto 25"/>
          <p:cNvSpPr txBox="1"/>
          <p:nvPr/>
        </p:nvSpPr>
        <p:spPr>
          <a:xfrm>
            <a:off x="6858016" y="3643314"/>
            <a:ext cx="1214446" cy="461665"/>
          </a:xfrm>
          <a:prstGeom prst="rect">
            <a:avLst/>
          </a:prstGeom>
          <a:noFill/>
        </p:spPr>
        <p:txBody>
          <a:bodyPr wrap="square" rtlCol="0">
            <a:spAutoFit/>
          </a:bodyPr>
          <a:lstStyle/>
          <a:p>
            <a:r>
              <a:rPr lang="el-GR" sz="2400" b="1" dirty="0" smtClean="0">
                <a:ln>
                  <a:solidFill>
                    <a:srgbClr val="0070C0"/>
                  </a:solidFill>
                </a:ln>
                <a:solidFill>
                  <a:srgbClr val="0070C0"/>
                </a:solidFill>
              </a:rPr>
              <a:t>Θέμις</a:t>
            </a:r>
            <a:endParaRPr lang="it-IT" b="1" dirty="0">
              <a:ln>
                <a:solidFill>
                  <a:srgbClr val="0070C0"/>
                </a:solidFill>
              </a:ln>
              <a:solidFill>
                <a:srgbClr val="0070C0"/>
              </a:solidFill>
            </a:endParaRPr>
          </a:p>
        </p:txBody>
      </p:sp>
      <p:sp>
        <p:nvSpPr>
          <p:cNvPr id="28" name="CasellaDiTesto 27"/>
          <p:cNvSpPr txBox="1"/>
          <p:nvPr/>
        </p:nvSpPr>
        <p:spPr>
          <a:xfrm>
            <a:off x="5572132" y="4000504"/>
            <a:ext cx="3357586" cy="707886"/>
          </a:xfrm>
          <a:prstGeom prst="rect">
            <a:avLst/>
          </a:prstGeom>
          <a:noFill/>
        </p:spPr>
        <p:txBody>
          <a:bodyPr wrap="square" rtlCol="0">
            <a:spAutoFit/>
          </a:bodyPr>
          <a:lstStyle/>
          <a:p>
            <a:r>
              <a:rPr lang="it-IT" sz="2000" dirty="0" smtClean="0">
                <a:solidFill>
                  <a:prstClr val="white"/>
                </a:solidFill>
              </a:rPr>
              <a:t>Giustizia naturale dell’uomo, imposta dagli dei</a:t>
            </a:r>
            <a:endParaRPr lang="it-IT" sz="2000" dirty="0">
              <a:solidFill>
                <a:prstClr val="white"/>
              </a:solidFill>
            </a:endParaRPr>
          </a:p>
        </p:txBody>
      </p:sp>
      <p:sp>
        <p:nvSpPr>
          <p:cNvPr id="22" name="CasellaDiTesto 21"/>
          <p:cNvSpPr txBox="1"/>
          <p:nvPr/>
        </p:nvSpPr>
        <p:spPr>
          <a:xfrm>
            <a:off x="2071670" y="5143512"/>
            <a:ext cx="2286016" cy="738664"/>
          </a:xfrm>
          <a:prstGeom prst="rect">
            <a:avLst/>
          </a:prstGeom>
          <a:noFill/>
        </p:spPr>
        <p:txBody>
          <a:bodyPr wrap="square" rtlCol="0">
            <a:spAutoFit/>
          </a:bodyPr>
          <a:lstStyle/>
          <a:p>
            <a:r>
              <a:rPr lang="en-GB" sz="2400" b="1" dirty="0" err="1" smtClean="0">
                <a:ln>
                  <a:solidFill>
                    <a:srgbClr val="0070C0"/>
                  </a:solidFill>
                </a:ln>
                <a:solidFill>
                  <a:srgbClr val="0070C0"/>
                </a:solidFill>
              </a:rPr>
              <a:t>φθόνος</a:t>
            </a:r>
            <a:r>
              <a:rPr lang="en-GB" sz="2400" b="1" dirty="0" smtClean="0">
                <a:ln>
                  <a:solidFill>
                    <a:srgbClr val="0070C0"/>
                  </a:solidFill>
                </a:ln>
                <a:solidFill>
                  <a:srgbClr val="0070C0"/>
                </a:solidFill>
              </a:rPr>
              <a:t> </a:t>
            </a:r>
            <a:r>
              <a:rPr lang="en-GB" sz="2400" b="1" dirty="0" err="1" smtClean="0">
                <a:ln>
                  <a:solidFill>
                    <a:srgbClr val="0070C0"/>
                  </a:solidFill>
                </a:ln>
                <a:solidFill>
                  <a:srgbClr val="0070C0"/>
                </a:solidFill>
              </a:rPr>
              <a:t>θεῶν</a:t>
            </a:r>
            <a:endParaRPr lang="it-IT" sz="2400" b="1" dirty="0" smtClean="0">
              <a:ln>
                <a:solidFill>
                  <a:srgbClr val="0070C0"/>
                </a:solidFill>
              </a:ln>
              <a:solidFill>
                <a:srgbClr val="0070C0"/>
              </a:solidFill>
            </a:endParaRPr>
          </a:p>
          <a:p>
            <a:endParaRPr lang="it-IT" b="1" dirty="0">
              <a:solidFill>
                <a:prstClr val="white"/>
              </a:solidFill>
            </a:endParaRPr>
          </a:p>
        </p:txBody>
      </p:sp>
      <p:cxnSp>
        <p:nvCxnSpPr>
          <p:cNvPr id="27" name="Connettore 1 26"/>
          <p:cNvCxnSpPr/>
          <p:nvPr/>
        </p:nvCxnSpPr>
        <p:spPr>
          <a:xfrm rot="5400000">
            <a:off x="3964777" y="4107661"/>
            <a:ext cx="1500198"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rot="10800000" flipV="1">
            <a:off x="3643306" y="4857760"/>
            <a:ext cx="1071570" cy="28575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5143504" y="5143512"/>
            <a:ext cx="2643206" cy="461665"/>
          </a:xfrm>
          <a:prstGeom prst="rect">
            <a:avLst/>
          </a:prstGeom>
          <a:noFill/>
        </p:spPr>
        <p:txBody>
          <a:bodyPr wrap="square" rtlCol="0">
            <a:spAutoFit/>
          </a:bodyPr>
          <a:lstStyle/>
          <a:p>
            <a:r>
              <a:rPr lang="el-GR" sz="2400" b="1" dirty="0" smtClean="0">
                <a:ln>
                  <a:solidFill>
                    <a:srgbClr val="0070C0"/>
                  </a:solidFill>
                </a:ln>
                <a:solidFill>
                  <a:srgbClr val="0070C0"/>
                </a:solidFill>
              </a:rPr>
              <a:t>νέμεσις</a:t>
            </a:r>
            <a:endParaRPr lang="it-IT" sz="2400" b="1" dirty="0">
              <a:ln>
                <a:solidFill>
                  <a:srgbClr val="0070C0"/>
                </a:solidFill>
              </a:ln>
              <a:solidFill>
                <a:srgbClr val="0070C0"/>
              </a:solidFill>
            </a:endParaRPr>
          </a:p>
        </p:txBody>
      </p:sp>
      <p:cxnSp>
        <p:nvCxnSpPr>
          <p:cNvPr id="33" name="Connettore 2 32"/>
          <p:cNvCxnSpPr/>
          <p:nvPr/>
        </p:nvCxnSpPr>
        <p:spPr>
          <a:xfrm>
            <a:off x="4714876" y="4857760"/>
            <a:ext cx="1071570" cy="28575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214282" y="5500703"/>
            <a:ext cx="5000660" cy="1015663"/>
          </a:xfrm>
          <a:prstGeom prst="rect">
            <a:avLst/>
          </a:prstGeom>
          <a:noFill/>
        </p:spPr>
        <p:txBody>
          <a:bodyPr wrap="square" rtlCol="0">
            <a:spAutoFit/>
          </a:bodyPr>
          <a:lstStyle/>
          <a:p>
            <a:r>
              <a:rPr lang="it-IT" sz="2000" dirty="0" smtClean="0">
                <a:solidFill>
                  <a:prstClr val="white"/>
                </a:solidFill>
              </a:rPr>
              <a:t>Invidia degli dei, causata dall’accecamento dell’uomo dal quale, dunque, viene meno</a:t>
            </a:r>
          </a:p>
          <a:p>
            <a:r>
              <a:rPr lang="it-IT" sz="2000" dirty="0" smtClean="0">
                <a:solidFill>
                  <a:prstClr val="white"/>
                </a:solidFill>
              </a:rPr>
              <a:t>il rispetto per le divinità</a:t>
            </a:r>
            <a:endParaRPr lang="it-IT" sz="2000" dirty="0">
              <a:solidFill>
                <a:prstClr val="white"/>
              </a:solidFill>
            </a:endParaRPr>
          </a:p>
        </p:txBody>
      </p:sp>
      <p:sp>
        <p:nvSpPr>
          <p:cNvPr id="38" name="CasellaDiTesto 37"/>
          <p:cNvSpPr txBox="1"/>
          <p:nvPr/>
        </p:nvSpPr>
        <p:spPr>
          <a:xfrm>
            <a:off x="5143504" y="5500702"/>
            <a:ext cx="3571900" cy="707886"/>
          </a:xfrm>
          <a:prstGeom prst="rect">
            <a:avLst/>
          </a:prstGeom>
          <a:noFill/>
        </p:spPr>
        <p:txBody>
          <a:bodyPr wrap="square" rtlCol="0">
            <a:spAutoFit/>
          </a:bodyPr>
          <a:lstStyle/>
          <a:p>
            <a:r>
              <a:rPr lang="it-IT" sz="2000" dirty="0" smtClean="0">
                <a:solidFill>
                  <a:prstClr val="white"/>
                </a:solidFill>
              </a:rPr>
              <a:t>Punizione inflitta dagli dei a chi si macchia di tracotanza</a:t>
            </a:r>
            <a:endParaRPr lang="it-IT" sz="20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gtEl>
                                      </p:cBhvr>
                                    </p:animEffect>
                                  </p:childTnLst>
                                </p:cTn>
                              </p:par>
                              <p:par>
                                <p:cTn id="23" presetID="2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7"/>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0" dur="1000" fill="hold"/>
                                        <p:tgtEl>
                                          <p:spTgt spid="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from="(-#ppt_w/2)" to="(#ppt_x)" calcmode="lin" valueType="num">
                                      <p:cBhvr>
                                        <p:cTn id="79" dur="600" fill="hold">
                                          <p:stCondLst>
                                            <p:cond delay="0"/>
                                          </p:stCondLst>
                                        </p:cTn>
                                        <p:tgtEl>
                                          <p:spTgt spid="15"/>
                                        </p:tgtEl>
                                        <p:attrNameLst>
                                          <p:attrName>ppt_x</p:attrName>
                                        </p:attrNameLst>
                                      </p:cBhvr>
                                    </p:anim>
                                    <p:anim from="0" to="-1.0" calcmode="lin" valueType="num">
                                      <p:cBhvr>
                                        <p:cTn id="80" dur="200" decel="50000" autoRev="1" fill="hold">
                                          <p:stCondLst>
                                            <p:cond delay="600"/>
                                          </p:stCondLst>
                                        </p:cTn>
                                        <p:tgtEl>
                                          <p:spTgt spid="15"/>
                                        </p:tgtEl>
                                        <p:attrNameLst>
                                          <p:attrName>xshear</p:attrName>
                                        </p:attrNameLst>
                                      </p:cBhvr>
                                    </p:anim>
                                    <p:animScale>
                                      <p:cBhvr>
                                        <p:cTn id="81" dur="200" decel="100000" autoRev="1" fill="hold">
                                          <p:stCondLst>
                                            <p:cond delay="600"/>
                                          </p:stCondLst>
                                        </p:cTn>
                                        <p:tgtEl>
                                          <p:spTgt spid="15"/>
                                        </p:tgtEl>
                                      </p:cBhvr>
                                      <p:from x="100000" y="100000"/>
                                      <p:to x="80000" y="100000"/>
                                    </p:animScale>
                                    <p:anim by="(#ppt_h/3+#ppt_w*0.1)" calcmode="lin" valueType="num">
                                      <p:cBhvr additive="sum">
                                        <p:cTn id="82" dur="200" decel="100000" autoRev="1" fill="hold">
                                          <p:stCondLst>
                                            <p:cond delay="600"/>
                                          </p:stCondLst>
                                        </p:cTn>
                                        <p:tgtEl>
                                          <p:spTgt spid="15"/>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90" dur="1000" fill="hold"/>
                                        <p:tgtEl>
                                          <p:spTgt spid="1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8"/>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0" dur="1000" fill="hold"/>
                                        <p:tgtEl>
                                          <p:spTgt spid="2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24"/>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10" dur="1000" fill="hold"/>
                                        <p:tgtEl>
                                          <p:spTgt spid="25"/>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5"/>
                                        </p:tgtEl>
                                      </p:cBhvr>
                                    </p:animEffect>
                                  </p:childTnLst>
                                </p:cTn>
                              </p:par>
                            </p:childTnLst>
                          </p:cTn>
                        </p:par>
                        <p:par>
                          <p:cTn id="115" fill="hold">
                            <p:stCondLst>
                              <p:cond delay="1000"/>
                            </p:stCondLst>
                            <p:childTnLst>
                              <p:par>
                                <p:cTn id="116" presetID="25" presetClass="entr" presetSubtype="0"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p:cTn id="11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21" dur="1000" fill="hold"/>
                                        <p:tgtEl>
                                          <p:spTgt spid="20"/>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20"/>
                                        </p:tgtEl>
                                      </p:cBhvr>
                                    </p:animEffect>
                                  </p:childTnLst>
                                </p:cTn>
                              </p:par>
                            </p:childTnLst>
                          </p:cTn>
                        </p:par>
                        <p:par>
                          <p:cTn id="126" fill="hold">
                            <p:stCondLst>
                              <p:cond delay="2000"/>
                            </p:stCondLst>
                            <p:childTnLst>
                              <p:par>
                                <p:cTn id="127" presetID="25" presetClass="entr" presetSubtype="0"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26"/>
                                        </p:tgtEl>
                                      </p:cBhvr>
                                    </p:animEffect>
                                  </p:childTnLst>
                                </p:cTn>
                              </p:par>
                            </p:childTnLst>
                          </p:cTn>
                        </p:par>
                        <p:par>
                          <p:cTn id="137" fill="hold">
                            <p:stCondLst>
                              <p:cond delay="3000"/>
                            </p:stCondLst>
                            <p:childTnLst>
                              <p:par>
                                <p:cTn id="138" presetID="25" presetClass="entr" presetSubtype="0" fill="hold" grpId="0" nodeType="after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43" dur="1000" fill="hold"/>
                                        <p:tgtEl>
                                          <p:spTgt spid="28"/>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8"/>
                                        </p:tgtEl>
                                      </p:cBhvr>
                                    </p:animEffect>
                                  </p:childTnLst>
                                </p:cTn>
                              </p:par>
                            </p:childTnLst>
                          </p:cTn>
                        </p:par>
                      </p:childTnLst>
                    </p:cTn>
                  </p:par>
                  <p:par>
                    <p:cTn id="148" fill="hold">
                      <p:stCondLst>
                        <p:cond delay="indefinite"/>
                      </p:stCondLst>
                      <p:childTnLst>
                        <p:par>
                          <p:cTn id="149" fill="hold">
                            <p:stCondLst>
                              <p:cond delay="0"/>
                            </p:stCondLst>
                            <p:childTnLst>
                              <p:par>
                                <p:cTn id="150" presetID="25" presetClass="entr" presetSubtype="0" fill="hold" nodeType="clickEffect">
                                  <p:stCondLst>
                                    <p:cond delay="0"/>
                                  </p:stCondLst>
                                  <p:childTnLst>
                                    <p:set>
                                      <p:cBhvr>
                                        <p:cTn id="151" dur="1" fill="hold">
                                          <p:stCondLst>
                                            <p:cond delay="0"/>
                                          </p:stCondLst>
                                        </p:cTn>
                                        <p:tgtEl>
                                          <p:spTgt spid="27"/>
                                        </p:tgtEl>
                                        <p:attrNameLst>
                                          <p:attrName>style.visibility</p:attrName>
                                        </p:attrNameLst>
                                      </p:cBhvr>
                                      <p:to>
                                        <p:strVal val="visible"/>
                                      </p:to>
                                    </p:set>
                                    <p:anim calcmode="lin" valueType="num">
                                      <p:cBhvr>
                                        <p:cTn id="152"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55" dur="1000" fill="hold"/>
                                        <p:tgtEl>
                                          <p:spTgt spid="27"/>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27"/>
                                        </p:tgtEl>
                                      </p:cBhvr>
                                    </p:animEffect>
                                  </p:childTnLst>
                                </p:cTn>
                              </p:par>
                              <p:par>
                                <p:cTn id="160" presetID="25" presetClass="entr" presetSubtype="0" fill="hold" nodeType="withEffect">
                                  <p:stCondLst>
                                    <p:cond delay="0"/>
                                  </p:stCondLst>
                                  <p:childTnLst>
                                    <p:set>
                                      <p:cBhvr>
                                        <p:cTn id="161" dur="1" fill="hold">
                                          <p:stCondLst>
                                            <p:cond delay="0"/>
                                          </p:stCondLst>
                                        </p:cTn>
                                        <p:tgtEl>
                                          <p:spTgt spid="30"/>
                                        </p:tgtEl>
                                        <p:attrNameLst>
                                          <p:attrName>style.visibility</p:attrName>
                                        </p:attrNameLst>
                                      </p:cBhvr>
                                      <p:to>
                                        <p:strVal val="visible"/>
                                      </p:to>
                                    </p:set>
                                    <p:anim calcmode="lin" valueType="num">
                                      <p:cBhvr>
                                        <p:cTn id="162"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63"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64"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65" dur="1000" fill="hold"/>
                                        <p:tgtEl>
                                          <p:spTgt spid="30"/>
                                        </p:tgtEl>
                                        <p:attrNameLst>
                                          <p:attrName>ppt_h</p:attrName>
                                        </p:attrNameLst>
                                      </p:cBhvr>
                                      <p:tavLst>
                                        <p:tav tm="0">
                                          <p:val>
                                            <p:strVal val="#ppt_h"/>
                                          </p:val>
                                        </p:tav>
                                        <p:tav tm="100000">
                                          <p:val>
                                            <p:strVal val="#ppt_h"/>
                                          </p:val>
                                        </p:tav>
                                      </p:tavLst>
                                    </p:anim>
                                    <p:anim calcmode="lin" valueType="num">
                                      <p:cBhvr>
                                        <p:cTn id="166"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67"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68"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69" dur="1000" decel="50000">
                                          <p:stCondLst>
                                            <p:cond delay="0"/>
                                          </p:stCondLst>
                                        </p:cTn>
                                        <p:tgtEl>
                                          <p:spTgt spid="30"/>
                                        </p:tgtEl>
                                      </p:cBhvr>
                                    </p:animEffect>
                                  </p:childTnLst>
                                </p:cTn>
                              </p:par>
                              <p:par>
                                <p:cTn id="170" presetID="25" presetClass="entr" presetSubtype="0"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5" dur="1000" fill="hold"/>
                                        <p:tgtEl>
                                          <p:spTgt spid="22"/>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22"/>
                                        </p:tgtEl>
                                      </p:cBhvr>
                                    </p:animEffect>
                                  </p:childTnLst>
                                </p:cTn>
                              </p:par>
                              <p:par>
                                <p:cTn id="180" presetID="25" presetClass="entr" presetSubtype="0"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cBhvr>
                                        <p:cTn id="182"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83"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84"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85" dur="1000" fill="hold"/>
                                        <p:tgtEl>
                                          <p:spTgt spid="37"/>
                                        </p:tgtEl>
                                        <p:attrNameLst>
                                          <p:attrName>ppt_h</p:attrName>
                                        </p:attrNameLst>
                                      </p:cBhvr>
                                      <p:tavLst>
                                        <p:tav tm="0">
                                          <p:val>
                                            <p:strVal val="#ppt_h"/>
                                          </p:val>
                                        </p:tav>
                                        <p:tav tm="100000">
                                          <p:val>
                                            <p:strVal val="#ppt_h"/>
                                          </p:val>
                                        </p:tav>
                                      </p:tavLst>
                                    </p:anim>
                                    <p:anim calcmode="lin" valueType="num">
                                      <p:cBhvr>
                                        <p:cTn id="186"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87"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88"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89" dur="1000" decel="50000">
                                          <p:stCondLst>
                                            <p:cond delay="0"/>
                                          </p:stCondLst>
                                        </p:cTn>
                                        <p:tgtEl>
                                          <p:spTgt spid="37"/>
                                        </p:tgtEl>
                                      </p:cBhvr>
                                    </p:animEffect>
                                  </p:childTnLst>
                                </p:cTn>
                              </p:par>
                            </p:childTnLst>
                          </p:cTn>
                        </p:par>
                        <p:par>
                          <p:cTn id="190" fill="hold">
                            <p:stCondLst>
                              <p:cond delay="1000"/>
                            </p:stCondLst>
                            <p:childTnLst>
                              <p:par>
                                <p:cTn id="191" presetID="25" presetClass="entr" presetSubtype="0" fill="hold" nodeType="after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94"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95"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96" dur="1000" fill="hold"/>
                                        <p:tgtEl>
                                          <p:spTgt spid="33"/>
                                        </p:tgtEl>
                                        <p:attrNameLst>
                                          <p:attrName>ppt_h</p:attrName>
                                        </p:attrNameLst>
                                      </p:cBhvr>
                                      <p:tavLst>
                                        <p:tav tm="0">
                                          <p:val>
                                            <p:strVal val="#ppt_h"/>
                                          </p:val>
                                        </p:tav>
                                        <p:tav tm="100000">
                                          <p:val>
                                            <p:strVal val="#ppt_h"/>
                                          </p:val>
                                        </p:tav>
                                      </p:tavLst>
                                    </p:anim>
                                    <p:anim calcmode="lin" valueType="num">
                                      <p:cBhvr>
                                        <p:cTn id="197"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98"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99"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200" dur="1000" decel="50000">
                                          <p:stCondLst>
                                            <p:cond delay="0"/>
                                          </p:stCondLst>
                                        </p:cTn>
                                        <p:tgtEl>
                                          <p:spTgt spid="33"/>
                                        </p:tgtEl>
                                      </p:cBhvr>
                                    </p:animEffect>
                                  </p:childTnLst>
                                </p:cTn>
                              </p:par>
                            </p:childTnLst>
                          </p:cTn>
                        </p:par>
                        <p:par>
                          <p:cTn id="201" fill="hold">
                            <p:stCondLst>
                              <p:cond delay="2000"/>
                            </p:stCondLst>
                            <p:childTnLst>
                              <p:par>
                                <p:cTn id="202" presetID="25" presetClass="entr" presetSubtype="0" fill="hold" grpId="0" nodeType="afterEffect">
                                  <p:stCondLst>
                                    <p:cond delay="0"/>
                                  </p:stCondLst>
                                  <p:childTnLst>
                                    <p:set>
                                      <p:cBhvr>
                                        <p:cTn id="203" dur="1" fill="hold">
                                          <p:stCondLst>
                                            <p:cond delay="0"/>
                                          </p:stCondLst>
                                        </p:cTn>
                                        <p:tgtEl>
                                          <p:spTgt spid="31"/>
                                        </p:tgtEl>
                                        <p:attrNameLst>
                                          <p:attrName>style.visibility</p:attrName>
                                        </p:attrNameLst>
                                      </p:cBhvr>
                                      <p:to>
                                        <p:strVal val="visible"/>
                                      </p:to>
                                    </p:set>
                                    <p:anim calcmode="lin" valueType="num">
                                      <p:cBhvr>
                                        <p:cTn id="204"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05"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06"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07" dur="1000" fill="hold"/>
                                        <p:tgtEl>
                                          <p:spTgt spid="31"/>
                                        </p:tgtEl>
                                        <p:attrNameLst>
                                          <p:attrName>ppt_h</p:attrName>
                                        </p:attrNameLst>
                                      </p:cBhvr>
                                      <p:tavLst>
                                        <p:tav tm="0">
                                          <p:val>
                                            <p:strVal val="#ppt_h"/>
                                          </p:val>
                                        </p:tav>
                                        <p:tav tm="100000">
                                          <p:val>
                                            <p:strVal val="#ppt_h"/>
                                          </p:val>
                                        </p:tav>
                                      </p:tavLst>
                                    </p:anim>
                                    <p:anim calcmode="lin" valueType="num">
                                      <p:cBhvr>
                                        <p:cTn id="208"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09"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10"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11" dur="1000" decel="50000">
                                          <p:stCondLst>
                                            <p:cond delay="0"/>
                                          </p:stCondLst>
                                        </p:cTn>
                                        <p:tgtEl>
                                          <p:spTgt spid="31"/>
                                        </p:tgtEl>
                                      </p:cBhvr>
                                    </p:animEffect>
                                  </p:childTnLst>
                                </p:cTn>
                              </p:par>
                            </p:childTnLst>
                          </p:cTn>
                        </p:par>
                        <p:par>
                          <p:cTn id="212" fill="hold">
                            <p:stCondLst>
                              <p:cond delay="3000"/>
                            </p:stCondLst>
                            <p:childTnLst>
                              <p:par>
                                <p:cTn id="213" presetID="25" presetClass="entr" presetSubtype="0" fill="hold" grpId="0" nodeType="afterEffect">
                                  <p:stCondLst>
                                    <p:cond delay="0"/>
                                  </p:stCondLst>
                                  <p:childTnLst>
                                    <p:set>
                                      <p:cBhvr>
                                        <p:cTn id="214" dur="1" fill="hold">
                                          <p:stCondLst>
                                            <p:cond delay="0"/>
                                          </p:stCondLst>
                                        </p:cTn>
                                        <p:tgtEl>
                                          <p:spTgt spid="38"/>
                                        </p:tgtEl>
                                        <p:attrNameLst>
                                          <p:attrName>style.visibility</p:attrName>
                                        </p:attrNameLst>
                                      </p:cBhvr>
                                      <p:to>
                                        <p:strVal val="visible"/>
                                      </p:to>
                                    </p:set>
                                    <p:anim calcmode="lin" valueType="num">
                                      <p:cBhvr>
                                        <p:cTn id="215"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216"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217"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218" dur="1000" fill="hold"/>
                                        <p:tgtEl>
                                          <p:spTgt spid="38"/>
                                        </p:tgtEl>
                                        <p:attrNameLst>
                                          <p:attrName>ppt_h</p:attrName>
                                        </p:attrNameLst>
                                      </p:cBhvr>
                                      <p:tavLst>
                                        <p:tav tm="0">
                                          <p:val>
                                            <p:strVal val="#ppt_h"/>
                                          </p:val>
                                        </p:tav>
                                        <p:tav tm="100000">
                                          <p:val>
                                            <p:strVal val="#ppt_h"/>
                                          </p:val>
                                        </p:tav>
                                      </p:tavLst>
                                    </p:anim>
                                    <p:anim calcmode="lin" valueType="num">
                                      <p:cBhvr>
                                        <p:cTn id="219"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220"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221"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222" dur="1000" decel="50000">
                                          <p:stCondLst>
                                            <p:cond delay="0"/>
                                          </p:stCondLst>
                                        </p:cTn>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P spid="15" grpId="0"/>
      <p:bldP spid="24" grpId="0"/>
      <p:bldP spid="25" grpId="0"/>
      <p:bldP spid="26" grpId="0"/>
      <p:bldP spid="28" grpId="0"/>
      <p:bldP spid="22" grpId="0"/>
      <p:bldP spid="31"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43240" y="571480"/>
            <a:ext cx="3214710" cy="642942"/>
          </a:xfrm>
        </p:spPr>
        <p:txBody>
          <a:bodyPr>
            <a:normAutofit/>
          </a:bodyPr>
          <a:lstStyle/>
          <a:p>
            <a:pPr>
              <a:buNone/>
            </a:pPr>
            <a:r>
              <a:rPr lang="it-IT" sz="2000" dirty="0" smtClean="0">
                <a:ln>
                  <a:solidFill>
                    <a:srgbClr val="FFC000"/>
                  </a:solidFill>
                </a:ln>
                <a:solidFill>
                  <a:srgbClr val="FFC000"/>
                </a:solidFill>
              </a:rPr>
              <a:t>EFFETTO DEL CASTIGO</a:t>
            </a:r>
            <a:endParaRPr lang="it-IT" sz="2000" dirty="0">
              <a:ln>
                <a:solidFill>
                  <a:srgbClr val="FFC000"/>
                </a:solidFill>
              </a:ln>
              <a:solidFill>
                <a:srgbClr val="FFC000"/>
              </a:solidFill>
            </a:endParaRPr>
          </a:p>
        </p:txBody>
      </p:sp>
      <p:sp>
        <p:nvSpPr>
          <p:cNvPr id="4" name="Freccia in giù 3"/>
          <p:cNvSpPr/>
          <p:nvPr/>
        </p:nvSpPr>
        <p:spPr>
          <a:xfrm>
            <a:off x="4572000" y="1071546"/>
            <a:ext cx="214314" cy="128588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0070C0"/>
                </a:solidFill>
              </a:ln>
              <a:solidFill>
                <a:srgbClr val="0070C0"/>
              </a:solidFill>
            </a:endParaRPr>
          </a:p>
        </p:txBody>
      </p:sp>
      <p:sp>
        <p:nvSpPr>
          <p:cNvPr id="5" name="CasellaDiTesto 4"/>
          <p:cNvSpPr txBox="1"/>
          <p:nvPr/>
        </p:nvSpPr>
        <p:spPr>
          <a:xfrm>
            <a:off x="1857356" y="2571744"/>
            <a:ext cx="5429288" cy="461665"/>
          </a:xfrm>
          <a:prstGeom prst="rect">
            <a:avLst/>
          </a:prstGeom>
          <a:noFill/>
        </p:spPr>
        <p:txBody>
          <a:bodyPr wrap="square" rtlCol="0">
            <a:spAutoFit/>
          </a:bodyPr>
          <a:lstStyle/>
          <a:p>
            <a:pPr algn="ctr"/>
            <a:r>
              <a:rPr lang="el-GR" sz="2400" b="1" dirty="0" smtClean="0">
                <a:solidFill>
                  <a:srgbClr val="0070C0"/>
                </a:solidFill>
              </a:rPr>
              <a:t>Π</a:t>
            </a:r>
            <a:r>
              <a:rPr lang="en-GB" sz="2400" b="1" dirty="0" err="1" smtClean="0">
                <a:solidFill>
                  <a:srgbClr val="0070C0"/>
                </a:solidFill>
              </a:rPr>
              <a:t>άθει</a:t>
            </a:r>
            <a:r>
              <a:rPr lang="en-GB" sz="2400" b="1" dirty="0" smtClean="0">
                <a:solidFill>
                  <a:srgbClr val="0070C0"/>
                </a:solidFill>
              </a:rPr>
              <a:t>       </a:t>
            </a:r>
            <a:r>
              <a:rPr lang="en-GB" sz="2400" b="1" dirty="0" err="1" smtClean="0">
                <a:solidFill>
                  <a:srgbClr val="0070C0"/>
                </a:solidFill>
              </a:rPr>
              <a:t>μάθος</a:t>
            </a:r>
            <a:endParaRPr lang="it-IT" sz="2400" b="1" dirty="0">
              <a:solidFill>
                <a:srgbClr val="0070C0"/>
              </a:solidFill>
            </a:endParaRPr>
          </a:p>
        </p:txBody>
      </p:sp>
      <p:cxnSp>
        <p:nvCxnSpPr>
          <p:cNvPr id="13" name="Connettore 2 12"/>
          <p:cNvCxnSpPr/>
          <p:nvPr/>
        </p:nvCxnSpPr>
        <p:spPr>
          <a:xfrm rot="5400000">
            <a:off x="2669329" y="2726723"/>
            <a:ext cx="676122" cy="144281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rot="16200000" flipH="1">
            <a:off x="5905706" y="2762442"/>
            <a:ext cx="676122" cy="137137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357158" y="3714752"/>
            <a:ext cx="3500462" cy="707886"/>
          </a:xfrm>
          <a:prstGeom prst="rect">
            <a:avLst/>
          </a:prstGeom>
          <a:noFill/>
        </p:spPr>
        <p:txBody>
          <a:bodyPr wrap="square" rtlCol="0">
            <a:spAutoFit/>
          </a:bodyPr>
          <a:lstStyle/>
          <a:p>
            <a:pPr algn="just"/>
            <a:r>
              <a:rPr lang="it-IT" sz="2000" dirty="0" smtClean="0">
                <a:solidFill>
                  <a:prstClr val="white"/>
                </a:solidFill>
              </a:rPr>
              <a:t>Dolore, che tutti sono destinati a soffrire</a:t>
            </a:r>
            <a:endParaRPr lang="it-IT" sz="2000" dirty="0">
              <a:solidFill>
                <a:prstClr val="white"/>
              </a:solidFill>
            </a:endParaRPr>
          </a:p>
        </p:txBody>
      </p:sp>
      <p:sp>
        <p:nvSpPr>
          <p:cNvPr id="12" name="CasellaDiTesto 11"/>
          <p:cNvSpPr txBox="1"/>
          <p:nvPr/>
        </p:nvSpPr>
        <p:spPr>
          <a:xfrm>
            <a:off x="5572132" y="3714752"/>
            <a:ext cx="3357586" cy="1015663"/>
          </a:xfrm>
          <a:prstGeom prst="rect">
            <a:avLst/>
          </a:prstGeom>
          <a:noFill/>
        </p:spPr>
        <p:txBody>
          <a:bodyPr wrap="square" rtlCol="0">
            <a:spAutoFit/>
          </a:bodyPr>
          <a:lstStyle/>
          <a:p>
            <a:pPr algn="just"/>
            <a:r>
              <a:rPr lang="it-IT" sz="2000" dirty="0" smtClean="0">
                <a:solidFill>
                  <a:prstClr val="white"/>
                </a:solidFill>
              </a:rPr>
              <a:t>Conoscenza, consapevolezza del proprio errore scaturita dal dolore</a:t>
            </a:r>
            <a:endParaRPr lang="it-IT" sz="2000" dirty="0">
              <a:solidFill>
                <a:prstClr val="white"/>
              </a:solidFill>
            </a:endParaRPr>
          </a:p>
        </p:txBody>
      </p:sp>
      <p:sp>
        <p:nvSpPr>
          <p:cNvPr id="14" name="Rettangolo 13"/>
          <p:cNvSpPr/>
          <p:nvPr/>
        </p:nvSpPr>
        <p:spPr>
          <a:xfrm>
            <a:off x="3143240" y="2500306"/>
            <a:ext cx="1500198" cy="5715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16" name="Rettangolo 15"/>
          <p:cNvSpPr/>
          <p:nvPr/>
        </p:nvSpPr>
        <p:spPr>
          <a:xfrm>
            <a:off x="4643438" y="2500306"/>
            <a:ext cx="1500198" cy="5715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3"/>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7"/>
                                        </p:tgtEl>
                                      </p:cBhvr>
                                    </p:animEffect>
                                  </p:childTnLst>
                                </p:cTn>
                              </p:par>
                            </p:childTnLst>
                          </p:cTn>
                        </p:par>
                        <p:par>
                          <p:cTn id="54" fill="hold">
                            <p:stCondLst>
                              <p:cond delay="1000"/>
                            </p:stCondLst>
                            <p:childTnLst>
                              <p:par>
                                <p:cTn id="55" presetID="25"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5"/>
                                        </p:tgtEl>
                                      </p:cBhvr>
                                    </p:animEffect>
                                  </p:childTnLst>
                                </p:cTn>
                              </p:par>
                            </p:childTnLst>
                          </p:cTn>
                        </p:par>
                        <p:par>
                          <p:cTn id="65" fill="hold">
                            <p:stCondLst>
                              <p:cond delay="2000"/>
                            </p:stCondLst>
                            <p:childTnLst>
                              <p:par>
                                <p:cTn id="66" presetID="25"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1" dur="1000" fill="hold"/>
                                        <p:tgtEl>
                                          <p:spTgt spid="12"/>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p:bldP spid="17" grpId="0"/>
      <p:bldP spid="12" grpId="0"/>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14290"/>
            <a:ext cx="8229600" cy="1157310"/>
          </a:xfrm>
        </p:spPr>
        <p:txBody>
          <a:bodyPr>
            <a:normAutofit/>
          </a:bodyPr>
          <a:lstStyle/>
          <a:p>
            <a:pPr algn="ctr"/>
            <a:r>
              <a:rPr lang="it-IT" b="1" dirty="0" smtClean="0">
                <a:ln w="3200">
                  <a:solidFill>
                    <a:srgbClr val="FFC000">
                      <a:alpha val="25000"/>
                    </a:srgbClr>
                  </a:solidFill>
                  <a:prstDash val="solid"/>
                  <a:round/>
                </a:ln>
                <a:solidFill>
                  <a:srgbClr val="FFC000"/>
                </a:solidFill>
              </a:rPr>
              <a:t>Peculiarità stilistiche di Eschilo</a:t>
            </a:r>
            <a:endParaRPr lang="it-IT" b="1" dirty="0">
              <a:ln w="3200">
                <a:solidFill>
                  <a:srgbClr val="FFC000">
                    <a:alpha val="25000"/>
                  </a:srgbClr>
                </a:solidFill>
                <a:prstDash val="solid"/>
                <a:round/>
              </a:ln>
              <a:solidFill>
                <a:srgbClr val="FFC000"/>
              </a:solidFill>
            </a:endParaRPr>
          </a:p>
        </p:txBody>
      </p:sp>
      <p:sp>
        <p:nvSpPr>
          <p:cNvPr id="6" name="CasellaDiTesto 5"/>
          <p:cNvSpPr txBox="1"/>
          <p:nvPr/>
        </p:nvSpPr>
        <p:spPr>
          <a:xfrm>
            <a:off x="428596" y="1571612"/>
            <a:ext cx="8072494" cy="3662541"/>
          </a:xfrm>
          <a:prstGeom prst="rect">
            <a:avLst/>
          </a:prstGeom>
          <a:noFill/>
        </p:spPr>
        <p:txBody>
          <a:bodyPr wrap="square" rtlCol="0">
            <a:spAutoFit/>
          </a:bodyPr>
          <a:lstStyle/>
          <a:p>
            <a:r>
              <a:rPr lang="it-IT" sz="2400" b="1" dirty="0" smtClean="0">
                <a:solidFill>
                  <a:srgbClr val="FFC000"/>
                </a:solidFill>
              </a:rPr>
              <a:t>LA PAROLA E’ IL SUO STRUMENTO D’ ESPRESSIONE:</a:t>
            </a:r>
          </a:p>
          <a:p>
            <a:endParaRPr lang="it-IT" sz="2400" dirty="0" smtClean="0">
              <a:solidFill>
                <a:prstClr val="white"/>
              </a:solidFill>
            </a:endParaRPr>
          </a:p>
          <a:p>
            <a:pPr marL="457200" indent="-457200">
              <a:buFont typeface="Arial" pitchFamily="34" charset="0"/>
              <a:buChar char="•"/>
            </a:pPr>
            <a:r>
              <a:rPr lang="it-IT" sz="2000" dirty="0" smtClean="0">
                <a:solidFill>
                  <a:srgbClr val="0070C0"/>
                </a:solidFill>
              </a:rPr>
              <a:t>Creatività verbale</a:t>
            </a:r>
          </a:p>
          <a:p>
            <a:pPr>
              <a:buFont typeface="Arial" pitchFamily="34" charset="0"/>
              <a:buChar char="•"/>
            </a:pPr>
            <a:endParaRPr lang="it-IT" sz="2000" dirty="0" smtClean="0">
              <a:solidFill>
                <a:prstClr val="white"/>
              </a:solidFill>
            </a:endParaRPr>
          </a:p>
          <a:p>
            <a:pPr marL="457200" indent="-457200">
              <a:buFont typeface="Arial" pitchFamily="34" charset="0"/>
              <a:buChar char="•"/>
            </a:pPr>
            <a:r>
              <a:rPr lang="it-IT" sz="2000" dirty="0" smtClean="0">
                <a:solidFill>
                  <a:srgbClr val="FFC000"/>
                </a:solidFill>
              </a:rPr>
              <a:t>Arcaismi</a:t>
            </a:r>
          </a:p>
          <a:p>
            <a:pPr>
              <a:buFont typeface="Arial" pitchFamily="34" charset="0"/>
              <a:buChar char="•"/>
            </a:pPr>
            <a:endParaRPr lang="it-IT" sz="2000" dirty="0" smtClean="0">
              <a:solidFill>
                <a:prstClr val="white"/>
              </a:solidFill>
            </a:endParaRPr>
          </a:p>
          <a:p>
            <a:pPr marL="457200" indent="-457200">
              <a:buFont typeface="Arial" pitchFamily="34" charset="0"/>
              <a:buChar char="•"/>
            </a:pPr>
            <a:r>
              <a:rPr lang="it-IT" sz="2000" dirty="0" smtClean="0">
                <a:solidFill>
                  <a:srgbClr val="0070C0"/>
                </a:solidFill>
              </a:rPr>
              <a:t>Espressioni retoriche</a:t>
            </a:r>
          </a:p>
          <a:p>
            <a:pPr>
              <a:buFont typeface="Arial" pitchFamily="34" charset="0"/>
              <a:buChar char="•"/>
            </a:pPr>
            <a:endParaRPr lang="it-IT" sz="2000" dirty="0" smtClean="0">
              <a:solidFill>
                <a:prstClr val="white"/>
              </a:solidFill>
            </a:endParaRPr>
          </a:p>
          <a:p>
            <a:pPr marL="457200" indent="-457200" algn="just">
              <a:buFont typeface="Arial" pitchFamily="34" charset="0"/>
              <a:buChar char="•"/>
            </a:pPr>
            <a:r>
              <a:rPr lang="it-IT" sz="2400" dirty="0" err="1" smtClean="0">
                <a:solidFill>
                  <a:schemeClr val="tx1">
                    <a:lumMod val="95000"/>
                  </a:schemeClr>
                </a:solidFill>
              </a:rPr>
              <a:t>ἅπαξ</a:t>
            </a:r>
            <a:r>
              <a:rPr lang="it-IT" sz="2400" dirty="0" smtClean="0">
                <a:solidFill>
                  <a:schemeClr val="tx1">
                    <a:lumMod val="95000"/>
                  </a:schemeClr>
                </a:solidFill>
              </a:rPr>
              <a:t>: </a:t>
            </a:r>
            <a:r>
              <a:rPr lang="it-IT" sz="2000" dirty="0" smtClean="0">
                <a:solidFill>
                  <a:schemeClr val="tx1">
                    <a:lumMod val="95000"/>
                  </a:schemeClr>
                </a:solidFill>
              </a:rPr>
              <a:t>forma linguistica usata una sola volta in un testo, filologicamente utile nell’attribuzione della paternità di un manoscritto</a:t>
            </a:r>
            <a:endParaRPr lang="it-IT" sz="2400" dirty="0">
              <a:solidFill>
                <a:schemeClr val="tx1">
                  <a:lumMod val="9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6">
                                            <p:txEl>
                                              <p:pRg st="0" end="0"/>
                                            </p:txEl>
                                          </p:spTgt>
                                        </p:tgtEl>
                                        <p:attrNameLst>
                                          <p:attrName>ppt_x</p:attrName>
                                        </p:attrNameLst>
                                      </p:cBhvr>
                                    </p:anim>
                                    <p:anim from="0" to="-1.0" calcmode="lin" valueType="num">
                                      <p:cBhvr>
                                        <p:cTn id="14" dur="200" decel="50000" autoRev="1" fill="hold">
                                          <p:stCondLst>
                                            <p:cond delay="600"/>
                                          </p:stCondLst>
                                        </p:cTn>
                                        <p:tgtEl>
                                          <p:spTgt spid="6">
                                            <p:txEl>
                                              <p:pRg st="0" end="0"/>
                                            </p:txEl>
                                          </p:spTgt>
                                        </p:tgtEl>
                                        <p:attrNameLst>
                                          <p:attrName>xshear</p:attrName>
                                        </p:attrNameLst>
                                      </p:cBhvr>
                                    </p:anim>
                                    <p:animScale>
                                      <p:cBhvr>
                                        <p:cTn id="15" dur="200" decel="100000" autoRev="1" fill="hold">
                                          <p:stCondLst>
                                            <p:cond delay="600"/>
                                          </p:stCondLst>
                                        </p:cTn>
                                        <p:tgtEl>
                                          <p:spTgt spid="6">
                                            <p:txEl>
                                              <p:pRg st="0" end="0"/>
                                            </p:txEl>
                                          </p:spTgt>
                                        </p:tgtEl>
                                      </p:cBhvr>
                                      <p:from x="100000" y="100000"/>
                                      <p:to x="80000" y="100000"/>
                                    </p:animScale>
                                    <p:anim by="(#ppt_h/3+#ppt_w*0.1)" calcmode="lin" valueType="num">
                                      <p:cBhvr additive="sum">
                                        <p:cTn id="16" dur="200" decel="100000" autoRev="1" fill="hold">
                                          <p:stCondLst>
                                            <p:cond delay="600"/>
                                          </p:stCondLst>
                                        </p:cTn>
                                        <p:tgtEl>
                                          <p:spTgt spid="6">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1"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28"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35" dur="8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6">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42"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0000" contrast="6000"/>
          </a:blip>
          <a:srcRect/>
          <a:stretch>
            <a:fillRect t="15000" r="-6000" b="-4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512" y="476672"/>
            <a:ext cx="8686800" cy="838200"/>
          </a:xfrm>
        </p:spPr>
        <p:txBody>
          <a:bodyPr/>
          <a:lstStyle/>
          <a:p>
            <a:r>
              <a:rPr lang="en-GB" dirty="0" smtClean="0"/>
              <a:t>MITO: </a:t>
            </a:r>
            <a:r>
              <a:rPr lang="en-GB" dirty="0" err="1" smtClean="0"/>
              <a:t>il</a:t>
            </a:r>
            <a:r>
              <a:rPr lang="en-GB" dirty="0" smtClean="0"/>
              <a:t> ciclo tebano</a:t>
            </a:r>
            <a:endParaRPr lang="en-GB" dirty="0"/>
          </a:p>
        </p:txBody>
      </p:sp>
      <p:sp>
        <p:nvSpPr>
          <p:cNvPr id="3" name="Segnaposto contenuto 2"/>
          <p:cNvSpPr>
            <a:spLocks noGrp="1"/>
          </p:cNvSpPr>
          <p:nvPr>
            <p:ph idx="1"/>
          </p:nvPr>
        </p:nvSpPr>
        <p:spPr/>
        <p:txBody>
          <a:bodyPr>
            <a:normAutofit fontScale="62500" lnSpcReduction="20000"/>
          </a:bodyPr>
          <a:lstStyle/>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it-IT" sz="4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L'Edipodia</a:t>
            </a:r>
            <a:r>
              <a:rPr lang="it-IT" sz="4100" b="1" dirty="0" smtClean="0">
                <a:solidFill>
                  <a:schemeClr val="bg1">
                    <a:lumMod val="95000"/>
                  </a:schemeClr>
                </a:solidFill>
              </a:rPr>
              <a:t>, attribuito a </a:t>
            </a:r>
            <a:r>
              <a:rPr lang="it-IT" sz="4100" i="1" dirty="0" smtClean="0">
                <a:solidFill>
                  <a:schemeClr val="bg1">
                    <a:lumMod val="95000"/>
                  </a:schemeClr>
                </a:solidFill>
              </a:rPr>
              <a:t>Cinetone di Sparta</a:t>
            </a:r>
            <a:r>
              <a:rPr lang="it-IT" sz="4100" b="1" dirty="0" smtClean="0">
                <a:solidFill>
                  <a:schemeClr val="bg1">
                    <a:lumMod val="95000"/>
                  </a:schemeClr>
                </a:solidFill>
              </a:rPr>
              <a:t>, narrava la storia di </a:t>
            </a:r>
            <a:r>
              <a:rPr lang="it-IT" sz="4100" i="1" dirty="0" smtClean="0">
                <a:solidFill>
                  <a:schemeClr val="bg1">
                    <a:lumMod val="95000"/>
                  </a:schemeClr>
                </a:solidFill>
              </a:rPr>
              <a:t>Edipo</a:t>
            </a:r>
            <a:r>
              <a:rPr lang="it-IT" sz="4100" b="1" dirty="0" smtClean="0">
                <a:solidFill>
                  <a:schemeClr val="bg1">
                    <a:lumMod val="95000"/>
                  </a:schemeClr>
                </a:solidFill>
              </a:rPr>
              <a:t>, che senza saperlo uccise il padre </a:t>
            </a:r>
            <a:r>
              <a:rPr lang="it-IT" sz="4100" i="1" dirty="0" smtClean="0">
                <a:solidFill>
                  <a:schemeClr val="bg1">
                    <a:lumMod val="95000"/>
                  </a:schemeClr>
                </a:solidFill>
              </a:rPr>
              <a:t>Laio</a:t>
            </a:r>
            <a:r>
              <a:rPr lang="it-IT" sz="4100" b="1" dirty="0" smtClean="0">
                <a:solidFill>
                  <a:schemeClr val="bg1">
                    <a:lumMod val="95000"/>
                  </a:schemeClr>
                </a:solidFill>
              </a:rPr>
              <a:t> e sposò la madre </a:t>
            </a:r>
            <a:r>
              <a:rPr lang="it-IT" sz="4100" i="1" dirty="0" smtClean="0">
                <a:solidFill>
                  <a:schemeClr val="bg1">
                    <a:lumMod val="95000"/>
                  </a:schemeClr>
                </a:solidFill>
              </a:rPr>
              <a:t>Giocasta</a:t>
            </a:r>
            <a:r>
              <a:rPr lang="it-IT" sz="4100" b="1" dirty="0" smtClean="0">
                <a:solidFill>
                  <a:schemeClr val="bg1">
                    <a:lumMod val="95000"/>
                  </a:schemeClr>
                </a:solidFill>
              </a:rPr>
              <a:t>, e della sua fuga da </a:t>
            </a:r>
            <a:r>
              <a:rPr lang="it-IT" sz="4100" i="1" dirty="0" smtClean="0">
                <a:solidFill>
                  <a:schemeClr val="bg1">
                    <a:lumMod val="95000"/>
                  </a:schemeClr>
                </a:solidFill>
              </a:rPr>
              <a:t>Tebe</a:t>
            </a:r>
            <a:r>
              <a:rPr lang="it-IT" sz="4100" b="1" dirty="0" smtClean="0">
                <a:solidFill>
                  <a:schemeClr val="bg1">
                    <a:lumMod val="95000"/>
                  </a:schemeClr>
                </a:solidFill>
              </a:rPr>
              <a:t> quando venne a conoscenza della verità.</a:t>
            </a: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sz="2300" b="1" dirty="0" smtClean="0"/>
          </a:p>
          <a:p>
            <a:endParaRPr lang="it-IT" sz="1800" dirty="0" smtClean="0"/>
          </a:p>
          <a:p>
            <a:pPr>
              <a:buNone/>
            </a:pPr>
            <a:endParaRPr lang="en-GB" dirty="0" smtClean="0"/>
          </a:p>
          <a:p>
            <a:pPr>
              <a:buNone/>
            </a:pP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it-IT" sz="2800" dirty="0" smtClean="0"/>
          </a:p>
          <a:p>
            <a:pPr>
              <a:buNone/>
            </a:pPr>
            <a:endParaRPr lang="en-GB" sz="2900" dirty="0"/>
          </a:p>
        </p:txBody>
      </p:sp>
    </p:spTree>
    <p:extLst>
      <p:ext uri="{BB962C8B-B14F-4D97-AF65-F5344CB8AC3E}">
        <p14:creationId xmlns:p14="http://schemas.microsoft.com/office/powerpoint/2010/main" val="244682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dul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arta">
  <a:themeElements>
    <a:clrScheme name="Personalizzato 4">
      <a:dk1>
        <a:sysClr val="windowText" lastClr="000000"/>
      </a:dk1>
      <a:lt1>
        <a:sysClr val="window" lastClr="FFFFFF"/>
      </a:lt1>
      <a:dk2>
        <a:srgbClr val="BFBFBF"/>
      </a:dk2>
      <a:lt2>
        <a:srgbClr val="FEFAC9"/>
      </a:lt2>
      <a:accent1>
        <a:srgbClr val="BFBFBF"/>
      </a:accent1>
      <a:accent2>
        <a:srgbClr val="F3A447"/>
      </a:accent2>
      <a:accent3>
        <a:srgbClr val="E7BC29"/>
      </a:accent3>
      <a:accent4>
        <a:srgbClr val="D092A7"/>
      </a:accent4>
      <a:accent5>
        <a:srgbClr val="9C85C0"/>
      </a:accent5>
      <a:accent6>
        <a:srgbClr val="809EC2"/>
      </a:accent6>
      <a:hlink>
        <a:srgbClr val="FFFFFF"/>
      </a:hlink>
      <a:folHlink>
        <a:srgbClr val="FFFFF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Carta">
  <a:themeElements>
    <a:clrScheme name="Personalizzato 4">
      <a:dk1>
        <a:sysClr val="windowText" lastClr="000000"/>
      </a:dk1>
      <a:lt1>
        <a:sysClr val="window" lastClr="FFFFFF"/>
      </a:lt1>
      <a:dk2>
        <a:srgbClr val="BFBFBF"/>
      </a:dk2>
      <a:lt2>
        <a:srgbClr val="FEFAC9"/>
      </a:lt2>
      <a:accent1>
        <a:srgbClr val="BFBFBF"/>
      </a:accent1>
      <a:accent2>
        <a:srgbClr val="F3A447"/>
      </a:accent2>
      <a:accent3>
        <a:srgbClr val="E7BC29"/>
      </a:accent3>
      <a:accent4>
        <a:srgbClr val="D092A7"/>
      </a:accent4>
      <a:accent5>
        <a:srgbClr val="9C85C0"/>
      </a:accent5>
      <a:accent6>
        <a:srgbClr val="809EC2"/>
      </a:accent6>
      <a:hlink>
        <a:srgbClr val="FFFFFF"/>
      </a:hlink>
      <a:folHlink>
        <a:srgbClr val="FFFFF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912</TotalTime>
  <Words>2986</Words>
  <Application>Microsoft Office PowerPoint</Application>
  <PresentationFormat>Presentazione su schermo (4:3)</PresentationFormat>
  <Paragraphs>418</Paragraphs>
  <Slides>35</Slides>
  <Notes>22</Notes>
  <HiddenSlides>0</HiddenSlides>
  <MMClips>0</MMClips>
  <ScaleCrop>false</ScaleCrop>
  <HeadingPairs>
    <vt:vector size="4" baseType="variant">
      <vt:variant>
        <vt:lpstr>Tema</vt:lpstr>
      </vt:variant>
      <vt:variant>
        <vt:i4>3</vt:i4>
      </vt:variant>
      <vt:variant>
        <vt:lpstr>Titoli diapositive</vt:lpstr>
      </vt:variant>
      <vt:variant>
        <vt:i4>35</vt:i4>
      </vt:variant>
    </vt:vector>
  </HeadingPairs>
  <TitlesOfParts>
    <vt:vector size="38" baseType="lpstr">
      <vt:lpstr>Modulo</vt:lpstr>
      <vt:lpstr>Carta</vt:lpstr>
      <vt:lpstr>1_Carta</vt:lpstr>
      <vt:lpstr>I SETTE CONTRO TEBE</vt:lpstr>
      <vt:lpstr>l’autore</vt:lpstr>
      <vt:lpstr>Presentazione standard di PowerPoint</vt:lpstr>
      <vt:lpstr>CARATTERISTICHE DEL TEATRO DI ESCHILO</vt:lpstr>
      <vt:lpstr>Presentazione standard di PowerPoint</vt:lpstr>
      <vt:lpstr>Presentazione standard di PowerPoint</vt:lpstr>
      <vt:lpstr>Presentazione standard di PowerPoint</vt:lpstr>
      <vt:lpstr>Peculiarità stilistiche di Eschilo</vt:lpstr>
      <vt:lpstr>MITO: il ciclo tebano</vt:lpstr>
      <vt:lpstr>Presentazione standard di PowerPoint</vt:lpstr>
      <vt:lpstr>Presentazione standard di PowerPoint</vt:lpstr>
      <vt:lpstr>TRAGEDIA: “Ἑπτὰ ἐπὶ Θήβας “</vt:lpstr>
      <vt:lpstr>Scenografia</vt:lpstr>
      <vt:lpstr>TRAMA</vt:lpstr>
      <vt:lpstr>                            PORTE</vt:lpstr>
      <vt:lpstr>Presentazione standard di PowerPoint</vt:lpstr>
      <vt:lpstr>                                      TEMI</vt:lpstr>
      <vt:lpstr>Presentazione standard di PowerPoint</vt:lpstr>
      <vt:lpstr>PERCHE’ Eschilo scrisse “I sette contro Tebe”?</vt:lpstr>
      <vt:lpstr>PERCHE’ la tragedia è quella dei “sette”?</vt:lpstr>
      <vt:lpstr>PERCHE’ lo scudo?</vt:lpstr>
      <vt:lpstr>Presentazione standard di PowerPoint</vt:lpstr>
      <vt:lpstr>“I SETTE CONTRO TEBE” NELL’ARTE</vt:lpstr>
      <vt:lpstr>Presentazione standard di PowerPoint</vt:lpstr>
      <vt:lpstr>Presentazione standard di PowerPoint</vt:lpstr>
      <vt:lpstr>Presentazione standard di PowerPoint</vt:lpstr>
      <vt:lpstr>Il motivo del fraticidio</vt:lpstr>
      <vt:lpstr>Presentazione standard di PowerPoint</vt:lpstr>
      <vt:lpstr>Riprese letterarie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Vozella Angela</dc:creator>
  <cp:lastModifiedBy>Utente</cp:lastModifiedBy>
  <cp:revision>79</cp:revision>
  <dcterms:created xsi:type="dcterms:W3CDTF">2014-10-24T13:15:32Z</dcterms:created>
  <dcterms:modified xsi:type="dcterms:W3CDTF">2014-11-16T14:44:10Z</dcterms:modified>
</cp:coreProperties>
</file>