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2" r:id="rId3"/>
    <p:sldId id="257" r:id="rId4"/>
    <p:sldId id="270" r:id="rId5"/>
    <p:sldId id="289" r:id="rId6"/>
    <p:sldId id="260" r:id="rId7"/>
    <p:sldId id="290" r:id="rId8"/>
    <p:sldId id="291" r:id="rId9"/>
    <p:sldId id="269" r:id="rId10"/>
    <p:sldId id="292" r:id="rId11"/>
    <p:sldId id="275" r:id="rId12"/>
    <p:sldId id="268" r:id="rId13"/>
    <p:sldId id="266" r:id="rId14"/>
    <p:sldId id="265" r:id="rId15"/>
    <p:sldId id="271" r:id="rId16"/>
    <p:sldId id="273" r:id="rId17"/>
    <p:sldId id="276" r:id="rId18"/>
    <p:sldId id="294" r:id="rId19"/>
    <p:sldId id="278" r:id="rId20"/>
    <p:sldId id="281" r:id="rId21"/>
    <p:sldId id="282" r:id="rId22"/>
    <p:sldId id="283" r:id="rId23"/>
    <p:sldId id="284" r:id="rId24"/>
    <p:sldId id="286" r:id="rId25"/>
    <p:sldId id="287" r:id="rId26"/>
    <p:sldId id="288" r:id="rId27"/>
    <p:sldId id="293" r:id="rId28"/>
    <p:sldId id="258"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7EC84A9-8726-4132-B6E7-67244FCD1F08}" type="datetimeFigureOut">
              <a:rPr lang="it-IT" smtClean="0"/>
              <a:t>20/05/2020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7EC84A9-8726-4132-B6E7-67244FCD1F08}" type="datetimeFigureOut">
              <a:rPr lang="it-IT" smtClean="0"/>
              <a:t>20/05/2020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7EC84A9-8726-4132-B6E7-67244FCD1F08}" type="datetimeFigureOut">
              <a:rPr lang="it-IT" smtClean="0"/>
              <a:t>20/05/2020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7EC84A9-8726-4132-B6E7-67244FCD1F08}" type="datetimeFigureOut">
              <a:rPr lang="it-IT" smtClean="0"/>
              <a:t>20/05/2020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7EC84A9-8726-4132-B6E7-67244FCD1F08}" type="datetimeFigureOut">
              <a:rPr lang="it-IT" smtClean="0"/>
              <a:t>20/05/2020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7EC84A9-8726-4132-B6E7-67244FCD1F08}" type="datetimeFigureOut">
              <a:rPr lang="it-IT" smtClean="0"/>
              <a:t>20/05/2020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7EC84A9-8726-4132-B6E7-67244FCD1F08}" type="datetimeFigureOut">
              <a:rPr lang="it-IT" smtClean="0"/>
              <a:t>20/05/2020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7EC84A9-8726-4132-B6E7-67244FCD1F08}" type="datetimeFigureOut">
              <a:rPr lang="it-IT" smtClean="0"/>
              <a:t>20/05/2020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7EC84A9-8726-4132-B6E7-67244FCD1F08}" type="datetimeFigureOut">
              <a:rPr lang="it-IT" smtClean="0"/>
              <a:t>20/05/2020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7EC84A9-8726-4132-B6E7-67244FCD1F08}" type="datetimeFigureOut">
              <a:rPr lang="it-IT" smtClean="0"/>
              <a:t>20/05/2020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7EC84A9-8726-4132-B6E7-67244FCD1F08}" type="datetimeFigureOut">
              <a:rPr lang="it-IT" smtClean="0"/>
              <a:t>20/05/2020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EA1F90-1D7F-4745-8571-5FD6DD32A8D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84A9-8726-4132-B6E7-67244FCD1F08}" type="datetimeFigureOut">
              <a:rPr lang="it-IT" smtClean="0"/>
              <a:t>20/05/2020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A1F90-1D7F-4745-8571-5FD6DD32A8D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2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2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2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g"/></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2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g"/></Relationships>
</file>

<file path=ppt/slides/_rels/slide2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r.wikipedia.org/wiki/Carlo_Goldoni"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rcaniearcani.blogspot.com/2018/09/quando-si-alza-nuovamente-il-sipario.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descr="sfondi 21.jpg"/>
          <p:cNvPicPr>
            <a:picLocks noChangeAspect="1"/>
          </p:cNvPicPr>
          <p:nvPr/>
        </p:nvPicPr>
        <p:blipFill rotWithShape="1">
          <a:blip r:embed="rId2">
            <a:duotone>
              <a:prstClr val="black"/>
              <a:schemeClr val="tx2">
                <a:tint val="45000"/>
                <a:satMod val="400000"/>
              </a:schemeClr>
            </a:duotone>
            <a:alphaModFix amt="35000"/>
          </a:blip>
          <a:srcRect l="2939" r="8060" b="-1"/>
          <a:stretch/>
        </p:blipFill>
        <p:spPr>
          <a:xfrm>
            <a:off x="20" y="10"/>
            <a:ext cx="9143979" cy="6857990"/>
          </a:xfrm>
          <a:prstGeom prst="rect">
            <a:avLst/>
          </a:prstGeom>
        </p:spPr>
      </p:pic>
      <p:sp>
        <p:nvSpPr>
          <p:cNvPr id="5" name="CasellaDiTesto 4"/>
          <p:cNvSpPr txBox="1"/>
          <p:nvPr/>
        </p:nvSpPr>
        <p:spPr>
          <a:xfrm>
            <a:off x="686277" y="2931914"/>
            <a:ext cx="3958000" cy="994172"/>
          </a:xfrm>
          <a:prstGeom prst="rect">
            <a:avLst/>
          </a:prstGeom>
        </p:spPr>
        <p:txBody>
          <a:bodyPr vert="horz" lIns="91440" tIns="45720" rIns="91440" bIns="45720" rtlCol="0" anchor="ctr">
            <a:normAutofit/>
          </a:bodyPr>
          <a:lstStyle/>
          <a:p>
            <a:pPr algn="ctr" defTabSz="685800">
              <a:lnSpc>
                <a:spcPct val="90000"/>
              </a:lnSpc>
              <a:spcBef>
                <a:spcPct val="0"/>
              </a:spcBef>
              <a:spcAft>
                <a:spcPts val="600"/>
              </a:spcAft>
            </a:pPr>
            <a:r>
              <a:rPr lang="en-US" sz="3100" kern="1200" dirty="0">
                <a:solidFill>
                  <a:schemeClr val="tx1"/>
                </a:solidFill>
                <a:latin typeface="Andalus" panose="02020603050405020304" pitchFamily="18" charset="-78"/>
                <a:ea typeface="+mj-ea"/>
                <a:cs typeface="Andalus" panose="02020603050405020304" pitchFamily="18" charset="-78"/>
              </a:rPr>
              <a:t>Le </a:t>
            </a:r>
            <a:r>
              <a:rPr lang="en-US" sz="3100" dirty="0" err="1">
                <a:latin typeface="Andalus" panose="02020603050405020304" pitchFamily="18" charset="-78"/>
                <a:ea typeface="+mj-ea"/>
                <a:cs typeface="Andalus" panose="02020603050405020304" pitchFamily="18" charset="-78"/>
              </a:rPr>
              <a:t>S</a:t>
            </a:r>
            <a:r>
              <a:rPr lang="en-US" sz="3100" kern="1200" dirty="0" err="1">
                <a:solidFill>
                  <a:schemeClr val="tx1"/>
                </a:solidFill>
                <a:latin typeface="Andalus" panose="02020603050405020304" pitchFamily="18" charset="-78"/>
                <a:ea typeface="+mj-ea"/>
                <a:cs typeface="Andalus" panose="02020603050405020304" pitchFamily="18" charset="-78"/>
              </a:rPr>
              <a:t>manie</a:t>
            </a:r>
            <a:r>
              <a:rPr lang="en-US" sz="3100" kern="1200" dirty="0">
                <a:solidFill>
                  <a:schemeClr val="tx1"/>
                </a:solidFill>
                <a:latin typeface="Andalus" panose="02020603050405020304" pitchFamily="18" charset="-78"/>
                <a:ea typeface="+mj-ea"/>
                <a:cs typeface="Andalus" panose="02020603050405020304" pitchFamily="18" charset="-78"/>
              </a:rPr>
              <a:t> per la villeggiatura</a:t>
            </a:r>
          </a:p>
        </p:txBody>
      </p:sp>
      <p:sp>
        <p:nvSpPr>
          <p:cNvPr id="32"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6780" y="1785273"/>
            <a:ext cx="4427201" cy="5072728"/>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13" name="Segnaposto contenuto 12" descr="Immagine che contiene edificio, fotografia, gruppo, vecchio&#10;&#10;Descrizione generata automaticamente">
            <a:extLst>
              <a:ext uri="{FF2B5EF4-FFF2-40B4-BE49-F238E27FC236}">
                <a16:creationId xmlns:a16="http://schemas.microsoft.com/office/drawing/2014/main" id="{F5FEDEF8-2582-4D81-8C73-B9CB5E7C24D3}"/>
              </a:ext>
            </a:extLst>
          </p:cNvPr>
          <p:cNvPicPr>
            <a:picLocks noChangeAspect="1"/>
          </p:cNvPicPr>
          <p:nvPr/>
        </p:nvPicPr>
        <p:blipFill rotWithShape="1">
          <a:blip r:embed="rId3">
            <a:extLst>
              <a:ext uri="{28A0092B-C50C-407E-A947-70E740481C1C}">
                <a14:useLocalDpi xmlns:a14="http://schemas.microsoft.com/office/drawing/2010/main" val="0"/>
              </a:ext>
            </a:extLst>
          </a:blip>
          <a:srcRect t="6450" r="2" b="25767"/>
          <a:stretch/>
        </p:blipFill>
        <p:spPr>
          <a:xfrm>
            <a:off x="4861786" y="1930258"/>
            <a:ext cx="4282214" cy="4927741"/>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7008ED-11ED-4484-818E-7B0F58BDAAE5}"/>
              </a:ext>
            </a:extLst>
          </p:cNvPr>
          <p:cNvSpPr>
            <a:spLocks noGrp="1"/>
          </p:cNvSpPr>
          <p:nvPr>
            <p:ph type="title"/>
          </p:nvPr>
        </p:nvSpPr>
        <p:spPr>
          <a:xfrm>
            <a:off x="326082" y="866684"/>
            <a:ext cx="3381927" cy="854354"/>
          </a:xfrm>
        </p:spPr>
        <p:txBody>
          <a:bodyPr>
            <a:normAutofit/>
          </a:bodyPr>
          <a:lstStyle/>
          <a:p>
            <a:r>
              <a:rPr lang="it-IT" sz="2700" dirty="0">
                <a:latin typeface="Andalus" panose="02020603050405020304" pitchFamily="18" charset="-78"/>
                <a:cs typeface="Andalus" panose="02020603050405020304" pitchFamily="18" charset="-78"/>
              </a:rPr>
              <a:t>Alati Mariagrazia </a:t>
            </a:r>
          </a:p>
        </p:txBody>
      </p:sp>
      <p:sp>
        <p:nvSpPr>
          <p:cNvPr id="17" name="Content Placeholder 16">
            <a:extLst>
              <a:ext uri="{FF2B5EF4-FFF2-40B4-BE49-F238E27FC236}">
                <a16:creationId xmlns:a16="http://schemas.microsoft.com/office/drawing/2014/main" id="{C0AB9091-8879-4011-B12D-6855D2256392}"/>
              </a:ext>
            </a:extLst>
          </p:cNvPr>
          <p:cNvSpPr>
            <a:spLocks noGrp="1"/>
          </p:cNvSpPr>
          <p:nvPr>
            <p:ph idx="1"/>
          </p:nvPr>
        </p:nvSpPr>
        <p:spPr>
          <a:xfrm>
            <a:off x="338668" y="1598933"/>
            <a:ext cx="3369341" cy="2589640"/>
          </a:xfrm>
        </p:spPr>
        <p:txBody>
          <a:bodyPr anchor="t">
            <a:normAutofit fontScale="85000" lnSpcReduction="10000"/>
          </a:bodyPr>
          <a:lstStyle/>
          <a:p>
            <a:pPr marL="0" indent="0">
              <a:buNone/>
            </a:pPr>
            <a:r>
              <a:rPr lang="it-IT" sz="1350" dirty="0"/>
              <a:t> Ho deciso di intraprendere uno studio delle decorazioni del barocco interpellando anche quelli che erano i gusti del tempo, ad esempio la riscoperta della pittura di paesaggio (proprio come possiamo vedere nel primo bozzetto) La cosa che differenzia maggiormente le due stanze sono appunto i colori: colori caldi nella prima e colori freddi nella seconda. La scena che verrà rappresentata qui è quella delle due donne principali della storia: Vittoria e Giacinta che parlano della villeggiatura e dei loro abiti, entrambe cercano di sopraelevarsi con falsità e garbatezza diciamo in un falso cortese ed è questo che rende comica la scena. Ho scelto il primo bozzetto portandolo in prospettiva e ho realizzato due abiti, prima solo con colori a matita e poi rendendolo tridimensionale tramite l'uso di fiori e tessuti.</a:t>
            </a:r>
            <a:endParaRPr lang="en-US" sz="1350" dirty="0"/>
          </a:p>
        </p:txBody>
      </p:sp>
      <p:sp>
        <p:nvSpPr>
          <p:cNvPr id="31" name="Freeform: Shape 30">
            <a:extLst>
              <a:ext uri="{FF2B5EF4-FFF2-40B4-BE49-F238E27FC236}">
                <a16:creationId xmlns:a16="http://schemas.microsoft.com/office/drawing/2014/main" id="{3A45B268-BBDB-4EC6-A664-CED7BF60D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3663" y="1130609"/>
            <a:ext cx="1411100" cy="141110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3" name="Oval 3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258" y="991873"/>
            <a:ext cx="1685692" cy="168569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5" name="Freeform: Shape 34">
            <a:extLst>
              <a:ext uri="{FF2B5EF4-FFF2-40B4-BE49-F238E27FC236}">
                <a16:creationId xmlns:a16="http://schemas.microsoft.com/office/drawing/2014/main" id="{B78B55DD-3C55-4B94-9031-4F3723BD4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7027" y="-3165"/>
            <a:ext cx="3327795" cy="279052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7" name="Freeform: Shape 36">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829" y="-3167"/>
            <a:ext cx="3466993" cy="2929727"/>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39" name="Freeform: Shape 38">
            <a:extLst>
              <a:ext uri="{FF2B5EF4-FFF2-40B4-BE49-F238E27FC236}">
                <a16:creationId xmlns:a16="http://schemas.microsoft.com/office/drawing/2014/main" id="{42D9BB05-ED63-4148-87AB-82720ACC3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421" y="4861398"/>
            <a:ext cx="3776458" cy="1996601"/>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1" name="Freeform: Shape 40">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331" y="4740650"/>
            <a:ext cx="4021721" cy="2117350"/>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43" name="Freeform: Shape 42">
            <a:extLst>
              <a:ext uri="{FF2B5EF4-FFF2-40B4-BE49-F238E27FC236}">
                <a16:creationId xmlns:a16="http://schemas.microsoft.com/office/drawing/2014/main" id="{5B00B48C-8AA7-4128-AD60-76349F0C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515" y="2893753"/>
            <a:ext cx="2057400" cy="20574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5" name="Oval 4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1071" y="2770309"/>
            <a:ext cx="2304288" cy="230428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1" name="Immagine 10" descr="Immagine che contiene interni, sedendo, piccolo, tavolo&#10;&#10;Descrizione generata automaticamente">
            <a:extLst>
              <a:ext uri="{FF2B5EF4-FFF2-40B4-BE49-F238E27FC236}">
                <a16:creationId xmlns:a16="http://schemas.microsoft.com/office/drawing/2014/main" id="{34877C0A-B600-4B60-A429-66E2C75E8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603389" y="3427843"/>
            <a:ext cx="1758614" cy="989220"/>
          </a:xfrm>
          <a:prstGeom prst="rect">
            <a:avLst/>
          </a:prstGeom>
        </p:spPr>
      </p:pic>
      <p:pic>
        <p:nvPicPr>
          <p:cNvPr id="13" name="Immagine 12" descr="Immagine che contiene testo, lavagnabianca&#10;&#10;Descrizione generata automaticamente">
            <a:extLst>
              <a:ext uri="{FF2B5EF4-FFF2-40B4-BE49-F238E27FC236}">
                <a16:creationId xmlns:a16="http://schemas.microsoft.com/office/drawing/2014/main" id="{9CCEFA95-4870-49FA-A71F-D3806EBF84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528" y="287737"/>
            <a:ext cx="2750192" cy="1546982"/>
          </a:xfrm>
          <a:prstGeom prst="rect">
            <a:avLst/>
          </a:prstGeom>
        </p:spPr>
      </p:pic>
      <p:sp>
        <p:nvSpPr>
          <p:cNvPr id="47" name="Freeform: Shape 46">
            <a:extLst>
              <a:ext uri="{FF2B5EF4-FFF2-40B4-BE49-F238E27FC236}">
                <a16:creationId xmlns:a16="http://schemas.microsoft.com/office/drawing/2014/main" id="{0760511E-86BF-4340-9949-CECB774FA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744" y="4411708"/>
            <a:ext cx="2852256" cy="2446292"/>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9" name="Freeform: Shape 4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7247" y="4263915"/>
            <a:ext cx="2996754" cy="2594085"/>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pic>
        <p:nvPicPr>
          <p:cNvPr id="9" name="Immagine 8" descr="Immagine che contiene tavolo&#10;&#10;Descrizione generata automaticamente">
            <a:extLst>
              <a:ext uri="{FF2B5EF4-FFF2-40B4-BE49-F238E27FC236}">
                <a16:creationId xmlns:a16="http://schemas.microsoft.com/office/drawing/2014/main" id="{854BD542-24AF-4B38-88E8-547547CAE6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808009" y="5045395"/>
            <a:ext cx="2164019" cy="1295897"/>
          </a:xfrm>
          <a:prstGeom prst="rect">
            <a:avLst/>
          </a:prstGeom>
        </p:spPr>
      </p:pic>
      <p:pic>
        <p:nvPicPr>
          <p:cNvPr id="7" name="Immagine 6">
            <a:extLst>
              <a:ext uri="{FF2B5EF4-FFF2-40B4-BE49-F238E27FC236}">
                <a16:creationId xmlns:a16="http://schemas.microsoft.com/office/drawing/2014/main" id="{AEA95510-8886-49A0-8B9C-E2A707E38D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943" y="5395182"/>
            <a:ext cx="2418496" cy="1360403"/>
          </a:xfrm>
          <a:prstGeom prst="rect">
            <a:avLst/>
          </a:prstGeom>
        </p:spPr>
      </p:pic>
      <p:pic>
        <p:nvPicPr>
          <p:cNvPr id="4" name="Immagine 3" descr="Immagine che contiene tavolo, letto&#10;&#10;Descrizione generata automaticamente">
            <a:extLst>
              <a:ext uri="{FF2B5EF4-FFF2-40B4-BE49-F238E27FC236}">
                <a16:creationId xmlns:a16="http://schemas.microsoft.com/office/drawing/2014/main" id="{CF446471-B0CB-4D3E-8030-6DADA9C8E4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6225" y="1412776"/>
            <a:ext cx="1329109" cy="843984"/>
          </a:xfrm>
          <a:prstGeom prst="ellipse">
            <a:avLst/>
          </a:prstGeom>
          <a:ln>
            <a:noFill/>
          </a:ln>
          <a:effectLst>
            <a:softEdge rad="112500"/>
          </a:effectLst>
        </p:spPr>
      </p:pic>
    </p:spTree>
    <p:extLst>
      <p:ext uri="{BB962C8B-B14F-4D97-AF65-F5344CB8AC3E}">
        <p14:creationId xmlns:p14="http://schemas.microsoft.com/office/powerpoint/2010/main" val="23457111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510CE64C-D4F8-4F8C-8F49-34E640E801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35501"/>
            <a:ext cx="4571980" cy="3428990"/>
          </a:xfrm>
          <a:prstGeom prst="rect">
            <a:avLst/>
          </a:prstGeom>
        </p:spPr>
      </p:pic>
      <p:pic>
        <p:nvPicPr>
          <p:cNvPr id="13" name="Segnaposto contenuto 12" descr="Immagine che contiene cibo&#10;&#10;Descrizione generata automaticamente">
            <a:extLst>
              <a:ext uri="{FF2B5EF4-FFF2-40B4-BE49-F238E27FC236}">
                <a16:creationId xmlns:a16="http://schemas.microsoft.com/office/drawing/2014/main" id="{78784091-6EF4-481D-83E9-29FB08972EF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4572000" y="10"/>
            <a:ext cx="4572000" cy="3428990"/>
          </a:xfrm>
          <a:prstGeom prst="rect">
            <a:avLst/>
          </a:prstGeom>
        </p:spPr>
      </p:pic>
      <p:pic>
        <p:nvPicPr>
          <p:cNvPr id="15" name="Immagine 14">
            <a:extLst>
              <a:ext uri="{FF2B5EF4-FFF2-40B4-BE49-F238E27FC236}">
                <a16:creationId xmlns:a16="http://schemas.microsoft.com/office/drawing/2014/main" id="{E8FABB60-8CB9-40CB-A3F3-5C94F4E4D6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04" b="4"/>
          <a:stretch/>
        </p:blipFill>
        <p:spPr>
          <a:xfrm>
            <a:off x="20" y="3429000"/>
            <a:ext cx="4571980" cy="3429000"/>
          </a:xfrm>
          <a:prstGeom prst="rect">
            <a:avLst/>
          </a:prstGeom>
        </p:spPr>
      </p:pic>
      <p:pic>
        <p:nvPicPr>
          <p:cNvPr id="19" name="Immagine 18" descr="Immagine che contiene testo, lavagnabianca&#10;&#10;Descrizione generata automaticamente">
            <a:extLst>
              <a:ext uri="{FF2B5EF4-FFF2-40B4-BE49-F238E27FC236}">
                <a16:creationId xmlns:a16="http://schemas.microsoft.com/office/drawing/2014/main" id="{7BD8BA82-14E1-458A-8316-1A8E2836DC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335" b="2"/>
          <a:stretch/>
        </p:blipFill>
        <p:spPr>
          <a:xfrm>
            <a:off x="4572000" y="3429000"/>
            <a:ext cx="4572000" cy="3429000"/>
          </a:xfrm>
          <a:prstGeom prst="rect">
            <a:avLst/>
          </a:prstGeom>
        </p:spPr>
      </p:pic>
      <p:sp>
        <p:nvSpPr>
          <p:cNvPr id="24" name="Rectangle 23">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885915" y="2164437"/>
            <a:ext cx="3372170" cy="2529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ame 25">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47277" y="1835459"/>
            <a:ext cx="4249446" cy="3187083"/>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olo 1">
            <a:extLst>
              <a:ext uri="{FF2B5EF4-FFF2-40B4-BE49-F238E27FC236}">
                <a16:creationId xmlns:a16="http://schemas.microsoft.com/office/drawing/2014/main" id="{90DCBEE9-6EB6-4683-845A-22AAC11C2C9F}"/>
              </a:ext>
            </a:extLst>
          </p:cNvPr>
          <p:cNvSpPr>
            <a:spLocks noGrp="1"/>
          </p:cNvSpPr>
          <p:nvPr>
            <p:ph type="title"/>
          </p:nvPr>
        </p:nvSpPr>
        <p:spPr>
          <a:xfrm>
            <a:off x="3491880" y="2708920"/>
            <a:ext cx="1842450" cy="1524050"/>
          </a:xfrm>
          <a:noFill/>
        </p:spPr>
        <p:txBody>
          <a:bodyPr vert="horz" lIns="91440" tIns="45720" rIns="91440" bIns="45720" rtlCol="0" anchor="ctr">
            <a:noAutofit/>
          </a:bodyPr>
          <a:lstStyle/>
          <a:p>
            <a:pPr>
              <a:lnSpc>
                <a:spcPct val="90000"/>
              </a:lnSpc>
            </a:pPr>
            <a:r>
              <a:rPr lang="it-IT" sz="900" dirty="0">
                <a:solidFill>
                  <a:srgbClr val="080808"/>
                </a:solidFill>
              </a:rPr>
              <a:t>Per Le Smanie per la villeggiatura ho realizzato un percorso di quattro tavole dove ho creato una proposta di un interno di un’</a:t>
            </a:r>
            <a:r>
              <a:rPr lang="it-IT" sz="900" dirty="0" err="1">
                <a:solidFill>
                  <a:srgbClr val="080808"/>
                </a:solidFill>
              </a:rPr>
              <a:t>abitazione.Come</a:t>
            </a:r>
            <a:r>
              <a:rPr lang="it-IT" sz="900" dirty="0">
                <a:solidFill>
                  <a:srgbClr val="080808"/>
                </a:solidFill>
              </a:rPr>
              <a:t> prima cosa ho realizzato un bozzetto e ho analizzato gli elementi dell’arredamento che ho inserito  in seguito. Successivamente ho realizzato una tavola tecnica in cui  ho approfondito lo studio della pianta e della sezione. Infine ho creato un definitivo della mia proposta in scala 1:25. Come ultimo step ho realizzato una tavola con lo studio degli abiti tipici del periodo   Barocco.</a:t>
            </a:r>
            <a:endParaRPr lang="en-US" sz="900" kern="1200" dirty="0">
              <a:solidFill>
                <a:srgbClr val="080808"/>
              </a:solidFill>
              <a:latin typeface="+mj-lt"/>
              <a:ea typeface="+mj-ea"/>
              <a:cs typeface="+mj-cs"/>
            </a:endParaRPr>
          </a:p>
        </p:txBody>
      </p:sp>
      <p:sp>
        <p:nvSpPr>
          <p:cNvPr id="20" name="CasellaDiTesto 19">
            <a:extLst>
              <a:ext uri="{FF2B5EF4-FFF2-40B4-BE49-F238E27FC236}">
                <a16:creationId xmlns:a16="http://schemas.microsoft.com/office/drawing/2014/main" id="{729E6660-7B1B-4556-99E7-5D84F9DDD9A5}"/>
              </a:ext>
            </a:extLst>
          </p:cNvPr>
          <p:cNvSpPr txBox="1"/>
          <p:nvPr/>
        </p:nvSpPr>
        <p:spPr>
          <a:xfrm>
            <a:off x="3491880" y="2016456"/>
            <a:ext cx="2160240" cy="369332"/>
          </a:xfrm>
          <a:prstGeom prst="rect">
            <a:avLst/>
          </a:prstGeom>
          <a:noFill/>
        </p:spPr>
        <p:txBody>
          <a:bodyPr wrap="square" rtlCol="0">
            <a:spAutoFit/>
          </a:bodyPr>
          <a:lstStyle/>
          <a:p>
            <a:r>
              <a:rPr lang="it-IT" dirty="0">
                <a:latin typeface="Andalus" panose="02020603050405020304" pitchFamily="18" charset="-78"/>
                <a:cs typeface="Andalus" panose="02020603050405020304" pitchFamily="18" charset="-78"/>
              </a:rPr>
              <a:t>Altamura Marta</a:t>
            </a:r>
          </a:p>
        </p:txBody>
      </p:sp>
    </p:spTree>
    <p:extLst>
      <p:ext uri="{BB962C8B-B14F-4D97-AF65-F5344CB8AC3E}">
        <p14:creationId xmlns:p14="http://schemas.microsoft.com/office/powerpoint/2010/main" val="127736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E91CAE5-7A3C-4D61-BCBC-F2BE0F130B19}"/>
              </a:ext>
            </a:extLst>
          </p:cNvPr>
          <p:cNvSpPr>
            <a:spLocks noGrp="1"/>
          </p:cNvSpPr>
          <p:nvPr>
            <p:ph idx="1"/>
          </p:nvPr>
        </p:nvSpPr>
        <p:spPr>
          <a:xfrm>
            <a:off x="328219" y="1256843"/>
            <a:ext cx="2776946" cy="3988535"/>
          </a:xfrm>
        </p:spPr>
        <p:txBody>
          <a:bodyPr>
            <a:normAutofit fontScale="77500" lnSpcReduction="20000"/>
          </a:bodyPr>
          <a:lstStyle/>
          <a:p>
            <a:pPr marL="0" indent="0">
              <a:buNone/>
            </a:pPr>
            <a:r>
              <a:rPr lang="it-IT" sz="1600" dirty="0"/>
              <a:t>Nel corso di quest’anno scolastico abbiamo analizzato  nelle discipline letterarie e di progettazione l’opera La Trilogia della villeggiatura e nello specifico Le Smanie. Oltre a lavorare con i nostri professori, abbiamo lavorato anche con altri due professori specializzati in teatro. Dopo aver letto l’opera ho realizzato dei bozzetti con le proporzioni in scala di interni e di arredamento. Nella prima tavola ho realizzato vari schizzi a mano libera con tre proposte. Nella seconda tavola ho inserito tutto in scala con misure in proporzione al teatro. Ho scelto il secondo bozzetto composto da una quinta con un quadro al lato sinistro, mentre al lato destro sempre sulla quinta si trova una porta attraverso cui gli attori possono entrare e uscire e di fianco alla porta si trova un baule. Sulla terza tavola ho realizzato i costumi.</a:t>
            </a:r>
            <a:endParaRPr lang="en-US" sz="1600" dirty="0"/>
          </a:p>
        </p:txBody>
      </p:sp>
      <p:sp>
        <p:nvSpPr>
          <p:cNvPr id="31" name="Rectangle 15">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3806" y="0"/>
            <a:ext cx="5740194"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17">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321732"/>
            <a:ext cx="3083291"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descr="Immagine che contiene bambola, pensile, tavolo&#10;&#10;Descrizione generata automaticamente">
            <a:extLst>
              <a:ext uri="{FF2B5EF4-FFF2-40B4-BE49-F238E27FC236}">
                <a16:creationId xmlns:a16="http://schemas.microsoft.com/office/drawing/2014/main" id="{76597B4B-5EB9-4AFB-A8A7-AA9375DE6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7097" y="1138971"/>
            <a:ext cx="2831924" cy="2031905"/>
          </a:xfrm>
          <a:prstGeom prst="rect">
            <a:avLst/>
          </a:prstGeom>
        </p:spPr>
      </p:pic>
      <p:sp>
        <p:nvSpPr>
          <p:cNvPr id="33" name="Rectangle 19">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21732"/>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21">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4155753"/>
            <a:ext cx="3083291"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descr="sfondo.jpg"/>
          <p:cNvPicPr>
            <a:picLocks noChangeAspect="1"/>
          </p:cNvPicPr>
          <p:nvPr/>
        </p:nvPicPr>
        <p:blipFill>
          <a:blip r:embed="rId3"/>
          <a:stretch>
            <a:fillRect/>
          </a:stretch>
        </p:blipFill>
        <p:spPr>
          <a:xfrm rot="5400000">
            <a:off x="6458204" y="893534"/>
            <a:ext cx="2831924" cy="1883229"/>
          </a:xfrm>
          <a:prstGeom prst="rect">
            <a:avLst/>
          </a:prstGeom>
        </p:spPr>
      </p:pic>
      <p:sp>
        <p:nvSpPr>
          <p:cNvPr id="24" name="Rectangle 23">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509431"/>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magine 6" descr="Immagine che contiene testo&#10;&#10;Descrizione generata automaticamente">
            <a:extLst>
              <a:ext uri="{FF2B5EF4-FFF2-40B4-BE49-F238E27FC236}">
                <a16:creationId xmlns:a16="http://schemas.microsoft.com/office/drawing/2014/main" id="{D513984C-9F1D-4F53-A133-852B78DD0A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729" y="3862190"/>
            <a:ext cx="1828877" cy="2329781"/>
          </a:xfrm>
          <a:prstGeom prst="rect">
            <a:avLst/>
          </a:prstGeom>
        </p:spPr>
      </p:pic>
      <p:pic>
        <p:nvPicPr>
          <p:cNvPr id="5" name="Immagine 4" descr="Immagine che contiene testo, lavagnabianca&#10;&#10;Descrizione generata automaticamente">
            <a:extLst>
              <a:ext uri="{FF2B5EF4-FFF2-40B4-BE49-F238E27FC236}">
                <a16:creationId xmlns:a16="http://schemas.microsoft.com/office/drawing/2014/main" id="{F68F2512-5E80-450C-9F41-22614DC1A4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287903" y="3952741"/>
            <a:ext cx="1906163" cy="2675317"/>
          </a:xfrm>
          <a:prstGeom prst="rect">
            <a:avLst/>
          </a:prstGeom>
        </p:spPr>
      </p:pic>
      <p:sp>
        <p:nvSpPr>
          <p:cNvPr id="10" name="CasellaDiTesto 9">
            <a:extLst>
              <a:ext uri="{FF2B5EF4-FFF2-40B4-BE49-F238E27FC236}">
                <a16:creationId xmlns:a16="http://schemas.microsoft.com/office/drawing/2014/main" id="{03379CCC-7795-4871-8E54-147DC8B04F6E}"/>
              </a:ext>
            </a:extLst>
          </p:cNvPr>
          <p:cNvSpPr txBox="1"/>
          <p:nvPr/>
        </p:nvSpPr>
        <p:spPr>
          <a:xfrm>
            <a:off x="6959729" y="1547941"/>
            <a:ext cx="1883229" cy="369332"/>
          </a:xfrm>
          <a:prstGeom prst="rect">
            <a:avLst/>
          </a:prstGeom>
          <a:noFill/>
        </p:spPr>
        <p:txBody>
          <a:bodyPr wrap="square" rtlCol="0">
            <a:spAutoFit/>
          </a:bodyPr>
          <a:lstStyle/>
          <a:p>
            <a:r>
              <a:rPr lang="it-IT" i="1" dirty="0">
                <a:solidFill>
                  <a:schemeClr val="bg1"/>
                </a:solidFill>
                <a:latin typeface="Andalus" panose="02020603050405020304" pitchFamily="18" charset="-78"/>
                <a:cs typeface="Andalus" panose="02020603050405020304" pitchFamily="18" charset="-78"/>
              </a:rPr>
              <a:t>Andretta</a:t>
            </a:r>
            <a:r>
              <a:rPr lang="it-IT" i="1" dirty="0">
                <a:solidFill>
                  <a:schemeClr val="bg1"/>
                </a:solidFill>
              </a:rPr>
              <a:t> </a:t>
            </a:r>
            <a:r>
              <a:rPr lang="it-IT" i="1" dirty="0">
                <a:solidFill>
                  <a:schemeClr val="bg1"/>
                </a:solidFill>
                <a:latin typeface="Andalus" panose="02020603050405020304" pitchFamily="18" charset="-78"/>
                <a:cs typeface="Andalus" panose="02020603050405020304" pitchFamily="18" charset="-78"/>
              </a:rPr>
              <a:t>Roberta</a:t>
            </a:r>
          </a:p>
        </p:txBody>
      </p:sp>
    </p:spTree>
    <p:extLst>
      <p:ext uri="{BB962C8B-B14F-4D97-AF65-F5344CB8AC3E}">
        <p14:creationId xmlns:p14="http://schemas.microsoft.com/office/powerpoint/2010/main" val="14154725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8560" y="643290"/>
            <a:ext cx="4548497" cy="1645501"/>
          </a:xfrm>
        </p:spPr>
        <p:txBody>
          <a:bodyPr>
            <a:normAutofit/>
          </a:bodyPr>
          <a:lstStyle/>
          <a:p>
            <a:r>
              <a:rPr lang="it-IT" sz="3600" dirty="0" err="1">
                <a:latin typeface="Andalus" panose="02020603050405020304" pitchFamily="18" charset="-78"/>
                <a:cs typeface="Andalus" panose="02020603050405020304" pitchFamily="18" charset="-78"/>
              </a:rPr>
              <a:t>Ciferri</a:t>
            </a:r>
            <a:r>
              <a:rPr lang="it-IT" sz="3600" dirty="0">
                <a:latin typeface="Andalus" panose="02020603050405020304" pitchFamily="18" charset="-78"/>
                <a:cs typeface="Andalus" panose="02020603050405020304" pitchFamily="18" charset="-78"/>
              </a:rPr>
              <a:t> Roberta </a:t>
            </a:r>
          </a:p>
        </p:txBody>
      </p:sp>
      <p:sp>
        <p:nvSpPr>
          <p:cNvPr id="13" name="Content Placeholder 12">
            <a:extLst>
              <a:ext uri="{FF2B5EF4-FFF2-40B4-BE49-F238E27FC236}">
                <a16:creationId xmlns:a16="http://schemas.microsoft.com/office/drawing/2014/main" id="{80C21B5B-7B62-4941-A117-3B0619F15908}"/>
              </a:ext>
            </a:extLst>
          </p:cNvPr>
          <p:cNvSpPr>
            <a:spLocks noGrp="1"/>
          </p:cNvSpPr>
          <p:nvPr>
            <p:ph idx="1"/>
          </p:nvPr>
        </p:nvSpPr>
        <p:spPr>
          <a:xfrm>
            <a:off x="355394" y="2052494"/>
            <a:ext cx="2788438" cy="3888171"/>
          </a:xfrm>
        </p:spPr>
        <p:txBody>
          <a:bodyPr>
            <a:normAutofit fontScale="77500" lnSpcReduction="20000"/>
          </a:bodyPr>
          <a:lstStyle/>
          <a:p>
            <a:pPr marL="0" indent="0">
              <a:buNone/>
            </a:pPr>
            <a:r>
              <a:rPr lang="it-IT" sz="1600" dirty="0"/>
              <a:t>Il mio percorso è iniziato, disegnando un bozzetto e realizzando due abiti, uno per Giacinta e uno per Leonardo; successivamente ho calcolato gli sfori, disegnato il prospetto e la prospettiva in scala e determinato le misure degli </a:t>
            </a:r>
            <a:r>
              <a:rPr lang="it-IT" sz="1600" dirty="0" err="1"/>
              <a:t>oggetti.Per</a:t>
            </a:r>
            <a:r>
              <a:rPr lang="it-IT" sz="1600" dirty="0"/>
              <a:t> realizzare la scenografia della “Trilogia della villeggiatura” ho rappresentato un tipico salone barocco; le porte, che all’occorrenza durante la </a:t>
            </a:r>
            <a:r>
              <a:rPr lang="it-IT" sz="1600" dirty="0" err="1"/>
              <a:t>rapprentazione</a:t>
            </a:r>
            <a:r>
              <a:rPr lang="it-IT" sz="1600" dirty="0"/>
              <a:t> gli attori possono usare per uscire o entrare nella scena, sono molo alte e decorate, e le pareti, impreziosite da grandi cornici, e grandi specchi doranti, arredano il fondale rendendo la stanza ricca e preziosa. La stanza invece, a differenza del fondale, presenta un arredamento molto semplice; un divano azzurro, un anonimo tavolino di legno, un grande tappeto celeste decorato e, affiancati ad una quinta, sul lato destro, si trovano tre valige, pronte per partire e andare in villeggiatura.</a:t>
            </a:r>
            <a:endParaRPr lang="en-US" sz="1600" dirty="0"/>
          </a:p>
        </p:txBody>
      </p:sp>
      <p:sp>
        <p:nvSpPr>
          <p:cNvPr id="31" name="Rectangle 30">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3806" y="0"/>
            <a:ext cx="5740194"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321732"/>
            <a:ext cx="3083291"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21732"/>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testo, lavagnabianca&#10;&#10;Descrizione generata automaticamente">
            <a:extLst>
              <a:ext uri="{FF2B5EF4-FFF2-40B4-BE49-F238E27FC236}">
                <a16:creationId xmlns:a16="http://schemas.microsoft.com/office/drawing/2014/main" id="{3F992861-0F13-4604-A08A-660E1A82FF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9729" y="535957"/>
            <a:ext cx="1828877" cy="2594151"/>
          </a:xfrm>
          <a:prstGeom prst="rect">
            <a:avLst/>
          </a:prstGeom>
        </p:spPr>
      </p:pic>
      <p:sp>
        <p:nvSpPr>
          <p:cNvPr id="37" name="Rectangle 36">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4155753"/>
            <a:ext cx="3083291"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descr="Immagine che contiene sedendo, piccolo, vecchio, stanza&#10;&#10;Descrizione generata automaticamente">
            <a:extLst>
              <a:ext uri="{FF2B5EF4-FFF2-40B4-BE49-F238E27FC236}">
                <a16:creationId xmlns:a16="http://schemas.microsoft.com/office/drawing/2014/main" id="{6D14AD9C-16B9-4832-9054-A9924BCEF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587" y="4362714"/>
            <a:ext cx="2987092" cy="1851996"/>
          </a:xfrm>
          <a:prstGeom prst="rect">
            <a:avLst/>
          </a:prstGeom>
        </p:spPr>
      </p:pic>
      <p:sp>
        <p:nvSpPr>
          <p:cNvPr id="39" name="Rectangle 38">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509431"/>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magine 6" descr="Immagine che contiene testo, lavagnabianca, stanza&#10;&#10;Descrizione generata automaticamente">
            <a:extLst>
              <a:ext uri="{FF2B5EF4-FFF2-40B4-BE49-F238E27FC236}">
                <a16:creationId xmlns:a16="http://schemas.microsoft.com/office/drawing/2014/main" id="{48A3DC74-0119-416F-B10B-DD08525C2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3246" y="1196752"/>
            <a:ext cx="2845775" cy="1977813"/>
          </a:xfrm>
          <a:prstGeom prst="rect">
            <a:avLst/>
          </a:prstGeom>
        </p:spPr>
      </p:pic>
      <p:pic>
        <p:nvPicPr>
          <p:cNvPr id="4" name="Segnaposto contenuto 3" descr="sfondo.jpg"/>
          <p:cNvPicPr>
            <a:picLocks noChangeAspect="1"/>
          </p:cNvPicPr>
          <p:nvPr/>
        </p:nvPicPr>
        <p:blipFill>
          <a:blip r:embed="rId5"/>
          <a:stretch>
            <a:fillRect/>
          </a:stretch>
        </p:blipFill>
        <p:spPr>
          <a:xfrm>
            <a:off x="6813518" y="3509431"/>
            <a:ext cx="2099611" cy="3026832"/>
          </a:xfrm>
          <a:prstGeom prst="rect">
            <a:avLst/>
          </a:prstGeom>
        </p:spPr>
      </p:pic>
    </p:spTree>
    <p:extLst>
      <p:ext uri="{BB962C8B-B14F-4D97-AF65-F5344CB8AC3E}">
        <p14:creationId xmlns:p14="http://schemas.microsoft.com/office/powerpoint/2010/main" val="11598284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E98B8B0-573C-43DD-85FE-31433D570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descr="Immagine che contiene testo&#10;&#10;Descrizione generata automaticamente">
            <a:extLst>
              <a:ext uri="{FF2B5EF4-FFF2-40B4-BE49-F238E27FC236}">
                <a16:creationId xmlns:a16="http://schemas.microsoft.com/office/drawing/2014/main" id="{6AA939A8-99D6-48B3-88FB-95B479168865}"/>
              </a:ext>
            </a:extLst>
          </p:cNvPr>
          <p:cNvPicPr>
            <a:picLocks noChangeAspect="1"/>
          </p:cNvPicPr>
          <p:nvPr/>
        </p:nvPicPr>
        <p:blipFill rotWithShape="1">
          <a:blip r:embed="rId2">
            <a:extLst>
              <a:ext uri="{28A0092B-C50C-407E-A947-70E740481C1C}">
                <a14:useLocalDpi xmlns:a14="http://schemas.microsoft.com/office/drawing/2010/main" val="0"/>
              </a:ext>
            </a:extLst>
          </a:blip>
          <a:srcRect l="12642" r="27597"/>
          <a:stretch/>
        </p:blipFill>
        <p:spPr>
          <a:xfrm>
            <a:off x="-4" y="0"/>
            <a:ext cx="5732039" cy="6857990"/>
          </a:xfrm>
          <a:prstGeom prst="rect">
            <a:avLst/>
          </a:prstGeom>
        </p:spPr>
      </p:pic>
      <p:sp>
        <p:nvSpPr>
          <p:cNvPr id="45" name="Rectangle 4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447" y="3986129"/>
            <a:ext cx="4716196"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29283" y="4154584"/>
            <a:ext cx="1932054" cy="1920240"/>
          </a:xfrm>
        </p:spPr>
        <p:txBody>
          <a:bodyPr>
            <a:normAutofit/>
          </a:bodyPr>
          <a:lstStyle/>
          <a:p>
            <a:r>
              <a:rPr lang="it-IT" sz="2100" dirty="0">
                <a:latin typeface="Andalus" panose="02020603050405020304" pitchFamily="18" charset="-78"/>
                <a:cs typeface="Andalus" panose="02020603050405020304" pitchFamily="18" charset="-78"/>
              </a:rPr>
              <a:t>Ciuccio Giorgio </a:t>
            </a:r>
          </a:p>
        </p:txBody>
      </p:sp>
      <p:pic>
        <p:nvPicPr>
          <p:cNvPr id="9" name="Immagine 8" descr="Immagine che contiene testo&#10;&#10;Descrizione generata automaticamente">
            <a:extLst>
              <a:ext uri="{FF2B5EF4-FFF2-40B4-BE49-F238E27FC236}">
                <a16:creationId xmlns:a16="http://schemas.microsoft.com/office/drawing/2014/main" id="{034FAE95-4E52-464A-8840-2BCC7AD833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56" r="1" b="1"/>
          <a:stretch/>
        </p:blipFill>
        <p:spPr>
          <a:xfrm>
            <a:off x="5790036" y="10"/>
            <a:ext cx="3353964" cy="2240270"/>
          </a:xfrm>
          <a:prstGeom prst="rect">
            <a:avLst/>
          </a:prstGeom>
        </p:spPr>
      </p:pic>
      <p:sp>
        <p:nvSpPr>
          <p:cNvPr id="47" name="Rectangle 4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277" y="47845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2405" y="5105887"/>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A1C9A14A-63FB-4F04-8F49-56166ED61659}"/>
              </a:ext>
            </a:extLst>
          </p:cNvPr>
          <p:cNvSpPr>
            <a:spLocks noGrp="1"/>
          </p:cNvSpPr>
          <p:nvPr>
            <p:ph idx="1"/>
          </p:nvPr>
        </p:nvSpPr>
        <p:spPr>
          <a:xfrm>
            <a:off x="2520148" y="4077072"/>
            <a:ext cx="2493050" cy="1994544"/>
          </a:xfrm>
        </p:spPr>
        <p:txBody>
          <a:bodyPr anchor="ctr">
            <a:noAutofit/>
          </a:bodyPr>
          <a:lstStyle/>
          <a:p>
            <a:pPr marL="0" indent="0">
              <a:buNone/>
            </a:pPr>
            <a:r>
              <a:rPr lang="it-IT" sz="1050" dirty="0"/>
              <a:t>In questa tavola ho voluto rappresentare  tramite gli arredamenti e il vestiario la società che caratterizzava quegli anni, l’idea principale è quella di raffigurare un fondale in prospettiva di un soggiorno e di una stanza da letto. In primo piano nella 1 proposta ho voluto mettere delle semplici quinte decorate ,un baule e un tappeto; nella 2 proposta una  console con specchio e i vari cosmetici, un tappeto e, come uscita dei personaggi, una porta decorata con una tenda.</a:t>
            </a:r>
            <a:endParaRPr lang="en-US" sz="1050" dirty="0"/>
          </a:p>
        </p:txBody>
      </p:sp>
      <p:pic>
        <p:nvPicPr>
          <p:cNvPr id="7" name="Immagine 6">
            <a:extLst>
              <a:ext uri="{FF2B5EF4-FFF2-40B4-BE49-F238E27FC236}">
                <a16:creationId xmlns:a16="http://schemas.microsoft.com/office/drawing/2014/main" id="{73874956-D9F6-42FC-83CF-5D08D82BB0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 b="307"/>
          <a:stretch/>
        </p:blipFill>
        <p:spPr>
          <a:xfrm>
            <a:off x="5790036" y="2308860"/>
            <a:ext cx="3353964" cy="2240280"/>
          </a:xfrm>
          <a:prstGeom prst="rect">
            <a:avLst/>
          </a:prstGeom>
        </p:spPr>
      </p:pic>
      <p:pic>
        <p:nvPicPr>
          <p:cNvPr id="5" name="Immagine 4" descr="Immagine che contiene testo&#10;&#10;Descrizione generata automaticamente">
            <a:extLst>
              <a:ext uri="{FF2B5EF4-FFF2-40B4-BE49-F238E27FC236}">
                <a16:creationId xmlns:a16="http://schemas.microsoft.com/office/drawing/2014/main" id="{ED7ED23B-6F6C-4525-B062-9D58BE7ADD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 b="18544"/>
          <a:stretch/>
        </p:blipFill>
        <p:spPr>
          <a:xfrm>
            <a:off x="5790036" y="4617720"/>
            <a:ext cx="3353968" cy="2240280"/>
          </a:xfrm>
          <a:prstGeom prst="rect">
            <a:avLst/>
          </a:prstGeom>
        </p:spPr>
      </p:pic>
    </p:spTree>
    <p:extLst>
      <p:ext uri="{BB962C8B-B14F-4D97-AF65-F5344CB8AC3E}">
        <p14:creationId xmlns:p14="http://schemas.microsoft.com/office/powerpoint/2010/main" val="36844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1">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33" y="318582"/>
            <a:ext cx="3417572" cy="2028511"/>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4C0B3E5-2041-4228-8F73-1176AF6FC96E}"/>
              </a:ext>
            </a:extLst>
          </p:cNvPr>
          <p:cNvSpPr>
            <a:spLocks noGrp="1"/>
          </p:cNvSpPr>
          <p:nvPr>
            <p:ph type="title"/>
          </p:nvPr>
        </p:nvSpPr>
        <p:spPr>
          <a:xfrm>
            <a:off x="-205010" y="684277"/>
            <a:ext cx="4151629" cy="1304564"/>
          </a:xfrm>
        </p:spPr>
        <p:txBody>
          <a:bodyPr>
            <a:normAutofit/>
          </a:bodyPr>
          <a:lstStyle/>
          <a:p>
            <a:r>
              <a:rPr lang="it-IT" sz="3100" i="1" dirty="0">
                <a:solidFill>
                  <a:srgbClr val="FFFFFF"/>
                </a:solidFill>
                <a:latin typeface="Andalus" panose="02020603050405020304" pitchFamily="18" charset="-78"/>
                <a:cs typeface="Andalus" panose="02020603050405020304" pitchFamily="18" charset="-78"/>
              </a:rPr>
              <a:t>Di Giuseppe Alfonso </a:t>
            </a:r>
          </a:p>
        </p:txBody>
      </p:sp>
      <p:pic>
        <p:nvPicPr>
          <p:cNvPr id="9" name="Immagine 8">
            <a:extLst>
              <a:ext uri="{FF2B5EF4-FFF2-40B4-BE49-F238E27FC236}">
                <a16:creationId xmlns:a16="http://schemas.microsoft.com/office/drawing/2014/main" id="{71C344D6-DBD4-45FF-A1BF-A567DB105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44" r="1500" b="-1"/>
          <a:stretch/>
        </p:blipFill>
        <p:spPr>
          <a:xfrm>
            <a:off x="3726187" y="324472"/>
            <a:ext cx="3417572" cy="2012328"/>
          </a:xfrm>
          <a:prstGeom prst="rect">
            <a:avLst/>
          </a:prstGeom>
        </p:spPr>
      </p:pic>
      <p:pic>
        <p:nvPicPr>
          <p:cNvPr id="11" name="Immagine 10" descr="Immagine che contiene stanza, tavolo, stanzadaletto, bianco&#10;&#10;Descrizione generata automaticamente">
            <a:extLst>
              <a:ext uri="{FF2B5EF4-FFF2-40B4-BE49-F238E27FC236}">
                <a16:creationId xmlns:a16="http://schemas.microsoft.com/office/drawing/2014/main" id="{E326CF1F-6A95-485D-8EC1-286B80B5E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2" r="45041" b="-4"/>
          <a:stretch/>
        </p:blipFill>
        <p:spPr>
          <a:xfrm>
            <a:off x="7213307" y="333326"/>
            <a:ext cx="1688269" cy="2013766"/>
          </a:xfrm>
          <a:prstGeom prst="rect">
            <a:avLst/>
          </a:prstGeom>
        </p:spPr>
      </p:pic>
      <p:pic>
        <p:nvPicPr>
          <p:cNvPr id="5" name="Segnaposto contenuto 4" descr="Immagine che contiene testo, frigorifero&#10;&#10;Descrizione generata automaticamente">
            <a:extLst>
              <a:ext uri="{FF2B5EF4-FFF2-40B4-BE49-F238E27FC236}">
                <a16:creationId xmlns:a16="http://schemas.microsoft.com/office/drawing/2014/main" id="{3FB885F7-307D-439A-8939-160576F0ED4E}"/>
              </a:ext>
            </a:extLst>
          </p:cNvPr>
          <p:cNvPicPr>
            <a:picLocks noChangeAspect="1"/>
          </p:cNvPicPr>
          <p:nvPr/>
        </p:nvPicPr>
        <p:blipFill rotWithShape="1">
          <a:blip r:embed="rId4">
            <a:extLst>
              <a:ext uri="{28A0092B-C50C-407E-A947-70E740481C1C}">
                <a14:useLocalDpi xmlns:a14="http://schemas.microsoft.com/office/drawing/2010/main" val="0"/>
              </a:ext>
            </a:extLst>
          </a:blip>
          <a:srcRect l="8682" r="39855" b="-2"/>
          <a:stretch/>
        </p:blipFill>
        <p:spPr>
          <a:xfrm>
            <a:off x="240033" y="2429124"/>
            <a:ext cx="3417571" cy="4100764"/>
          </a:xfrm>
          <a:prstGeom prst="rect">
            <a:avLst/>
          </a:prstGeom>
        </p:spPr>
      </p:pic>
      <p:sp>
        <p:nvSpPr>
          <p:cNvPr id="28" name="Rectangle 23">
            <a:extLst>
              <a:ext uri="{FF2B5EF4-FFF2-40B4-BE49-F238E27FC236}">
                <a16:creationId xmlns:a16="http://schemas.microsoft.com/office/drawing/2014/main" id="{0F8BFD3B-29FB-4A95-BB51-220F8A6C5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4987" y="2429124"/>
            <a:ext cx="3420938" cy="4108837"/>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16">
            <a:extLst>
              <a:ext uri="{FF2B5EF4-FFF2-40B4-BE49-F238E27FC236}">
                <a16:creationId xmlns:a16="http://schemas.microsoft.com/office/drawing/2014/main" id="{FB8094B8-B57F-4B6E-9647-48D51E69F27A}"/>
              </a:ext>
            </a:extLst>
          </p:cNvPr>
          <p:cNvSpPr>
            <a:spLocks noGrp="1"/>
          </p:cNvSpPr>
          <p:nvPr>
            <p:ph idx="1"/>
          </p:nvPr>
        </p:nvSpPr>
        <p:spPr>
          <a:xfrm>
            <a:off x="3722821" y="2426918"/>
            <a:ext cx="3420938" cy="4100764"/>
          </a:xfrm>
        </p:spPr>
        <p:txBody>
          <a:bodyPr anchor="ctr">
            <a:noAutofit/>
          </a:bodyPr>
          <a:lstStyle/>
          <a:p>
            <a:pPr marL="0" indent="0">
              <a:buNone/>
            </a:pPr>
            <a:r>
              <a:rPr lang="it-IT" sz="1100" dirty="0">
                <a:solidFill>
                  <a:srgbClr val="FFFFFF"/>
                </a:solidFill>
              </a:rPr>
              <a:t>La scenografia dell’atto che ho realizzato è la scena dodicesima “Giacinta, poi Vittoria” Ho deciso di realizzare una scenografia interna di un salotto stile barocco: nella prima tavola ho realizzato un primo bozzetto e strutturato i mobili dandogli le giuste dimensioni; nella seconda tavola ho realizzato la pianta prospettica dei mobili sia dall’alto che frontale. Sulla terza tavola che è quella definitiva per quanto riguarda la scenografia , ho concluso con pianta prospettica e spaccato. Ne ho aggiunta una quarta con la realizzazione dei vestiti barocchi per i personaggi teatrali della scena dodicesima. Trama: c'è un incontro tra due donne in una casa delle due in cui discutono circa la villeggiatura a Montenegro; in un secondo momento la discussione è soprattutto di moda.</a:t>
            </a:r>
            <a:endParaRPr lang="en-US" sz="1100" dirty="0">
              <a:solidFill>
                <a:srgbClr val="FFFFFF"/>
              </a:solidFill>
            </a:endParaRPr>
          </a:p>
        </p:txBody>
      </p:sp>
      <p:pic>
        <p:nvPicPr>
          <p:cNvPr id="13" name="Immagine 12" descr="Immagine che contiene testo, lavagnabianca, frigorifero, sedendo&#10;&#10;Descrizione generata automaticamente">
            <a:extLst>
              <a:ext uri="{FF2B5EF4-FFF2-40B4-BE49-F238E27FC236}">
                <a16:creationId xmlns:a16="http://schemas.microsoft.com/office/drawing/2014/main" id="{EB456083-2A78-4CE6-98D0-D5E715F93F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04" r="8" b="15442"/>
          <a:stretch/>
        </p:blipFill>
        <p:spPr>
          <a:xfrm>
            <a:off x="7213309" y="2426918"/>
            <a:ext cx="1688269" cy="1998429"/>
          </a:xfrm>
          <a:prstGeom prst="rect">
            <a:avLst/>
          </a:prstGeom>
        </p:spPr>
      </p:pic>
      <p:pic>
        <p:nvPicPr>
          <p:cNvPr id="7" name="Immagine 6">
            <a:extLst>
              <a:ext uri="{FF2B5EF4-FFF2-40B4-BE49-F238E27FC236}">
                <a16:creationId xmlns:a16="http://schemas.microsoft.com/office/drawing/2014/main" id="{79CA1588-5420-482E-8080-19D10613D6F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74" r="35554" b="-2"/>
          <a:stretch/>
        </p:blipFill>
        <p:spPr>
          <a:xfrm>
            <a:off x="7213309" y="4499919"/>
            <a:ext cx="1688268" cy="2036361"/>
          </a:xfrm>
          <a:prstGeom prst="rect">
            <a:avLst/>
          </a:prstGeom>
        </p:spPr>
      </p:pic>
    </p:spTree>
    <p:extLst>
      <p:ext uri="{BB962C8B-B14F-4D97-AF65-F5344CB8AC3E}">
        <p14:creationId xmlns:p14="http://schemas.microsoft.com/office/powerpoint/2010/main" val="42723769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1000"/>
                                        <p:tgtEl>
                                          <p:spTgt spid="17">
                                            <p:txEl>
                                              <p:pRg st="0" end="0"/>
                                            </p:txEl>
                                          </p:spTgt>
                                        </p:tgtEl>
                                      </p:cBhvr>
                                    </p:animEffect>
                                    <p:anim calcmode="lin" valueType="num">
                                      <p:cBhvr>
                                        <p:cTn id="21"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693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393192" y="491260"/>
            <a:ext cx="4945641" cy="1625210"/>
          </a:xfrm>
        </p:spPr>
        <p:txBody>
          <a:bodyPr vert="horz" lIns="91440" tIns="45720" rIns="91440" bIns="45720" rtlCol="0">
            <a:normAutofit/>
          </a:bodyPr>
          <a:lstStyle/>
          <a:p>
            <a:endParaRPr lang="en-US" kern="1200" dirty="0">
              <a:solidFill>
                <a:srgbClr val="FFFFFF"/>
              </a:solidFill>
              <a:latin typeface="+mj-lt"/>
              <a:ea typeface="+mj-ea"/>
              <a:cs typeface="+mj-cs"/>
            </a:endParaRPr>
          </a:p>
        </p:txBody>
      </p:sp>
      <p:pic>
        <p:nvPicPr>
          <p:cNvPr id="13" name="Immagine 12" descr="Immagine che contiene interni, tavolo, piccolo, scrivania&#10;&#10;Descrizione generata automaticamente">
            <a:extLst>
              <a:ext uri="{FF2B5EF4-FFF2-40B4-BE49-F238E27FC236}">
                <a16:creationId xmlns:a16="http://schemas.microsoft.com/office/drawing/2014/main" id="{A6AC6BDB-7619-446B-90A6-C040F4D572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34" r="4" b="4"/>
          <a:stretch/>
        </p:blipFill>
        <p:spPr>
          <a:xfrm>
            <a:off x="421788" y="2442583"/>
            <a:ext cx="2054630" cy="1557078"/>
          </a:xfrm>
          <a:prstGeom prst="rect">
            <a:avLst/>
          </a:prstGeom>
        </p:spPr>
      </p:pic>
      <p:pic>
        <p:nvPicPr>
          <p:cNvPr id="17" name="Immagine 16" descr="Immagine che contiene testo, lavagnabianca, stanza&#10;&#10;Descrizione generata automaticamente">
            <a:extLst>
              <a:ext uri="{FF2B5EF4-FFF2-40B4-BE49-F238E27FC236}">
                <a16:creationId xmlns:a16="http://schemas.microsoft.com/office/drawing/2014/main" id="{067009A8-5C11-4A04-B347-B8506DF7CF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378"/>
          <a:stretch/>
        </p:blipFill>
        <p:spPr>
          <a:xfrm>
            <a:off x="2956695" y="2454902"/>
            <a:ext cx="2582102" cy="1958184"/>
          </a:xfrm>
          <a:prstGeom prst="rect">
            <a:avLst/>
          </a:prstGeom>
        </p:spPr>
      </p:pic>
      <p:pic>
        <p:nvPicPr>
          <p:cNvPr id="19" name="Immagine 18" descr="Immagine che contiene tavolo, letto, stanza&#10;&#10;Descrizione generata automaticamente">
            <a:extLst>
              <a:ext uri="{FF2B5EF4-FFF2-40B4-BE49-F238E27FC236}">
                <a16:creationId xmlns:a16="http://schemas.microsoft.com/office/drawing/2014/main" id="{C95BAFED-E7AF-43B0-B6C7-F423995175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02" r="2238"/>
          <a:stretch/>
        </p:blipFill>
        <p:spPr>
          <a:xfrm>
            <a:off x="2955795" y="4572285"/>
            <a:ext cx="2585466" cy="1956816"/>
          </a:xfrm>
          <a:prstGeom prst="rect">
            <a:avLst/>
          </a:prstGeom>
        </p:spPr>
      </p:pic>
      <p:sp>
        <p:nvSpPr>
          <p:cNvPr id="104" name="Rectangle 10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egnaposto contenuto 20">
            <a:extLst>
              <a:ext uri="{FF2B5EF4-FFF2-40B4-BE49-F238E27FC236}">
                <a16:creationId xmlns:a16="http://schemas.microsoft.com/office/drawing/2014/main" id="{97EA3533-4066-4F01-8F5F-EF846D7F637A}"/>
              </a:ext>
            </a:extLst>
          </p:cNvPr>
          <p:cNvSpPr>
            <a:spLocks noGrp="1"/>
          </p:cNvSpPr>
          <p:nvPr>
            <p:ph idx="1"/>
          </p:nvPr>
        </p:nvSpPr>
        <p:spPr>
          <a:xfrm>
            <a:off x="5868144" y="491260"/>
            <a:ext cx="2733807" cy="5603215"/>
          </a:xfrm>
        </p:spPr>
        <p:txBody>
          <a:bodyPr anchor="ctr">
            <a:normAutofit fontScale="70000" lnSpcReduction="20000"/>
          </a:bodyPr>
          <a:lstStyle/>
          <a:p>
            <a:pPr marL="0" indent="0">
              <a:buNone/>
            </a:pPr>
            <a:r>
              <a:rPr lang="it-IT" sz="1900" dirty="0">
                <a:solidFill>
                  <a:srgbClr val="FFFFFF"/>
                </a:solidFill>
              </a:rPr>
              <a:t>Prendendo spunto da quella che è la trilogia della villeggiatura ho deciso di realizzare una scenografia per il primo atto. Ho impostato la scena come fosse una stanza di una famiglia borghese, utilizzando il mobilio d’epoca per rendere realistico l’avvenimento. In questa stanza da letto è visibile la smania nel preparare gli oggetti per la partenza, accentuata dalle valigie sparse in vari punti, vi è l’aggiunta di vestiti e accessori per rendere il tutto più completo ed espressivo. La struttura in cui si trova il mobilio risulta aperta solo su un lato, dove è possibile osservare un’entrata che per questioni prospettiche è completata da due quinte nere. Di fronte al letto è possibile osservare una vetrata decorata che lascia intravedere la ringhiera e il paesaggio che sarà chiaramente dipinto. Per la realizzazione geometrica ho portato la struttura in scala 1: 50 e ho preferito dare il chiaroscuro per mantenere il disegno più ordinato, inoltre  ho realizzato anche una tavola con i vestiti e lo studio del mobilio, completando per quel che mi fosse possibile con un modellino.</a:t>
            </a:r>
          </a:p>
        </p:txBody>
      </p:sp>
      <p:sp>
        <p:nvSpPr>
          <p:cNvPr id="22" name="Rettangolo 21">
            <a:extLst>
              <a:ext uri="{FF2B5EF4-FFF2-40B4-BE49-F238E27FC236}">
                <a16:creationId xmlns:a16="http://schemas.microsoft.com/office/drawing/2014/main" id="{B44F85E9-C279-4F1A-B03D-A31EE38E1020}"/>
              </a:ext>
            </a:extLst>
          </p:cNvPr>
          <p:cNvSpPr/>
          <p:nvPr/>
        </p:nvSpPr>
        <p:spPr>
          <a:xfrm>
            <a:off x="241299" y="328899"/>
            <a:ext cx="5293730" cy="196426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D55EE219-941A-4698-ADA6-0DBFD4867AC2}"/>
              </a:ext>
            </a:extLst>
          </p:cNvPr>
          <p:cNvSpPr txBox="1"/>
          <p:nvPr/>
        </p:nvSpPr>
        <p:spPr>
          <a:xfrm>
            <a:off x="1135574" y="1052736"/>
            <a:ext cx="3384376" cy="584775"/>
          </a:xfrm>
          <a:prstGeom prst="rect">
            <a:avLst/>
          </a:prstGeom>
          <a:noFill/>
        </p:spPr>
        <p:txBody>
          <a:bodyPr wrap="square" rtlCol="0">
            <a:spAutoFit/>
          </a:bodyPr>
          <a:lstStyle/>
          <a:p>
            <a:pPr algn="ctr"/>
            <a:r>
              <a:rPr lang="it-IT" sz="3200" dirty="0">
                <a:solidFill>
                  <a:schemeClr val="bg1"/>
                </a:solidFill>
                <a:latin typeface="Andalus" panose="02020603050405020304" pitchFamily="18" charset="-78"/>
                <a:cs typeface="Andalus" panose="02020603050405020304" pitchFamily="18" charset="-78"/>
              </a:rPr>
              <a:t>Di Nesta Claudia </a:t>
            </a:r>
          </a:p>
        </p:txBody>
      </p:sp>
      <p:pic>
        <p:nvPicPr>
          <p:cNvPr id="27" name="Immagine 26" descr="Immagine che contiene testo, lavagnabianca&#10;&#10;Descrizione generata automaticamente">
            <a:extLst>
              <a:ext uri="{FF2B5EF4-FFF2-40B4-BE49-F238E27FC236}">
                <a16:creationId xmlns:a16="http://schemas.microsoft.com/office/drawing/2014/main" id="{E7A823F1-50A5-4744-B0F9-9805A2CBFB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082" y="4149080"/>
            <a:ext cx="1733064" cy="2539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644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anim calcmode="lin" valueType="num">
                                      <p:cBhvr>
                                        <p:cTn id="1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5B7F02-3AA8-4EB4-BF08-0EFC2094ACF9}"/>
              </a:ext>
            </a:extLst>
          </p:cNvPr>
          <p:cNvSpPr>
            <a:spLocks noGrp="1"/>
          </p:cNvSpPr>
          <p:nvPr>
            <p:ph type="title"/>
          </p:nvPr>
        </p:nvSpPr>
        <p:spPr>
          <a:xfrm>
            <a:off x="628650" y="723578"/>
            <a:ext cx="3446303" cy="1645501"/>
          </a:xfrm>
        </p:spPr>
        <p:txBody>
          <a:bodyPr>
            <a:normAutofit/>
          </a:bodyPr>
          <a:lstStyle/>
          <a:p>
            <a:r>
              <a:rPr lang="it-IT" sz="4000" dirty="0">
                <a:latin typeface="Andalus" panose="02020603050405020304" pitchFamily="18" charset="-78"/>
                <a:cs typeface="Andalus" panose="02020603050405020304" pitchFamily="18" charset="-78"/>
              </a:rPr>
              <a:t>Fabiano Alessio</a:t>
            </a:r>
          </a:p>
        </p:txBody>
      </p:sp>
      <p:sp>
        <p:nvSpPr>
          <p:cNvPr id="27" name="Content Placeholder 14">
            <a:extLst>
              <a:ext uri="{FF2B5EF4-FFF2-40B4-BE49-F238E27FC236}">
                <a16:creationId xmlns:a16="http://schemas.microsoft.com/office/drawing/2014/main" id="{BAD11813-D5A4-4DE5-B9DE-CD5AEB868B6C}"/>
              </a:ext>
            </a:extLst>
          </p:cNvPr>
          <p:cNvSpPr>
            <a:spLocks noGrp="1"/>
          </p:cNvSpPr>
          <p:nvPr>
            <p:ph idx="1"/>
          </p:nvPr>
        </p:nvSpPr>
        <p:spPr>
          <a:xfrm>
            <a:off x="617791" y="1988840"/>
            <a:ext cx="3446303" cy="3628495"/>
          </a:xfrm>
        </p:spPr>
        <p:txBody>
          <a:bodyPr>
            <a:normAutofit fontScale="85000" lnSpcReduction="10000"/>
          </a:bodyPr>
          <a:lstStyle/>
          <a:p>
            <a:pPr marL="0" indent="0">
              <a:buNone/>
            </a:pPr>
            <a:r>
              <a:rPr lang="it-IT" sz="1700" dirty="0"/>
              <a:t>In questa scenografia ho rappresentato una scena interna in casa di Leonardo. Essendo ambientata in epoca barocca ho rappresentato un fondale dipinto come se fosse una parete barocca dove al centro è presente un tipico portone apribile per permettere l’entrata in scena degli attori. Ho inserito vari elementi di arredo barocco tra cui la poltrona sulla sinistra e un elemento tipico della Trilogia ovvero le valigie che usavano poi i villeggianti per andare in campagna. In alto sotto il soffitto ho adornato con una mantovana tutte e tre le pareti, al centro del soffitto è presente un lampadario in stile barocco. Sulla parete sinistra invece ho inserito uno specchio con accanto una tenda.</a:t>
            </a:r>
            <a:endParaRPr lang="en-US" sz="1700" dirty="0"/>
          </a:p>
        </p:txBody>
      </p:sp>
      <p:sp>
        <p:nvSpPr>
          <p:cNvPr id="28" name="Rectangle 17">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8243" y="3474720"/>
            <a:ext cx="2255467"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9">
            <a:extLst>
              <a:ext uri="{FF2B5EF4-FFF2-40B4-BE49-F238E27FC236}">
                <a16:creationId xmlns:a16="http://schemas.microsoft.com/office/drawing/2014/main" id="{1CAB92A9-A23E-4C58-BF68-EDCB6F12A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8462" y="3474720"/>
            <a:ext cx="2255466"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1">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9688" y="0"/>
            <a:ext cx="4644311"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23">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225171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descr="Immagine che contiene segnale, tavolo&#10;&#10;Descrizione generata automaticamente">
            <a:extLst>
              <a:ext uri="{FF2B5EF4-FFF2-40B4-BE49-F238E27FC236}">
                <a16:creationId xmlns:a16="http://schemas.microsoft.com/office/drawing/2014/main" id="{164D4045-BB13-4BC2-BC14-66087166DE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5681" y="509483"/>
            <a:ext cx="1773237" cy="2364316"/>
          </a:xfrm>
          <a:prstGeom prst="rect">
            <a:avLst/>
          </a:prstGeom>
        </p:spPr>
      </p:pic>
      <p:sp>
        <p:nvSpPr>
          <p:cNvPr id="26" name="Rectangle 25">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2218" y="0"/>
            <a:ext cx="2251710"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magine 10" descr="Immagine che contiene testo, lavagnabianca&#10;&#10;Descrizione generata automaticamente">
            <a:extLst>
              <a:ext uri="{FF2B5EF4-FFF2-40B4-BE49-F238E27FC236}">
                <a16:creationId xmlns:a16="http://schemas.microsoft.com/office/drawing/2014/main" id="{889042D4-4A19-46C7-801C-8539F8898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081" y="509482"/>
            <a:ext cx="1773238" cy="2364317"/>
          </a:xfrm>
          <a:prstGeom prst="rect">
            <a:avLst/>
          </a:prstGeom>
        </p:spPr>
      </p:pic>
      <p:pic>
        <p:nvPicPr>
          <p:cNvPr id="7" name="Immagine 6" descr="Immagine che contiene testo, lavagnabianca, disegnando&#10;&#10;Descrizione generata automaticamente">
            <a:extLst>
              <a:ext uri="{FF2B5EF4-FFF2-40B4-BE49-F238E27FC236}">
                <a16:creationId xmlns:a16="http://schemas.microsoft.com/office/drawing/2014/main" id="{85D7C758-40D3-4595-80AD-9C1C2B9DD1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656" y="4437112"/>
            <a:ext cx="2179814" cy="1073558"/>
          </a:xfrm>
          <a:prstGeom prst="rect">
            <a:avLst/>
          </a:prstGeom>
        </p:spPr>
      </p:pic>
      <p:pic>
        <p:nvPicPr>
          <p:cNvPr id="5" name="Segnaposto contenuto 4" descr="Immagine che contiene testo&#10;&#10;Descrizione generata automaticamente">
            <a:extLst>
              <a:ext uri="{FF2B5EF4-FFF2-40B4-BE49-F238E27FC236}">
                <a16:creationId xmlns:a16="http://schemas.microsoft.com/office/drawing/2014/main" id="{5644F7D8-84AB-45F9-BBEA-9AB10F203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3147" y="4437112"/>
            <a:ext cx="2046929" cy="1008112"/>
          </a:xfrm>
          <a:prstGeom prst="rect">
            <a:avLst/>
          </a:prstGeom>
        </p:spPr>
      </p:pic>
    </p:spTree>
    <p:extLst>
      <p:ext uri="{BB962C8B-B14F-4D97-AF65-F5344CB8AC3E}">
        <p14:creationId xmlns:p14="http://schemas.microsoft.com/office/powerpoint/2010/main" val="27415003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1000"/>
                                        <p:tgtEl>
                                          <p:spTgt spid="27">
                                            <p:txEl>
                                              <p:pRg st="0" end="0"/>
                                            </p:txEl>
                                          </p:spTgt>
                                        </p:tgtEl>
                                      </p:cBhvr>
                                    </p:animEffect>
                                    <p:anim calcmode="lin" valueType="num">
                                      <p:cBhvr>
                                        <p:cTn id="14"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D1C26593-9A51-48FE-9FA2-A9052E57F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144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15">
            <a:extLst>
              <a:ext uri="{FF2B5EF4-FFF2-40B4-BE49-F238E27FC236}">
                <a16:creationId xmlns:a16="http://schemas.microsoft.com/office/drawing/2014/main" id="{B9D473B1-934D-4F2D-AC4B-5BFB4BAC5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06952"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11">
            <a:extLst>
              <a:ext uri="{FF2B5EF4-FFF2-40B4-BE49-F238E27FC236}">
                <a16:creationId xmlns:a16="http://schemas.microsoft.com/office/drawing/2014/main" id="{CDE3C03E-D949-4F50-AAFA-3278B22121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35252"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3774C50F-652D-48F8-8D24-BDC60F1672C3}"/>
              </a:ext>
            </a:extLst>
          </p:cNvPr>
          <p:cNvSpPr>
            <a:spLocks noGrp="1"/>
          </p:cNvSpPr>
          <p:nvPr>
            <p:ph type="title"/>
          </p:nvPr>
        </p:nvSpPr>
        <p:spPr>
          <a:xfrm>
            <a:off x="628650" y="365125"/>
            <a:ext cx="3893343" cy="1325563"/>
          </a:xfrm>
        </p:spPr>
        <p:txBody>
          <a:bodyPr>
            <a:normAutofit/>
          </a:bodyPr>
          <a:lstStyle/>
          <a:p>
            <a:r>
              <a:rPr lang="it-IT" dirty="0">
                <a:latin typeface="Andalus" panose="02020603050405020304" pitchFamily="18" charset="-78"/>
                <a:cs typeface="Andalus" panose="02020603050405020304" pitchFamily="18" charset="-78"/>
              </a:rPr>
              <a:t>Galdi Greta</a:t>
            </a:r>
          </a:p>
        </p:txBody>
      </p:sp>
      <p:pic>
        <p:nvPicPr>
          <p:cNvPr id="7" name="Immagine 6">
            <a:extLst>
              <a:ext uri="{FF2B5EF4-FFF2-40B4-BE49-F238E27FC236}">
                <a16:creationId xmlns:a16="http://schemas.microsoft.com/office/drawing/2014/main" id="{E4BBB7C0-A86F-43CD-80FB-D83AFD1BD0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28" r="6" b="6"/>
          <a:stretch/>
        </p:blipFill>
        <p:spPr>
          <a:xfrm>
            <a:off x="5508104" y="140803"/>
            <a:ext cx="2520280" cy="1537339"/>
          </a:xfrm>
          <a:prstGeom prst="rect">
            <a:avLst/>
          </a:prstGeom>
        </p:spPr>
      </p:pic>
      <p:sp>
        <p:nvSpPr>
          <p:cNvPr id="62" name="Content Placeholder 14">
            <a:extLst>
              <a:ext uri="{FF2B5EF4-FFF2-40B4-BE49-F238E27FC236}">
                <a16:creationId xmlns:a16="http://schemas.microsoft.com/office/drawing/2014/main" id="{7A9B20B4-BA7D-43B3-8EAC-C5D5F4D48E20}"/>
              </a:ext>
            </a:extLst>
          </p:cNvPr>
          <p:cNvSpPr>
            <a:spLocks noGrp="1"/>
          </p:cNvSpPr>
          <p:nvPr>
            <p:ph idx="1"/>
          </p:nvPr>
        </p:nvSpPr>
        <p:spPr>
          <a:xfrm>
            <a:off x="628650" y="2021249"/>
            <a:ext cx="4280673" cy="4155713"/>
          </a:xfrm>
        </p:spPr>
        <p:txBody>
          <a:bodyPr>
            <a:normAutofit/>
          </a:bodyPr>
          <a:lstStyle/>
          <a:p>
            <a:pPr marL="0" indent="0">
              <a:buNone/>
            </a:pPr>
            <a:r>
              <a:rPr lang="it-IT" sz="1700" dirty="0"/>
              <a:t> La mia ricerca sullo stile in voga in quell'epoca mi ha portato al Barocco Livornese. Pensando alla scena del confronto fra i due personaggi, Paolo e Vittoria, nel secondo atto-scena prima, ho realizzato il bozzetto della camera da letto di Leonardo attenendomi all'arredamento tipico dell'epoca.</a:t>
            </a:r>
            <a:endParaRPr lang="en-US" sz="1700" dirty="0"/>
          </a:p>
        </p:txBody>
      </p:sp>
      <p:pic>
        <p:nvPicPr>
          <p:cNvPr id="9" name="Immagine 8" descr="Immagine che contiene testo, lavagnabianca&#10;&#10;Descrizione generata automaticamente">
            <a:extLst>
              <a:ext uri="{FF2B5EF4-FFF2-40B4-BE49-F238E27FC236}">
                <a16:creationId xmlns:a16="http://schemas.microsoft.com/office/drawing/2014/main" id="{60A614A3-47E3-4B78-B08A-5C0E9DA315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5433"/>
          <a:stretch/>
        </p:blipFill>
        <p:spPr>
          <a:xfrm>
            <a:off x="6156176" y="1750330"/>
            <a:ext cx="2472594" cy="1508267"/>
          </a:xfrm>
          <a:prstGeom prst="rect">
            <a:avLst/>
          </a:prstGeom>
        </p:spPr>
      </p:pic>
      <p:pic>
        <p:nvPicPr>
          <p:cNvPr id="5" name="Segnaposto contenuto 4" descr="Immagine che contiene lavagnabianca, testo, fotografia, tenendo&#10;&#10;Descrizione generata automaticamente">
            <a:extLst>
              <a:ext uri="{FF2B5EF4-FFF2-40B4-BE49-F238E27FC236}">
                <a16:creationId xmlns:a16="http://schemas.microsoft.com/office/drawing/2014/main" id="{21EA2AE2-9BDA-45A4-87DA-E177649D91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71" r="6" b="6"/>
          <a:stretch/>
        </p:blipFill>
        <p:spPr>
          <a:xfrm>
            <a:off x="7094243" y="4941168"/>
            <a:ext cx="1765732" cy="1077082"/>
          </a:xfrm>
          <a:prstGeom prst="rect">
            <a:avLst/>
          </a:prstGeom>
        </p:spPr>
      </p:pic>
      <p:pic>
        <p:nvPicPr>
          <p:cNvPr id="11" name="Immagine 10" descr="Immagine che contiene testo, lavagnabianca&#10;&#10;Descrizione generata automaticamente">
            <a:extLst>
              <a:ext uri="{FF2B5EF4-FFF2-40B4-BE49-F238E27FC236}">
                <a16:creationId xmlns:a16="http://schemas.microsoft.com/office/drawing/2014/main" id="{669C59F3-4DF5-455A-BF30-757E0E4E70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158" r="6" b="5443"/>
          <a:stretch/>
        </p:blipFill>
        <p:spPr>
          <a:xfrm>
            <a:off x="6732928" y="3330785"/>
            <a:ext cx="2202657" cy="1343598"/>
          </a:xfrm>
          <a:prstGeom prst="rect">
            <a:avLst/>
          </a:prstGeom>
        </p:spPr>
      </p:pic>
    </p:spTree>
    <p:extLst>
      <p:ext uri="{BB962C8B-B14F-4D97-AF65-F5344CB8AC3E}">
        <p14:creationId xmlns:p14="http://schemas.microsoft.com/office/powerpoint/2010/main" val="5895061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
                                            <p:txEl>
                                              <p:pRg st="0" end="0"/>
                                            </p:txEl>
                                          </p:spTgt>
                                        </p:tgtEl>
                                        <p:attrNameLst>
                                          <p:attrName>style.visibility</p:attrName>
                                        </p:attrNameLst>
                                      </p:cBhvr>
                                      <p:to>
                                        <p:strVal val="visible"/>
                                      </p:to>
                                    </p:set>
                                    <p:anim calcmode="lin" valueType="num">
                                      <p:cBhvr additive="base">
                                        <p:cTn id="13"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1793900-90FA-49F2-B935-C199708F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DE106D6-DAB2-4850-93E6-FF24CB09F68E}"/>
              </a:ext>
            </a:extLst>
          </p:cNvPr>
          <p:cNvSpPr>
            <a:spLocks noGrp="1"/>
          </p:cNvSpPr>
          <p:nvPr>
            <p:ph type="title"/>
          </p:nvPr>
        </p:nvSpPr>
        <p:spPr>
          <a:xfrm>
            <a:off x="409192" y="411480"/>
            <a:ext cx="2489336" cy="1698432"/>
          </a:xfrm>
        </p:spPr>
        <p:txBody>
          <a:bodyPr>
            <a:normAutofit/>
          </a:bodyPr>
          <a:lstStyle/>
          <a:p>
            <a:r>
              <a:rPr lang="it-IT" sz="2800" dirty="0">
                <a:latin typeface="Andalus" panose="02020603050405020304" pitchFamily="18" charset="-78"/>
                <a:cs typeface="Andalus" panose="02020603050405020304" pitchFamily="18" charset="-78"/>
              </a:rPr>
              <a:t>Genovese Giusy</a:t>
            </a:r>
          </a:p>
        </p:txBody>
      </p:sp>
      <p:pic>
        <p:nvPicPr>
          <p:cNvPr id="25" name="Segnaposto contenuto 24" descr="Immagine che contiene testo, interni, bianco, stanza&#10;&#10;Descrizione generata automaticamente">
            <a:extLst>
              <a:ext uri="{FF2B5EF4-FFF2-40B4-BE49-F238E27FC236}">
                <a16:creationId xmlns:a16="http://schemas.microsoft.com/office/drawing/2014/main" id="{CE203A54-56FF-47A4-BDB3-4338C0540F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73" r="5290" b="-3"/>
          <a:stretch/>
        </p:blipFill>
        <p:spPr>
          <a:xfrm>
            <a:off x="3286123" y="10"/>
            <a:ext cx="3295752" cy="2509513"/>
          </a:xfrm>
          <a:prstGeom prst="rect">
            <a:avLst/>
          </a:prstGeom>
        </p:spPr>
      </p:pic>
      <p:pic>
        <p:nvPicPr>
          <p:cNvPr id="37" name="Immagine 36" descr="Immagine che contiene computer, tavolo&#10;&#10;Descrizione generata automaticamente">
            <a:extLst>
              <a:ext uri="{FF2B5EF4-FFF2-40B4-BE49-F238E27FC236}">
                <a16:creationId xmlns:a16="http://schemas.microsoft.com/office/drawing/2014/main" id="{6138909B-131B-4C83-87CB-C03BA7A475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0" r="3" b="326"/>
          <a:stretch/>
        </p:blipFill>
        <p:spPr>
          <a:xfrm>
            <a:off x="20" y="2509525"/>
            <a:ext cx="3286103" cy="4348475"/>
          </a:xfrm>
          <a:prstGeom prst="rect">
            <a:avLst/>
          </a:prstGeom>
        </p:spPr>
      </p:pic>
      <p:pic>
        <p:nvPicPr>
          <p:cNvPr id="31" name="Immagine 30" descr="Immagine che contiene testo, lavagnabianca, interni, coperto&#10;&#10;Descrizione generata automaticamente">
            <a:extLst>
              <a:ext uri="{FF2B5EF4-FFF2-40B4-BE49-F238E27FC236}">
                <a16:creationId xmlns:a16="http://schemas.microsoft.com/office/drawing/2014/main" id="{517E4F72-8F23-49C6-880B-5BAFEC2A04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271" r="1588" b="3"/>
          <a:stretch/>
        </p:blipFill>
        <p:spPr>
          <a:xfrm>
            <a:off x="6605878" y="-2"/>
            <a:ext cx="2538122" cy="2553431"/>
          </a:xfrm>
          <a:prstGeom prst="rect">
            <a:avLst/>
          </a:prstGeom>
        </p:spPr>
      </p:pic>
      <p:sp>
        <p:nvSpPr>
          <p:cNvPr id="48" name="Rectangle 47">
            <a:extLst>
              <a:ext uri="{FF2B5EF4-FFF2-40B4-BE49-F238E27FC236}">
                <a16:creationId xmlns:a16="http://schemas.microsoft.com/office/drawing/2014/main" id="{A2CDF4EC-7B47-436E-927B-575404258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89421"/>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F273D9E-5BEA-459A-918F-AF5ACA258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6880"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ontent Placeholder 42">
            <a:extLst>
              <a:ext uri="{FF2B5EF4-FFF2-40B4-BE49-F238E27FC236}">
                <a16:creationId xmlns:a16="http://schemas.microsoft.com/office/drawing/2014/main" id="{C95FFE26-195A-401C-920D-600B0FBEC77A}"/>
              </a:ext>
            </a:extLst>
          </p:cNvPr>
          <p:cNvSpPr>
            <a:spLocks noGrp="1"/>
          </p:cNvSpPr>
          <p:nvPr>
            <p:ph idx="1"/>
          </p:nvPr>
        </p:nvSpPr>
        <p:spPr>
          <a:xfrm>
            <a:off x="3442774" y="2708920"/>
            <a:ext cx="2982450" cy="3339783"/>
          </a:xfrm>
        </p:spPr>
        <p:txBody>
          <a:bodyPr anchor="ctr">
            <a:normAutofit fontScale="92500" lnSpcReduction="20000"/>
          </a:bodyPr>
          <a:lstStyle/>
          <a:p>
            <a:pPr marL="0" indent="0">
              <a:buNone/>
            </a:pPr>
            <a:r>
              <a:rPr lang="it-IT" sz="1400" dirty="0"/>
              <a:t>Io ho diviso il mio progetto in 3 tavole: la prima riguarda due bozzetti con idee di scene interne, quella che poi sono andata ad elaborare ha l’interno due fonali uno dietro l’altro e vediamo attraverso la porta sul fondale davanti una porzione di finestra retrostante. A destra ho posizionato una parete che ospita un quadro, mentre a sinistra due quinte, la prima ospita due oggetti uno specchio e un tavolino, tutto stile barocco.  Successivamente nella seconda tavola ho ricavato la pianta e il prospetto della scena scelta in scala 1:50 e nell’ultima tavola il bozzetto definitivo in scala 1:25 in prospettiva con intorno i vari elementi presi singolarmente con le relative misure reali. Infine ho passato tutto al computer creando la scenografia con il programma </a:t>
            </a:r>
            <a:r>
              <a:rPr lang="it-IT" sz="1400" dirty="0" err="1"/>
              <a:t>Skectup</a:t>
            </a:r>
            <a:r>
              <a:rPr lang="it-IT" sz="1400" dirty="0"/>
              <a:t>.</a:t>
            </a:r>
            <a:endParaRPr lang="en-US" sz="1400" dirty="0"/>
          </a:p>
        </p:txBody>
      </p:sp>
      <p:pic>
        <p:nvPicPr>
          <p:cNvPr id="39" name="Immagine 38" descr="Immagine che contiene testo, lavagnabianca, stanza, bianco&#10;&#10;Descrizione generata automaticamente">
            <a:extLst>
              <a:ext uri="{FF2B5EF4-FFF2-40B4-BE49-F238E27FC236}">
                <a16:creationId xmlns:a16="http://schemas.microsoft.com/office/drawing/2014/main" id="{6E352ACF-2020-48F9-A6CD-A9A35C2821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 r="13452" b="-4"/>
          <a:stretch/>
        </p:blipFill>
        <p:spPr>
          <a:xfrm>
            <a:off x="6581875" y="2553429"/>
            <a:ext cx="2562125" cy="4304571"/>
          </a:xfrm>
          <a:prstGeom prst="rect">
            <a:avLst/>
          </a:prstGeom>
        </p:spPr>
      </p:pic>
      <p:sp>
        <p:nvSpPr>
          <p:cNvPr id="52" name="Rectangle 51">
            <a:extLst>
              <a:ext uri="{FF2B5EF4-FFF2-40B4-BE49-F238E27FC236}">
                <a16:creationId xmlns:a16="http://schemas.microsoft.com/office/drawing/2014/main" id="{5DFA5EF5-56B1-49EE-B0BB-69B6399FA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52875"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6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0">
                                            <p:txEl>
                                              <p:pRg st="0" end="0"/>
                                            </p:txEl>
                                          </p:spTgt>
                                        </p:tgtEl>
                                        <p:attrNameLst>
                                          <p:attrName>style.visibility</p:attrName>
                                        </p:attrNameLst>
                                      </p:cBhvr>
                                      <p:to>
                                        <p:strVal val="visible"/>
                                      </p:to>
                                    </p:set>
                                    <p:animEffect transition="in" filter="fade">
                                      <p:cBhvr>
                                        <p:cTn id="13" dur="1000"/>
                                        <p:tgtEl>
                                          <p:spTgt spid="60">
                                            <p:txEl>
                                              <p:pRg st="0" end="0"/>
                                            </p:txEl>
                                          </p:spTgt>
                                        </p:tgtEl>
                                      </p:cBhvr>
                                    </p:animEffect>
                                    <p:anim calcmode="lin" valueType="num">
                                      <p:cBhvr>
                                        <p:cTn id="14" dur="10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sfondo.jpg"/>
          <p:cNvPicPr>
            <a:picLocks noGrp="1" noChangeAspect="1"/>
          </p:cNvPicPr>
          <p:nvPr>
            <p:ph idx="1"/>
          </p:nvPr>
        </p:nvPicPr>
        <p:blipFill>
          <a:blip r:embed="rId2"/>
          <a:stretch>
            <a:fillRect/>
          </a:stretch>
        </p:blipFill>
        <p:spPr>
          <a:xfrm>
            <a:off x="0" y="-7639"/>
            <a:ext cx="9144000" cy="6858000"/>
          </a:xfrm>
        </p:spPr>
      </p:pic>
      <p:sp>
        <p:nvSpPr>
          <p:cNvPr id="3" name="CasellaDiTesto 2">
            <a:extLst>
              <a:ext uri="{FF2B5EF4-FFF2-40B4-BE49-F238E27FC236}">
                <a16:creationId xmlns:a16="http://schemas.microsoft.com/office/drawing/2014/main" id="{5124A3E5-7AD4-447F-94B1-A9575FAF11F5}"/>
              </a:ext>
            </a:extLst>
          </p:cNvPr>
          <p:cNvSpPr txBox="1"/>
          <p:nvPr/>
        </p:nvSpPr>
        <p:spPr>
          <a:xfrm>
            <a:off x="440433" y="274638"/>
            <a:ext cx="8229600" cy="6001643"/>
          </a:xfrm>
          <a:prstGeom prst="rect">
            <a:avLst/>
          </a:prstGeom>
          <a:noFill/>
        </p:spPr>
        <p:txBody>
          <a:bodyPr wrap="square" rtlCol="0">
            <a:spAutoFit/>
          </a:bodyPr>
          <a:lstStyle/>
          <a:p>
            <a:pPr algn="ctr"/>
            <a:r>
              <a:rPr lang="it-IT" sz="3200" dirty="0">
                <a:latin typeface="Andalus" panose="02020603050405020304" pitchFamily="18" charset="-78"/>
                <a:cs typeface="Andalus" panose="02020603050405020304" pitchFamily="18" charset="-78"/>
              </a:rPr>
              <a:t>Liceo Artistico Sabatini Menna </a:t>
            </a:r>
          </a:p>
          <a:p>
            <a:pPr algn="ctr"/>
            <a:r>
              <a:rPr lang="it-IT" sz="3200" dirty="0">
                <a:latin typeface="Andalus" panose="02020603050405020304" pitchFamily="18" charset="-78"/>
                <a:cs typeface="Andalus" panose="02020603050405020304" pitchFamily="18" charset="-78"/>
              </a:rPr>
              <a:t>Potenziamento teatro </a:t>
            </a:r>
          </a:p>
          <a:p>
            <a:pPr algn="ctr"/>
            <a:r>
              <a:rPr lang="it-IT" sz="3200" dirty="0">
                <a:latin typeface="Andalus" panose="02020603050405020304" pitchFamily="18" charset="-78"/>
                <a:cs typeface="Andalus" panose="02020603050405020304" pitchFamily="18" charset="-78"/>
              </a:rPr>
              <a:t>Classe IV E</a:t>
            </a:r>
          </a:p>
          <a:p>
            <a:pPr algn="ctr"/>
            <a:r>
              <a:rPr lang="it-IT" sz="3200" dirty="0">
                <a:latin typeface="Andalus" panose="02020603050405020304" pitchFamily="18" charset="-78"/>
                <a:cs typeface="Andalus" panose="02020603050405020304" pitchFamily="18" charset="-78"/>
              </a:rPr>
              <a:t>Indirizzo scenografia</a:t>
            </a:r>
          </a:p>
          <a:p>
            <a:pPr algn="ctr"/>
            <a:r>
              <a:rPr lang="it-IT" sz="3200" dirty="0">
                <a:latin typeface="Andalus" panose="02020603050405020304" pitchFamily="18" charset="-78"/>
                <a:cs typeface="Andalus" panose="02020603050405020304" pitchFamily="18" charset="-78"/>
              </a:rPr>
              <a:t>Con la partecipazione delle docenti  </a:t>
            </a:r>
          </a:p>
          <a:p>
            <a:pPr algn="ctr"/>
            <a:r>
              <a:rPr lang="it-IT" sz="3200" dirty="0">
                <a:latin typeface="Andalus" panose="02020603050405020304" pitchFamily="18" charset="-78"/>
                <a:cs typeface="Andalus" panose="02020603050405020304" pitchFamily="18" charset="-78"/>
              </a:rPr>
              <a:t>Ferrara Anita discipline progettuali</a:t>
            </a:r>
          </a:p>
          <a:p>
            <a:pPr algn="ctr"/>
            <a:r>
              <a:rPr lang="it-IT" sz="3200" dirty="0">
                <a:latin typeface="Andalus" panose="02020603050405020304" pitchFamily="18" charset="-78"/>
                <a:cs typeface="Andalus" panose="02020603050405020304" pitchFamily="18" charset="-78"/>
              </a:rPr>
              <a:t>D’Elia Annarita materie letterarie</a:t>
            </a:r>
          </a:p>
          <a:p>
            <a:pPr algn="ctr"/>
            <a:r>
              <a:rPr lang="it-IT" sz="3200" dirty="0">
                <a:latin typeface="Andalus" panose="02020603050405020304" pitchFamily="18" charset="-78"/>
                <a:cs typeface="Andalus" panose="02020603050405020304" pitchFamily="18" charset="-78"/>
              </a:rPr>
              <a:t>e degli esperti  </a:t>
            </a:r>
          </a:p>
          <a:p>
            <a:pPr algn="ctr"/>
            <a:r>
              <a:rPr lang="it-IT" sz="3200" dirty="0">
                <a:latin typeface="Andalus" panose="02020603050405020304" pitchFamily="18" charset="-78"/>
                <a:cs typeface="Andalus" panose="02020603050405020304" pitchFamily="18" charset="-78"/>
              </a:rPr>
              <a:t>De Cristofaro Pasquale drammaturgia</a:t>
            </a:r>
          </a:p>
          <a:p>
            <a:pPr algn="ctr"/>
            <a:r>
              <a:rPr lang="it-IT" sz="3200" dirty="0">
                <a:latin typeface="Andalus" panose="02020603050405020304" pitchFamily="18" charset="-78"/>
                <a:cs typeface="Andalus" panose="02020603050405020304" pitchFamily="18" charset="-78"/>
              </a:rPr>
              <a:t>Barone Rosario spazio scenico </a:t>
            </a:r>
          </a:p>
          <a:p>
            <a:pPr algn="ctr"/>
            <a:r>
              <a:rPr lang="it-IT" sz="3200" dirty="0">
                <a:latin typeface="Andalus" panose="02020603050405020304" pitchFamily="18" charset="-78"/>
                <a:cs typeface="Andalus" panose="02020603050405020304" pitchFamily="18" charset="-78"/>
              </a:rPr>
              <a:t>Dirigente scolastica</a:t>
            </a:r>
          </a:p>
          <a:p>
            <a:pPr algn="ctr"/>
            <a:r>
              <a:rPr lang="it-IT" sz="3200" dirty="0">
                <a:latin typeface="Andalus" panose="02020603050405020304" pitchFamily="18" charset="-78"/>
                <a:cs typeface="Andalus" panose="02020603050405020304" pitchFamily="18" charset="-78"/>
              </a:rPr>
              <a:t>dott.ssa Ester Andreola</a:t>
            </a:r>
          </a:p>
        </p:txBody>
      </p:sp>
    </p:spTree>
    <p:extLst>
      <p:ext uri="{BB962C8B-B14F-4D97-AF65-F5344CB8AC3E}">
        <p14:creationId xmlns:p14="http://schemas.microsoft.com/office/powerpoint/2010/main" val="285217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E2E0AFE-704B-4CB8-AB9D-D4472787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4319338"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6647D72-207F-44AF-9861-88A0C63FE165}"/>
              </a:ext>
            </a:extLst>
          </p:cNvPr>
          <p:cNvSpPr>
            <a:spLocks noGrp="1"/>
          </p:cNvSpPr>
          <p:nvPr>
            <p:ph type="title"/>
          </p:nvPr>
        </p:nvSpPr>
        <p:spPr>
          <a:xfrm>
            <a:off x="616137" y="640263"/>
            <a:ext cx="3683869" cy="1344975"/>
          </a:xfrm>
        </p:spPr>
        <p:txBody>
          <a:bodyPr>
            <a:normAutofit/>
          </a:bodyPr>
          <a:lstStyle/>
          <a:p>
            <a:r>
              <a:rPr lang="it-IT" sz="3500" dirty="0">
                <a:latin typeface="Andalus" panose="02020603050405020304" pitchFamily="18" charset="-78"/>
                <a:cs typeface="Andalus" panose="02020603050405020304" pitchFamily="18" charset="-78"/>
              </a:rPr>
              <a:t>Maddalena Chiara</a:t>
            </a:r>
          </a:p>
        </p:txBody>
      </p:sp>
      <p:sp>
        <p:nvSpPr>
          <p:cNvPr id="11" name="Content Placeholder 10">
            <a:extLst>
              <a:ext uri="{FF2B5EF4-FFF2-40B4-BE49-F238E27FC236}">
                <a16:creationId xmlns:a16="http://schemas.microsoft.com/office/drawing/2014/main" id="{86C4BCEE-C52A-422B-8F54-E73A751BC4A4}"/>
              </a:ext>
            </a:extLst>
          </p:cNvPr>
          <p:cNvSpPr>
            <a:spLocks noGrp="1"/>
          </p:cNvSpPr>
          <p:nvPr>
            <p:ph idx="1"/>
          </p:nvPr>
        </p:nvSpPr>
        <p:spPr>
          <a:xfrm>
            <a:off x="616136" y="2121762"/>
            <a:ext cx="3683870" cy="3626917"/>
          </a:xfrm>
        </p:spPr>
        <p:txBody>
          <a:bodyPr>
            <a:normAutofit/>
          </a:bodyPr>
          <a:lstStyle/>
          <a:p>
            <a:pPr marL="0" indent="0">
              <a:lnSpc>
                <a:spcPct val="90000"/>
              </a:lnSpc>
              <a:buNone/>
            </a:pPr>
            <a:r>
              <a:rPr lang="it-IT" sz="1500" dirty="0"/>
              <a:t>Per Le Smanie della villeggiatura ho scelto di rappresentare un interno, prendendo spunto da una delle prime scene dell’ opera. Lo stile dell’abitazione è barocco, utilizzando colori chiari per le mura in modo da far risaltare i quadranti con la carta da parati decorata in oro e rosso porpora, l’arredamento con il tappeto sfarzoso e la grande vetrata che aiuterà la scena a sembrare più spaziosa. Non ho realizzato quinte ma due pareti in compensato dai quali lati possono entrare e uscire i personaggi.  L’arredamento è composto da un divano e due poltrone, un tavolino in legno e un tappeto, non vi sono altri oggetti presenti in scena in modo da dare spazio agli attori di muoversi in tutta l’area del finto-soggiorno.</a:t>
            </a:r>
            <a:endParaRPr lang="en-US" sz="1500" dirty="0"/>
          </a:p>
        </p:txBody>
      </p:sp>
      <p:pic>
        <p:nvPicPr>
          <p:cNvPr id="4" name="Immagine 3" descr="Immagine che contiene testo, fotografia, stanza&#10;&#10;Descrizione generata automaticamente">
            <a:extLst>
              <a:ext uri="{FF2B5EF4-FFF2-40B4-BE49-F238E27FC236}">
                <a16:creationId xmlns:a16="http://schemas.microsoft.com/office/drawing/2014/main" id="{9D633E14-DF3F-44EF-B35E-519876C34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9049" y="697516"/>
            <a:ext cx="1916810" cy="1437607"/>
          </a:xfrm>
          <a:prstGeom prst="rect">
            <a:avLst/>
          </a:prstGeom>
        </p:spPr>
      </p:pic>
      <p:pic>
        <p:nvPicPr>
          <p:cNvPr id="7" name="Immagine 6" descr="Immagine che contiene testo, lavagnabianca, stanza, fotografia&#10;&#10;Descrizione generata automaticamente">
            <a:extLst>
              <a:ext uri="{FF2B5EF4-FFF2-40B4-BE49-F238E27FC236}">
                <a16:creationId xmlns:a16="http://schemas.microsoft.com/office/drawing/2014/main" id="{5DEE3C13-3896-4CEE-8A19-622D6A5069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153" r="-2" b="-2"/>
          <a:stretch/>
        </p:blipFill>
        <p:spPr>
          <a:xfrm>
            <a:off x="6987159" y="828276"/>
            <a:ext cx="1916810" cy="1176644"/>
          </a:xfrm>
          <a:prstGeom prst="rect">
            <a:avLst/>
          </a:prstGeom>
        </p:spPr>
      </p:pic>
      <p:pic>
        <p:nvPicPr>
          <p:cNvPr id="5" name="Segnaposto contenuto 4" descr="Immagine che contiene testo, lavagnabianca, bianco, tavolo&#10;&#10;Descrizione generata automaticamente">
            <a:extLst>
              <a:ext uri="{FF2B5EF4-FFF2-40B4-BE49-F238E27FC236}">
                <a16:creationId xmlns:a16="http://schemas.microsoft.com/office/drawing/2014/main" id="{E3E49437-5F92-444E-92D8-5B1435EA02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2" r="1" b="1"/>
          <a:stretch/>
        </p:blipFill>
        <p:spPr>
          <a:xfrm>
            <a:off x="4829049" y="3263641"/>
            <a:ext cx="4074921" cy="2501397"/>
          </a:xfrm>
          <a:prstGeom prst="rect">
            <a:avLst/>
          </a:prstGeom>
        </p:spPr>
      </p:pic>
    </p:spTree>
    <p:extLst>
      <p:ext uri="{BB962C8B-B14F-4D97-AF65-F5344CB8AC3E}">
        <p14:creationId xmlns:p14="http://schemas.microsoft.com/office/powerpoint/2010/main" val="153852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000"/>
                                        <p:tgtEl>
                                          <p:spTgt spid="11">
                                            <p:txEl>
                                              <p:pRg st="0" end="0"/>
                                            </p:txEl>
                                          </p:spTgt>
                                        </p:tgtEl>
                                      </p:cBhvr>
                                    </p:animEffect>
                                    <p:anim calcmode="lin" valueType="num">
                                      <p:cBhvr>
                                        <p:cTn id="1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abbigliamento, tessuto, sedendo, pensile&#10;&#10;Descrizione generata automaticamente">
            <a:extLst>
              <a:ext uri="{FF2B5EF4-FFF2-40B4-BE49-F238E27FC236}">
                <a16:creationId xmlns:a16="http://schemas.microsoft.com/office/drawing/2014/main" id="{9347BFD4-D7EE-47B5-A747-FCDEAA795957}"/>
              </a:ext>
            </a:extLst>
          </p:cNvPr>
          <p:cNvPicPr>
            <a:picLocks noChangeAspect="1"/>
          </p:cNvPicPr>
          <p:nvPr/>
        </p:nvPicPr>
        <p:blipFill rotWithShape="1">
          <a:blip r:embed="rId2">
            <a:extLst>
              <a:ext uri="{28A0092B-C50C-407E-A947-70E740481C1C}">
                <a14:useLocalDpi xmlns:a14="http://schemas.microsoft.com/office/drawing/2010/main" val="0"/>
              </a:ext>
            </a:extLst>
          </a:blip>
          <a:srcRect l="25123" r="12190"/>
          <a:stretch/>
        </p:blipFill>
        <p:spPr>
          <a:xfrm>
            <a:off x="-5" y="10"/>
            <a:ext cx="5732059" cy="6857990"/>
          </a:xfrm>
          <a:prstGeom prst="rect">
            <a:avLst/>
          </a:prstGeom>
        </p:spPr>
      </p:pic>
      <p:sp>
        <p:nvSpPr>
          <p:cNvPr id="29" name="Rectangle 28">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447" y="3986129"/>
            <a:ext cx="4716196"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C01E3ED-CE0D-42A3-82CE-F057872ED6E1}"/>
              </a:ext>
            </a:extLst>
          </p:cNvPr>
          <p:cNvSpPr>
            <a:spLocks noGrp="1"/>
          </p:cNvSpPr>
          <p:nvPr>
            <p:ph type="title"/>
          </p:nvPr>
        </p:nvSpPr>
        <p:spPr>
          <a:xfrm>
            <a:off x="340259" y="4151375"/>
            <a:ext cx="2143509" cy="1920240"/>
          </a:xfrm>
        </p:spPr>
        <p:txBody>
          <a:bodyPr vert="horz" lIns="91440" tIns="45720" rIns="91440" bIns="45720" rtlCol="0">
            <a:normAutofit/>
          </a:bodyPr>
          <a:lstStyle/>
          <a:p>
            <a:r>
              <a:rPr lang="en-US" sz="2000" dirty="0" err="1">
                <a:latin typeface="Andalus" panose="02020603050405020304" pitchFamily="18" charset="-78"/>
                <a:cs typeface="Andalus" panose="02020603050405020304" pitchFamily="18" charset="-78"/>
              </a:rPr>
              <a:t>Naddeo</a:t>
            </a:r>
            <a:r>
              <a:rPr lang="en-US" sz="2000" dirty="0">
                <a:latin typeface="Andalus" panose="02020603050405020304" pitchFamily="18" charset="-78"/>
                <a:cs typeface="Andalus" panose="02020603050405020304" pitchFamily="18" charset="-78"/>
              </a:rPr>
              <a:t> </a:t>
            </a:r>
            <a:r>
              <a:rPr lang="en-US" sz="2000" dirty="0" err="1">
                <a:latin typeface="Andalus" panose="02020603050405020304" pitchFamily="18" charset="-78"/>
                <a:cs typeface="Andalus" panose="02020603050405020304" pitchFamily="18" charset="-78"/>
              </a:rPr>
              <a:t>Emanuela</a:t>
            </a:r>
            <a:endParaRPr lang="en-US" sz="2000" dirty="0">
              <a:latin typeface="Andalus" panose="02020603050405020304" pitchFamily="18" charset="-78"/>
              <a:cs typeface="Andalus" panose="02020603050405020304" pitchFamily="18" charset="-78"/>
            </a:endParaRPr>
          </a:p>
        </p:txBody>
      </p:sp>
      <p:pic>
        <p:nvPicPr>
          <p:cNvPr id="9" name="Immagine 8" descr="Immagine che contiene tessuto, tavolo, stanza&#10;&#10;Descrizione generata automaticamente">
            <a:extLst>
              <a:ext uri="{FF2B5EF4-FFF2-40B4-BE49-F238E27FC236}">
                <a16:creationId xmlns:a16="http://schemas.microsoft.com/office/drawing/2014/main" id="{1E2956A4-D13B-4B9B-80D6-0B8C9F47EF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93" r="8423" b="-1"/>
          <a:stretch/>
        </p:blipFill>
        <p:spPr>
          <a:xfrm rot="10800000">
            <a:off x="5857090" y="1"/>
            <a:ext cx="3286910" cy="3345645"/>
          </a:xfrm>
          <a:prstGeom prst="rect">
            <a:avLst/>
          </a:prstGeom>
        </p:spPr>
      </p:pic>
      <p:sp>
        <p:nvSpPr>
          <p:cNvPr id="31" name="Rectangle 30">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401" y="47845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2880" y="5105887"/>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Content Placeholder 23">
            <a:extLst>
              <a:ext uri="{FF2B5EF4-FFF2-40B4-BE49-F238E27FC236}">
                <a16:creationId xmlns:a16="http://schemas.microsoft.com/office/drawing/2014/main" id="{42C8456A-5EFA-4DAC-BBE2-B61771F13F1B}"/>
              </a:ext>
            </a:extLst>
          </p:cNvPr>
          <p:cNvSpPr>
            <a:spLocks noGrp="1"/>
          </p:cNvSpPr>
          <p:nvPr>
            <p:ph idx="1"/>
          </p:nvPr>
        </p:nvSpPr>
        <p:spPr>
          <a:xfrm>
            <a:off x="2368657" y="4381224"/>
            <a:ext cx="2863246" cy="1463041"/>
          </a:xfrm>
        </p:spPr>
        <p:txBody>
          <a:bodyPr anchor="ctr">
            <a:noAutofit/>
          </a:bodyPr>
          <a:lstStyle/>
          <a:p>
            <a:pPr marL="0" indent="0">
              <a:buNone/>
            </a:pPr>
            <a:r>
              <a:rPr lang="it-IT" sz="800" dirty="0"/>
              <a:t>Ho deciso di rappresentarla su tre tavole differenti. In una prima tavola ho analizzato l’ abbigliamento appartenente al periodo del barocco. Ho realizzato poi una seconda tavola in cui invece ho analizzato l’ arredamento caratterizzante  quell’ epoca, e infine ho realizzato dei bozzetti riguardanti  delle scenografie tenendo sempre conto  della commedia e dell’ epoca. In un primo bozzetto ho realizzato sul fondale un armadio, davanti vi è un letto, a destra e sinistra del letto vi sono due comodini; sulla parete sinistra invece c'è una console con specchio, su </a:t>
            </a:r>
            <a:r>
              <a:rPr lang="it-IT" sz="800" dirty="0" err="1"/>
              <a:t>qulla</a:t>
            </a:r>
            <a:r>
              <a:rPr lang="it-IT" sz="800" dirty="0"/>
              <a:t> destra c'è una vetrata  e ai piedi del letto ho realizzato una poltroncina. Nel secondo bozzetto invece ho realizzato una pavimentazione a scacchiera, sul fondale c'è un’ enorme vetrata, di fronte vi è il letto. Nell’ estrema destra ho realizzato un armadio, sulla parete sinistra invece vi sono dei quadri ed una poltrona.</a:t>
            </a:r>
            <a:endParaRPr lang="en-US" sz="800" dirty="0"/>
          </a:p>
        </p:txBody>
      </p:sp>
      <p:pic>
        <p:nvPicPr>
          <p:cNvPr id="5" name="Segnaposto contenuto 4" descr="Immagine che contiene stanza&#10;&#10;Descrizione generata automaticamente">
            <a:extLst>
              <a:ext uri="{FF2B5EF4-FFF2-40B4-BE49-F238E27FC236}">
                <a16:creationId xmlns:a16="http://schemas.microsoft.com/office/drawing/2014/main" id="{3801203A-522E-4E11-AF27-DB8AB39216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106" r="-1" b="10210"/>
          <a:stretch/>
        </p:blipFill>
        <p:spPr>
          <a:xfrm rot="16200000">
            <a:off x="5827727" y="3541722"/>
            <a:ext cx="3345646" cy="3286909"/>
          </a:xfrm>
          <a:prstGeom prst="rect">
            <a:avLst/>
          </a:prstGeom>
        </p:spPr>
      </p:pic>
    </p:spTree>
    <p:extLst>
      <p:ext uri="{BB962C8B-B14F-4D97-AF65-F5344CB8AC3E}">
        <p14:creationId xmlns:p14="http://schemas.microsoft.com/office/powerpoint/2010/main" val="11047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1000"/>
                                        <p:tgtEl>
                                          <p:spTgt spid="32">
                                            <p:txEl>
                                              <p:pRg st="0" end="0"/>
                                            </p:txEl>
                                          </p:spTgt>
                                        </p:tgtEl>
                                      </p:cBhvr>
                                    </p:animEffect>
                                    <p:anim calcmode="lin" valueType="num">
                                      <p:cBhvr>
                                        <p:cTn id="14"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3BF711F-F9A0-4EA4-B156-A79E9F362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03441" y="-1"/>
            <a:ext cx="5737117"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318045"/>
            <a:ext cx="8249304"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E7BA933-3556-4C10-8322-EACF4FE64A1A}"/>
              </a:ext>
            </a:extLst>
          </p:cNvPr>
          <p:cNvSpPr>
            <a:spLocks noGrp="1"/>
          </p:cNvSpPr>
          <p:nvPr>
            <p:ph type="title"/>
          </p:nvPr>
        </p:nvSpPr>
        <p:spPr>
          <a:xfrm>
            <a:off x="792809" y="3016326"/>
            <a:ext cx="7553652" cy="929750"/>
          </a:xfrm>
        </p:spPr>
        <p:txBody>
          <a:bodyPr vert="horz" lIns="91440" tIns="45720" rIns="91440" bIns="45720" rtlCol="0" anchor="b">
            <a:normAutofit/>
          </a:bodyPr>
          <a:lstStyle/>
          <a:p>
            <a:pPr>
              <a:lnSpc>
                <a:spcPct val="90000"/>
              </a:lnSpc>
            </a:pPr>
            <a:r>
              <a:rPr lang="en-US" sz="2800" kern="1200" dirty="0" err="1">
                <a:solidFill>
                  <a:schemeClr val="tx1"/>
                </a:solidFill>
                <a:latin typeface="Andalus" panose="02020603050405020304" pitchFamily="18" charset="-78"/>
                <a:cs typeface="Andalus" panose="02020603050405020304" pitchFamily="18" charset="-78"/>
              </a:rPr>
              <a:t>Passante</a:t>
            </a:r>
            <a:r>
              <a:rPr lang="en-US" sz="2800" kern="1200" dirty="0">
                <a:solidFill>
                  <a:schemeClr val="tx1"/>
                </a:solidFill>
                <a:latin typeface="Andalus" panose="02020603050405020304" pitchFamily="18" charset="-78"/>
                <a:cs typeface="Andalus" panose="02020603050405020304" pitchFamily="18" charset="-78"/>
              </a:rPr>
              <a:t> Roberta</a:t>
            </a:r>
          </a:p>
        </p:txBody>
      </p:sp>
      <p:pic>
        <p:nvPicPr>
          <p:cNvPr id="5" name="Segnaposto contenuto 4" descr="Immagine che contiene testo, interni, lavagnabianca, fotografia&#10;&#10;Descrizione generata automaticamente">
            <a:extLst>
              <a:ext uri="{FF2B5EF4-FFF2-40B4-BE49-F238E27FC236}">
                <a16:creationId xmlns:a16="http://schemas.microsoft.com/office/drawing/2014/main" id="{6C9B3DAE-563F-45B2-B192-7C087510034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426" r="24024" b="-1"/>
          <a:stretch/>
        </p:blipFill>
        <p:spPr>
          <a:xfrm rot="5400000">
            <a:off x="678369" y="772621"/>
            <a:ext cx="2469592" cy="2663137"/>
          </a:xfrm>
          <a:prstGeom prst="rect">
            <a:avLst/>
          </a:prstGeom>
        </p:spPr>
      </p:pic>
      <p:pic>
        <p:nvPicPr>
          <p:cNvPr id="7" name="Immagine 6" descr="Immagine che contiene bianco, sedendo, piccolo, gatto&#10;&#10;Descrizione generata automaticamente">
            <a:extLst>
              <a:ext uri="{FF2B5EF4-FFF2-40B4-BE49-F238E27FC236}">
                <a16:creationId xmlns:a16="http://schemas.microsoft.com/office/drawing/2014/main" id="{DDB5943A-D51E-450B-AAD8-D1D907D89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0450" b="-1"/>
          <a:stretch/>
        </p:blipFill>
        <p:spPr>
          <a:xfrm rot="5400000">
            <a:off x="3342969" y="772621"/>
            <a:ext cx="2469593" cy="2663137"/>
          </a:xfrm>
          <a:prstGeom prst="rect">
            <a:avLst/>
          </a:prstGeom>
        </p:spPr>
      </p:pic>
      <p:pic>
        <p:nvPicPr>
          <p:cNvPr id="9" name="Immagine 8" descr="Immagine che contiene testo, interni, lavagnabianca, bianco&#10;&#10;Descrizione generata automaticamente">
            <a:extLst>
              <a:ext uri="{FF2B5EF4-FFF2-40B4-BE49-F238E27FC236}">
                <a16:creationId xmlns:a16="http://schemas.microsoft.com/office/drawing/2014/main" id="{FDEDA58C-8715-4600-BA62-D68074E718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451" r="-1" b="-1"/>
          <a:stretch/>
        </p:blipFill>
        <p:spPr>
          <a:xfrm rot="5400000">
            <a:off x="6011988" y="772621"/>
            <a:ext cx="2469592" cy="2663137"/>
          </a:xfrm>
          <a:prstGeom prst="rect">
            <a:avLst/>
          </a:prstGeom>
        </p:spPr>
      </p:pic>
      <p:sp>
        <p:nvSpPr>
          <p:cNvPr id="10" name="CasellaDiTesto 9">
            <a:extLst>
              <a:ext uri="{FF2B5EF4-FFF2-40B4-BE49-F238E27FC236}">
                <a16:creationId xmlns:a16="http://schemas.microsoft.com/office/drawing/2014/main" id="{A57DAF5C-470D-4909-A527-EB070A8C68B5}"/>
              </a:ext>
            </a:extLst>
          </p:cNvPr>
          <p:cNvSpPr txBox="1"/>
          <p:nvPr/>
        </p:nvSpPr>
        <p:spPr>
          <a:xfrm>
            <a:off x="1024793" y="3875001"/>
            <a:ext cx="6264696" cy="1815882"/>
          </a:xfrm>
          <a:prstGeom prst="rect">
            <a:avLst/>
          </a:prstGeom>
          <a:noFill/>
        </p:spPr>
        <p:txBody>
          <a:bodyPr wrap="square" rtlCol="0">
            <a:spAutoFit/>
          </a:bodyPr>
          <a:lstStyle/>
          <a:p>
            <a:pPr algn="ctr"/>
            <a:r>
              <a:rPr lang="it-IT" sz="1400" dirty="0"/>
              <a:t>Ho deciso di realizzare una scenografia, che rappresenta una stanza con l'arredamento barocco. Al centro c' è un tappeto che domina il pavimento, al di sopra vi è una panca barocca, alle spalle c'è una parete con due finestre alte ai lati, coperte da una tenda rossa e al centro un </a:t>
            </a:r>
            <a:r>
              <a:rPr lang="it-IT" sz="1400" dirty="0" err="1"/>
              <a:t>comó</a:t>
            </a:r>
            <a:r>
              <a:rPr lang="it-IT" sz="1400" dirty="0"/>
              <a:t> con un enorme specchio. Sulla parte sinistra, una cornice, mentre a destra vi è una porta che si affaccia dietro le quinte. Nella prima tavola ho rappresentato la scenografia con l'arredamento e le giuste dimensioni in scala, poi ho rappresentato lo spaccato e infine, sulla seconda tavola ho disegnato la pianta dall'alto.</a:t>
            </a:r>
          </a:p>
        </p:txBody>
      </p:sp>
    </p:spTree>
    <p:extLst>
      <p:ext uri="{BB962C8B-B14F-4D97-AF65-F5344CB8AC3E}">
        <p14:creationId xmlns:p14="http://schemas.microsoft.com/office/powerpoint/2010/main" val="48117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33">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38814" y="321176"/>
            <a:ext cx="4744979"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FF70F72-0C04-48CA-B62A-EF8B73678C2F}"/>
              </a:ext>
            </a:extLst>
          </p:cNvPr>
          <p:cNvSpPr>
            <a:spLocks noGrp="1"/>
          </p:cNvSpPr>
          <p:nvPr>
            <p:ph type="title"/>
          </p:nvPr>
        </p:nvSpPr>
        <p:spPr>
          <a:xfrm>
            <a:off x="602289" y="640263"/>
            <a:ext cx="4103917" cy="1344975"/>
          </a:xfrm>
        </p:spPr>
        <p:txBody>
          <a:bodyPr>
            <a:normAutofit/>
          </a:bodyPr>
          <a:lstStyle/>
          <a:p>
            <a:r>
              <a:rPr lang="it-IT" sz="3500" dirty="0">
                <a:solidFill>
                  <a:schemeClr val="bg1"/>
                </a:solidFill>
                <a:latin typeface="Andalus" panose="02020603050405020304" pitchFamily="18" charset="-78"/>
                <a:cs typeface="Andalus" panose="02020603050405020304" pitchFamily="18" charset="-78"/>
              </a:rPr>
              <a:t>Penna Angela</a:t>
            </a:r>
          </a:p>
        </p:txBody>
      </p:sp>
      <p:cxnSp>
        <p:nvCxnSpPr>
          <p:cNvPr id="49" name="Straight Connector 35">
            <a:extLst>
              <a:ext uri="{FF2B5EF4-FFF2-40B4-BE49-F238E27FC236}">
                <a16:creationId xmlns:a16="http://schemas.microsoft.com/office/drawing/2014/main" id="{B0EB58AB-4EF7-4CA1-8EBA-CC57F99AF8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066" y="2050299"/>
            <a:ext cx="3634740" cy="0"/>
          </a:xfrm>
          <a:prstGeom prst="line">
            <a:avLst/>
          </a:prstGeom>
          <a:ln w="222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1619BC5A-A6CA-4D69-A41B-B3D72E5E3EAB}"/>
              </a:ext>
            </a:extLst>
          </p:cNvPr>
          <p:cNvSpPr>
            <a:spLocks noGrp="1"/>
          </p:cNvSpPr>
          <p:nvPr>
            <p:ph idx="1"/>
          </p:nvPr>
        </p:nvSpPr>
        <p:spPr>
          <a:xfrm>
            <a:off x="602288" y="2121762"/>
            <a:ext cx="4103917" cy="3626917"/>
          </a:xfrm>
        </p:spPr>
        <p:txBody>
          <a:bodyPr>
            <a:normAutofit/>
          </a:bodyPr>
          <a:lstStyle/>
          <a:p>
            <a:pPr marL="0" indent="0">
              <a:lnSpc>
                <a:spcPct val="90000"/>
              </a:lnSpc>
              <a:buNone/>
            </a:pPr>
            <a:r>
              <a:rPr lang="it-IT" sz="1200" dirty="0">
                <a:solidFill>
                  <a:schemeClr val="bg1"/>
                </a:solidFill>
              </a:rPr>
              <a:t>Ho studiato l’arredamento tipico del Barocco antico nelle case borghesi e nobiliari e l’ho applicato su tre pareti della stanza. Sulla parete di sinistra è presente una porta tipicamente barocca in oro e avorio che funge da entrata e uscita con meccanismo a cerniera, come una quinta, accompagnata da  delle lesene  e ho pensato di realizzare il tutto in compensato dipinto. Sulla parete centrale ho progettato una metà posta dinanzi all’altra che ospita tre lesene, un camino in compensato dipinto con l’effetto del marmo travertino noce e uno specchio ovale dorato. L’altra metà si trova al di dietro della precedente ed è decorata da un gigantesco balcone con un tendaggio bordeaux. Sulla parete destra è presente una copia realizzata su tela ad olio del “Paesaggio fluviale” di Annibale Carracci all’interno di una cornice in stile barocco in legno dorato e un baule da viaggio in compensato con meccanismo a cerniera. Inoltre anche qui c’è un’altra porta che funge da entrata e uscita dalla scena, un candelabro in ferro dorato e un’ultima lesena.  Infine ho deciso di porre al di sotto della struttura un telo a scacchiera in linoleum per ricordare i pavimenti in voga nell’età barocca. </a:t>
            </a:r>
            <a:endParaRPr lang="en-US" sz="1200" dirty="0">
              <a:solidFill>
                <a:schemeClr val="bg1"/>
              </a:solidFill>
            </a:endParaRPr>
          </a:p>
        </p:txBody>
      </p:sp>
      <p:pic>
        <p:nvPicPr>
          <p:cNvPr id="7" name="Immagine 6" descr="Immagine che contiene testo, lavagnabianca, tavolo, computer&#10;&#10;Descrizione generata automaticamente">
            <a:extLst>
              <a:ext uri="{FF2B5EF4-FFF2-40B4-BE49-F238E27FC236}">
                <a16:creationId xmlns:a16="http://schemas.microsoft.com/office/drawing/2014/main" id="{1640691B-953B-48E5-B84A-2F6379CCC0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 b="10802"/>
          <a:stretch/>
        </p:blipFill>
        <p:spPr>
          <a:xfrm rot="5400000">
            <a:off x="5695755" y="-50973"/>
            <a:ext cx="2842154" cy="3557918"/>
          </a:xfrm>
          <a:prstGeom prst="rect">
            <a:avLst/>
          </a:prstGeom>
        </p:spPr>
      </p:pic>
      <p:pic>
        <p:nvPicPr>
          <p:cNvPr id="5" name="Segnaposto contenuto 4" descr="Immagine che contiene testo, interni, fotografia, molti&#10;&#10;Descrizione generata automaticamente">
            <a:extLst>
              <a:ext uri="{FF2B5EF4-FFF2-40B4-BE49-F238E27FC236}">
                <a16:creationId xmlns:a16="http://schemas.microsoft.com/office/drawing/2014/main" id="{723CC8FC-3741-48F5-9108-5199133A7B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56" r="1" b="11229"/>
          <a:stretch/>
        </p:blipFill>
        <p:spPr>
          <a:xfrm rot="5400000">
            <a:off x="5695753" y="3017882"/>
            <a:ext cx="2842155" cy="3557916"/>
          </a:xfrm>
          <a:prstGeom prst="rect">
            <a:avLst/>
          </a:prstGeom>
        </p:spPr>
      </p:pic>
    </p:spTree>
    <p:extLst>
      <p:ext uri="{BB962C8B-B14F-4D97-AF65-F5344CB8AC3E}">
        <p14:creationId xmlns:p14="http://schemas.microsoft.com/office/powerpoint/2010/main" val="278642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000"/>
                                        <p:tgtEl>
                                          <p:spTgt spid="11">
                                            <p:txEl>
                                              <p:pRg st="0" end="0"/>
                                            </p:txEl>
                                          </p:spTgt>
                                        </p:tgtEl>
                                      </p:cBhvr>
                                    </p:animEffect>
                                    <p:anim calcmode="lin" valueType="num">
                                      <p:cBhvr>
                                        <p:cTn id="1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69BF5-BBDA-44BD-A31C-CC9D8201471B}"/>
              </a:ext>
            </a:extLst>
          </p:cNvPr>
          <p:cNvSpPr>
            <a:spLocks noGrp="1"/>
          </p:cNvSpPr>
          <p:nvPr>
            <p:ph type="title"/>
          </p:nvPr>
        </p:nvSpPr>
        <p:spPr>
          <a:xfrm>
            <a:off x="473516" y="328066"/>
            <a:ext cx="2540329" cy="1645501"/>
          </a:xfrm>
        </p:spPr>
        <p:txBody>
          <a:bodyPr>
            <a:normAutofit/>
          </a:bodyPr>
          <a:lstStyle/>
          <a:p>
            <a:r>
              <a:rPr lang="it-IT" sz="3600" dirty="0">
                <a:latin typeface="Andalus" panose="02020603050405020304" pitchFamily="18" charset="-78"/>
                <a:cs typeface="Andalus" panose="02020603050405020304" pitchFamily="18" charset="-78"/>
              </a:rPr>
              <a:t>Sinagra Sara</a:t>
            </a:r>
          </a:p>
        </p:txBody>
      </p:sp>
      <p:sp>
        <p:nvSpPr>
          <p:cNvPr id="15" name="Content Placeholder 14">
            <a:extLst>
              <a:ext uri="{FF2B5EF4-FFF2-40B4-BE49-F238E27FC236}">
                <a16:creationId xmlns:a16="http://schemas.microsoft.com/office/drawing/2014/main" id="{CF243A92-A2C2-4455-895A-D199CEDA9BB9}"/>
              </a:ext>
            </a:extLst>
          </p:cNvPr>
          <p:cNvSpPr>
            <a:spLocks noGrp="1"/>
          </p:cNvSpPr>
          <p:nvPr>
            <p:ph idx="1"/>
          </p:nvPr>
        </p:nvSpPr>
        <p:spPr>
          <a:xfrm>
            <a:off x="372634" y="1668802"/>
            <a:ext cx="2800301" cy="4208469"/>
          </a:xfrm>
        </p:spPr>
        <p:txBody>
          <a:bodyPr>
            <a:normAutofit fontScale="77500" lnSpcReduction="20000"/>
          </a:bodyPr>
          <a:lstStyle/>
          <a:p>
            <a:pPr marL="0" indent="0">
              <a:buNone/>
            </a:pPr>
            <a:r>
              <a:rPr lang="it-IT" sz="1600" dirty="0"/>
              <a:t>Ho strutturato il lavoro diviso in 3 tavole. La prima disegnando due bozzetti che ricreano un’idea di scena interna e un’altra esterna, quest’ultima ambientata al porto di Livorno dal quale nelle Smanie si parte per la villeggiatura a Montenero. La scena interna invece riprende una stanza di un’ipotetica casa dei personaggi, ho inserito delle pareti con porta e quadro, un baule, una pianta e un poggia vestiti, tutto risalente all’epoca barocca. Nel passaggio successivo, nella seconda tavola ho scelto la scena interna, ne ho ricavato la pianta e il prospetto in scala 1 a 50 per capire la posizione e l’altezza di tutti gli elementi. Infine nella terza tavola ho realizzato il bozzetto definitivo in scala 1 a 25, in prospettiva e intorno i vari elementi studiati singolarmente e concluso tutto con l’applicazione dell’acquerello.</a:t>
            </a:r>
            <a:endParaRPr lang="en-US" sz="1600" dirty="0"/>
          </a:p>
        </p:txBody>
      </p:sp>
      <p:sp>
        <p:nvSpPr>
          <p:cNvPr id="33" name="Rectangle 17">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3806" y="0"/>
            <a:ext cx="5740194"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321732"/>
            <a:ext cx="3083291"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descr="Immagine che contiene tavolo, stanza, letto&#10;&#10;Descrizione generata automaticamente">
            <a:extLst>
              <a:ext uri="{FF2B5EF4-FFF2-40B4-BE49-F238E27FC236}">
                <a16:creationId xmlns:a16="http://schemas.microsoft.com/office/drawing/2014/main" id="{1B6AE22F-7B02-4F38-B96F-852175112A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7097" y="1100032"/>
            <a:ext cx="2831924" cy="2109783"/>
          </a:xfrm>
          <a:prstGeom prst="rect">
            <a:avLst/>
          </a:prstGeom>
        </p:spPr>
      </p:pic>
      <p:sp>
        <p:nvSpPr>
          <p:cNvPr id="22" name="Rectangle 21">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21732"/>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egnaposto contenuto 4" descr="Immagine che contiene testo, lavagnabianca&#10;&#10;Descrizione generata automaticamente">
            <a:extLst>
              <a:ext uri="{FF2B5EF4-FFF2-40B4-BE49-F238E27FC236}">
                <a16:creationId xmlns:a16="http://schemas.microsoft.com/office/drawing/2014/main" id="{D729EF3D-6D52-419F-86F4-85D4157AAA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729" y="526692"/>
            <a:ext cx="1828877" cy="2612681"/>
          </a:xfrm>
          <a:prstGeom prst="rect">
            <a:avLst/>
          </a:prstGeom>
        </p:spPr>
      </p:pic>
      <p:sp>
        <p:nvSpPr>
          <p:cNvPr id="24" name="Rectangle 23">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4155753"/>
            <a:ext cx="3083291"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magine 10" descr="Immagine che contiene scatola, stanza, tavolo, mattone&#10;&#10;Descrizione generata automaticamente">
            <a:extLst>
              <a:ext uri="{FF2B5EF4-FFF2-40B4-BE49-F238E27FC236}">
                <a16:creationId xmlns:a16="http://schemas.microsoft.com/office/drawing/2014/main" id="{24511B2E-C8F0-429E-BF50-CDCC13D58F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097" y="4473193"/>
            <a:ext cx="2831924" cy="1755792"/>
          </a:xfrm>
          <a:prstGeom prst="rect">
            <a:avLst/>
          </a:prstGeom>
        </p:spPr>
      </p:pic>
      <p:sp>
        <p:nvSpPr>
          <p:cNvPr id="26" name="Rectangle 25">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509431"/>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magine 6" descr="Immagine che contiene testo, lavagnabianca&#10;&#10;Descrizione generata automaticamente">
            <a:extLst>
              <a:ext uri="{FF2B5EF4-FFF2-40B4-BE49-F238E27FC236}">
                <a16:creationId xmlns:a16="http://schemas.microsoft.com/office/drawing/2014/main" id="{AD03F7A4-C731-4778-8A01-B0045A6267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9729" y="4341252"/>
            <a:ext cx="1828877" cy="1371657"/>
          </a:xfrm>
          <a:prstGeom prst="rect">
            <a:avLst/>
          </a:prstGeom>
        </p:spPr>
      </p:pic>
    </p:spTree>
    <p:extLst>
      <p:ext uri="{BB962C8B-B14F-4D97-AF65-F5344CB8AC3E}">
        <p14:creationId xmlns:p14="http://schemas.microsoft.com/office/powerpoint/2010/main" val="5663694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A81AE0-4946-4D18-898D-2504ABC6D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4638503"/>
            <a:ext cx="6288577"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644EE901-AF5C-4DE9-925A-4422BA448915}"/>
              </a:ext>
            </a:extLst>
          </p:cNvPr>
          <p:cNvSpPr>
            <a:spLocks noGrp="1"/>
          </p:cNvSpPr>
          <p:nvPr>
            <p:ph type="title"/>
          </p:nvPr>
        </p:nvSpPr>
        <p:spPr>
          <a:xfrm>
            <a:off x="1577340" y="4393831"/>
            <a:ext cx="5989320" cy="1202165"/>
          </a:xfrm>
        </p:spPr>
        <p:txBody>
          <a:bodyPr vert="horz" lIns="91440" tIns="45720" rIns="91440" bIns="45720" rtlCol="0" anchor="ctr">
            <a:normAutofit/>
          </a:bodyPr>
          <a:lstStyle/>
          <a:p>
            <a:pPr>
              <a:lnSpc>
                <a:spcPct val="90000"/>
              </a:lnSpc>
            </a:pPr>
            <a:br>
              <a:rPr lang="en-US" sz="900" kern="1200" dirty="0">
                <a:solidFill>
                  <a:schemeClr val="tx1"/>
                </a:solidFill>
                <a:latin typeface="+mj-lt"/>
                <a:ea typeface="+mj-ea"/>
                <a:cs typeface="+mj-cs"/>
              </a:rPr>
            </a:br>
            <a:r>
              <a:rPr lang="en-US" sz="900" kern="1200" dirty="0">
                <a:solidFill>
                  <a:schemeClr val="tx1"/>
                </a:solidFill>
                <a:latin typeface="+mj-lt"/>
                <a:ea typeface="+mj-ea"/>
                <a:cs typeface="+mj-cs"/>
              </a:rPr>
              <a:t>Per Le </a:t>
            </a:r>
            <a:r>
              <a:rPr lang="en-US" sz="900" dirty="0" err="1"/>
              <a:t>S</a:t>
            </a:r>
            <a:r>
              <a:rPr lang="en-US" sz="900" kern="1200" dirty="0" err="1">
                <a:solidFill>
                  <a:schemeClr val="tx1"/>
                </a:solidFill>
                <a:latin typeface="+mj-lt"/>
                <a:ea typeface="+mj-ea"/>
                <a:cs typeface="+mj-cs"/>
              </a:rPr>
              <a:t>manie</a:t>
            </a:r>
            <a:r>
              <a:rPr lang="en-US" sz="900" kern="1200" dirty="0">
                <a:solidFill>
                  <a:schemeClr val="tx1"/>
                </a:solidFill>
                <a:latin typeface="+mj-lt"/>
                <a:ea typeface="+mj-ea"/>
                <a:cs typeface="+mj-cs"/>
              </a:rPr>
              <a:t> per la villeggiatura ho </a:t>
            </a:r>
            <a:r>
              <a:rPr lang="en-US" sz="900" kern="1200" dirty="0" err="1">
                <a:solidFill>
                  <a:schemeClr val="tx1"/>
                </a:solidFill>
                <a:latin typeface="+mj-lt"/>
                <a:ea typeface="+mj-ea"/>
                <a:cs typeface="+mj-cs"/>
              </a:rPr>
              <a:t>ideato</a:t>
            </a:r>
            <a:r>
              <a:rPr lang="en-US" sz="900" kern="1200" dirty="0">
                <a:solidFill>
                  <a:schemeClr val="tx1"/>
                </a:solidFill>
                <a:latin typeface="+mj-lt"/>
                <a:ea typeface="+mj-ea"/>
                <a:cs typeface="+mj-cs"/>
              </a:rPr>
              <a:t> una </a:t>
            </a:r>
            <a:r>
              <a:rPr lang="en-US" sz="900" kern="1200" dirty="0" err="1">
                <a:solidFill>
                  <a:schemeClr val="tx1"/>
                </a:solidFill>
                <a:latin typeface="+mj-lt"/>
                <a:ea typeface="+mj-ea"/>
                <a:cs typeface="+mj-cs"/>
              </a:rPr>
              <a:t>proposta</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scenografica</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ambientata</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all’interno</a:t>
            </a:r>
            <a:r>
              <a:rPr lang="en-US" sz="900" kern="1200" dirty="0">
                <a:solidFill>
                  <a:schemeClr val="tx1"/>
                </a:solidFill>
                <a:latin typeface="+mj-lt"/>
                <a:ea typeface="+mj-ea"/>
                <a:cs typeface="+mj-cs"/>
              </a:rPr>
              <a:t> di una casa </a:t>
            </a:r>
            <a:r>
              <a:rPr lang="en-US" sz="900" kern="1200" dirty="0" err="1">
                <a:solidFill>
                  <a:schemeClr val="tx1"/>
                </a:solidFill>
                <a:latin typeface="+mj-lt"/>
                <a:ea typeface="+mj-ea"/>
                <a:cs typeface="+mj-cs"/>
              </a:rPr>
              <a:t>barocca.Come</a:t>
            </a:r>
            <a:r>
              <a:rPr lang="en-US" sz="900" kern="1200" dirty="0">
                <a:solidFill>
                  <a:schemeClr val="tx1"/>
                </a:solidFill>
                <a:latin typeface="+mj-lt"/>
                <a:ea typeface="+mj-ea"/>
                <a:cs typeface="+mj-cs"/>
              </a:rPr>
              <a:t> prima tavola ho </a:t>
            </a:r>
            <a:r>
              <a:rPr lang="en-US" sz="900" kern="1200" dirty="0" err="1">
                <a:solidFill>
                  <a:schemeClr val="tx1"/>
                </a:solidFill>
                <a:latin typeface="+mj-lt"/>
                <a:ea typeface="+mj-ea"/>
                <a:cs typeface="+mj-cs"/>
              </a:rPr>
              <a:t>realizzato</a:t>
            </a:r>
            <a:r>
              <a:rPr lang="en-US" sz="900" kern="1200" dirty="0">
                <a:solidFill>
                  <a:schemeClr val="tx1"/>
                </a:solidFill>
                <a:latin typeface="+mj-lt"/>
                <a:ea typeface="+mj-ea"/>
                <a:cs typeface="+mj-cs"/>
              </a:rPr>
              <a:t> un bozzetto e ho </a:t>
            </a:r>
            <a:r>
              <a:rPr lang="en-US" sz="900" kern="1200" dirty="0" err="1">
                <a:solidFill>
                  <a:schemeClr val="tx1"/>
                </a:solidFill>
                <a:latin typeface="+mj-lt"/>
                <a:ea typeface="+mj-ea"/>
                <a:cs typeface="+mj-cs"/>
              </a:rPr>
              <a:t>analizzato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gli</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elementi</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dell’arredamento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che</a:t>
            </a:r>
            <a:r>
              <a:rPr lang="en-US" sz="900" kern="1200" dirty="0">
                <a:solidFill>
                  <a:schemeClr val="tx1"/>
                </a:solidFill>
                <a:latin typeface="+mj-lt"/>
                <a:ea typeface="+mj-ea"/>
                <a:cs typeface="+mj-cs"/>
              </a:rPr>
              <a:t> ho </a:t>
            </a:r>
            <a:r>
              <a:rPr lang="en-US" sz="900" kern="1200" dirty="0" err="1">
                <a:solidFill>
                  <a:schemeClr val="tx1"/>
                </a:solidFill>
                <a:latin typeface="+mj-lt"/>
                <a:ea typeface="+mj-ea"/>
                <a:cs typeface="+mj-cs"/>
              </a:rPr>
              <a:t>collocato</a:t>
            </a:r>
            <a:r>
              <a:rPr lang="en-US" sz="900" kern="1200" dirty="0">
                <a:solidFill>
                  <a:schemeClr val="tx1"/>
                </a:solidFill>
                <a:latin typeface="+mj-lt"/>
                <a:ea typeface="+mj-ea"/>
                <a:cs typeface="+mj-cs"/>
              </a:rPr>
              <a:t> come </a:t>
            </a:r>
            <a:r>
              <a:rPr lang="en-US" sz="900" kern="1200" dirty="0" err="1">
                <a:solidFill>
                  <a:schemeClr val="tx1"/>
                </a:solidFill>
                <a:latin typeface="+mj-lt"/>
                <a:ea typeface="+mj-ea"/>
                <a:cs typeface="+mj-cs"/>
              </a:rPr>
              <a:t>oggetti</a:t>
            </a:r>
            <a:r>
              <a:rPr lang="en-US" sz="900" kern="1200" dirty="0">
                <a:solidFill>
                  <a:schemeClr val="tx1"/>
                </a:solidFill>
                <a:latin typeface="+mj-lt"/>
                <a:ea typeface="+mj-ea"/>
                <a:cs typeface="+mj-cs"/>
              </a:rPr>
              <a:t> di </a:t>
            </a:r>
            <a:r>
              <a:rPr lang="en-US" sz="900" kern="1200" dirty="0" err="1">
                <a:solidFill>
                  <a:schemeClr val="tx1"/>
                </a:solidFill>
                <a:latin typeface="+mj-lt"/>
                <a:ea typeface="+mj-ea"/>
                <a:cs typeface="+mj-cs"/>
              </a:rPr>
              <a:t>scena</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all’interno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della</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scenografia</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ovvero</a:t>
            </a:r>
            <a:r>
              <a:rPr lang="en-US" sz="900" kern="1200" dirty="0">
                <a:solidFill>
                  <a:schemeClr val="tx1"/>
                </a:solidFill>
                <a:latin typeface="+mj-lt"/>
                <a:ea typeface="+mj-ea"/>
                <a:cs typeface="+mj-cs"/>
              </a:rPr>
              <a:t> una </a:t>
            </a:r>
            <a:r>
              <a:rPr lang="en-US" sz="900" kern="1200" dirty="0" err="1">
                <a:solidFill>
                  <a:schemeClr val="tx1"/>
                </a:solidFill>
                <a:latin typeface="+mj-lt"/>
                <a:ea typeface="+mj-ea"/>
                <a:cs typeface="+mj-cs"/>
              </a:rPr>
              <a:t>specchiera</a:t>
            </a:r>
            <a:r>
              <a:rPr lang="en-US" sz="900" kern="1200" dirty="0">
                <a:solidFill>
                  <a:schemeClr val="tx1"/>
                </a:solidFill>
                <a:latin typeface="+mj-lt"/>
                <a:ea typeface="+mj-ea"/>
                <a:cs typeface="+mj-cs"/>
              </a:rPr>
              <a:t>, una </a:t>
            </a:r>
            <a:r>
              <a:rPr lang="en-US" sz="900" kern="1200" dirty="0" err="1">
                <a:solidFill>
                  <a:schemeClr val="tx1"/>
                </a:solidFill>
                <a:latin typeface="+mj-lt"/>
                <a:ea typeface="+mj-ea"/>
                <a:cs typeface="+mj-cs"/>
              </a:rPr>
              <a:t>poltrona</a:t>
            </a:r>
            <a:r>
              <a:rPr lang="en-US" sz="900" kern="1200" dirty="0">
                <a:solidFill>
                  <a:schemeClr val="tx1"/>
                </a:solidFill>
                <a:latin typeface="+mj-lt"/>
                <a:ea typeface="+mj-ea"/>
                <a:cs typeface="+mj-cs"/>
              </a:rPr>
              <a:t> e un </a:t>
            </a:r>
            <a:r>
              <a:rPr lang="en-US" sz="900" kern="1200" dirty="0" err="1">
                <a:solidFill>
                  <a:schemeClr val="tx1"/>
                </a:solidFill>
                <a:latin typeface="+mj-lt"/>
                <a:ea typeface="+mj-ea"/>
                <a:cs typeface="+mj-cs"/>
              </a:rPr>
              <a:t>tavolino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rettangolare.Sulla</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seconda</a:t>
            </a:r>
            <a:r>
              <a:rPr lang="en-US" sz="900" kern="1200" dirty="0">
                <a:solidFill>
                  <a:schemeClr val="tx1"/>
                </a:solidFill>
                <a:latin typeface="+mj-lt"/>
                <a:ea typeface="+mj-ea"/>
                <a:cs typeface="+mj-cs"/>
              </a:rPr>
              <a:t> tavola ho </a:t>
            </a:r>
            <a:r>
              <a:rPr lang="en-US" sz="900" kern="1200" dirty="0" err="1">
                <a:solidFill>
                  <a:schemeClr val="tx1"/>
                </a:solidFill>
                <a:latin typeface="+mj-lt"/>
                <a:ea typeface="+mj-ea"/>
                <a:cs typeface="+mj-cs"/>
              </a:rPr>
              <a:t>studiato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i</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vari</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aspetti</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tecnici</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ovvero</a:t>
            </a:r>
            <a:r>
              <a:rPr lang="en-US" sz="900" kern="1200" dirty="0">
                <a:solidFill>
                  <a:schemeClr val="tx1"/>
                </a:solidFill>
                <a:latin typeface="+mj-lt"/>
                <a:ea typeface="+mj-ea"/>
                <a:cs typeface="+mj-cs"/>
              </a:rPr>
              <a:t> la </a:t>
            </a:r>
            <a:r>
              <a:rPr lang="en-US" sz="900" kern="1200" dirty="0" err="1">
                <a:solidFill>
                  <a:schemeClr val="tx1"/>
                </a:solidFill>
                <a:latin typeface="+mj-lt"/>
                <a:ea typeface="+mj-ea"/>
                <a:cs typeface="+mj-cs"/>
              </a:rPr>
              <a:t>pianta</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sfruttando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il</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cono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ottico</a:t>
            </a:r>
            <a:r>
              <a:rPr lang="en-US" sz="900" kern="1200" dirty="0">
                <a:solidFill>
                  <a:schemeClr val="tx1"/>
                </a:solidFill>
                <a:latin typeface="+mj-lt"/>
                <a:ea typeface="+mj-ea"/>
                <a:cs typeface="+mj-cs"/>
              </a:rPr>
              <a:t> e </a:t>
            </a:r>
            <a:r>
              <a:rPr lang="en-US" sz="900" kern="1200" dirty="0" err="1">
                <a:solidFill>
                  <a:schemeClr val="tx1"/>
                </a:solidFill>
                <a:latin typeface="+mj-lt"/>
                <a:ea typeface="+mj-ea"/>
                <a:cs typeface="+mj-cs"/>
              </a:rPr>
              <a:t>facendo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sì</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che</a:t>
            </a:r>
            <a:r>
              <a:rPr lang="en-US" sz="900" kern="1200" dirty="0">
                <a:solidFill>
                  <a:schemeClr val="tx1"/>
                </a:solidFill>
                <a:latin typeface="+mj-lt"/>
                <a:ea typeface="+mj-ea"/>
                <a:cs typeface="+mj-cs"/>
              </a:rPr>
              <a:t> a </a:t>
            </a:r>
            <a:r>
              <a:rPr lang="en-US" sz="900" kern="1200" dirty="0" err="1">
                <a:solidFill>
                  <a:schemeClr val="tx1"/>
                </a:solidFill>
                <a:latin typeface="+mj-lt"/>
                <a:ea typeface="+mj-ea"/>
                <a:cs typeface="+mj-cs"/>
              </a:rPr>
              <a:t>ogni</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spettatore</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possa</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essere</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visibile</a:t>
            </a:r>
            <a:r>
              <a:rPr lang="en-US" sz="900" kern="1200" dirty="0">
                <a:solidFill>
                  <a:schemeClr val="tx1"/>
                </a:solidFill>
                <a:latin typeface="+mj-lt"/>
                <a:ea typeface="+mj-ea"/>
                <a:cs typeface="+mj-cs"/>
              </a:rPr>
              <a:t> la </a:t>
            </a:r>
            <a:r>
              <a:rPr lang="en-US" sz="900" kern="1200" dirty="0" err="1">
                <a:solidFill>
                  <a:schemeClr val="tx1"/>
                </a:solidFill>
                <a:latin typeface="+mj-lt"/>
                <a:ea typeface="+mj-ea"/>
                <a:cs typeface="+mj-cs"/>
              </a:rPr>
              <a:t>scena.Ho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completato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il</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progetto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infine</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realizzando</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il</a:t>
            </a:r>
            <a:r>
              <a:rPr lang="en-US" sz="900" kern="1200" dirty="0">
                <a:solidFill>
                  <a:schemeClr val="tx1"/>
                </a:solidFill>
                <a:latin typeface="+mj-lt"/>
                <a:ea typeface="+mj-ea"/>
                <a:cs typeface="+mj-cs"/>
              </a:rPr>
              <a:t> </a:t>
            </a:r>
            <a:r>
              <a:rPr lang="en-US" sz="900" kern="1200" dirty="0" err="1">
                <a:solidFill>
                  <a:schemeClr val="tx1"/>
                </a:solidFill>
                <a:latin typeface="+mj-lt"/>
                <a:ea typeface="+mj-ea"/>
                <a:cs typeface="+mj-cs"/>
              </a:rPr>
              <a:t>definitivo</a:t>
            </a:r>
            <a:r>
              <a:rPr lang="en-US" sz="900" kern="1200" dirty="0">
                <a:solidFill>
                  <a:schemeClr val="tx1"/>
                </a:solidFill>
                <a:latin typeface="+mj-lt"/>
                <a:ea typeface="+mj-ea"/>
                <a:cs typeface="+mj-cs"/>
              </a:rPr>
              <a:t> in </a:t>
            </a:r>
            <a:r>
              <a:rPr lang="en-US" sz="900" kern="1200" dirty="0" err="1">
                <a:solidFill>
                  <a:schemeClr val="tx1"/>
                </a:solidFill>
                <a:latin typeface="+mj-lt"/>
                <a:ea typeface="+mj-ea"/>
                <a:cs typeface="+mj-cs"/>
              </a:rPr>
              <a:t>scala</a:t>
            </a:r>
            <a:r>
              <a:rPr lang="en-US" sz="900" kern="1200" dirty="0">
                <a:solidFill>
                  <a:schemeClr val="tx1"/>
                </a:solidFill>
                <a:latin typeface="+mj-lt"/>
                <a:ea typeface="+mj-ea"/>
                <a:cs typeface="+mj-cs"/>
              </a:rPr>
              <a:t> 1:25.</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562823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9" name="Immagine 8" descr="Immagine che contiene stanza&#10;&#10;Descrizione generata automaticamente">
            <a:extLst>
              <a:ext uri="{FF2B5EF4-FFF2-40B4-BE49-F238E27FC236}">
                <a16:creationId xmlns:a16="http://schemas.microsoft.com/office/drawing/2014/main" id="{9056FCE6-0A1E-4104-B1D5-DF04BD111C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39" r="25520" b="-2"/>
          <a:stretch/>
        </p:blipFill>
        <p:spPr>
          <a:xfrm>
            <a:off x="240564" y="299258"/>
            <a:ext cx="2777490" cy="4094573"/>
          </a:xfrm>
          <a:prstGeom prst="rect">
            <a:avLst/>
          </a:prstGeom>
        </p:spPr>
      </p:pic>
      <p:pic>
        <p:nvPicPr>
          <p:cNvPr id="5" name="Segnaposto contenuto 4" descr="Immagine che contiene testo&#10;&#10;Descrizione generata automaticamente">
            <a:extLst>
              <a:ext uri="{FF2B5EF4-FFF2-40B4-BE49-F238E27FC236}">
                <a16:creationId xmlns:a16="http://schemas.microsoft.com/office/drawing/2014/main" id="{11A39B4D-2560-46C6-9027-186A69D672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44" r="32060"/>
          <a:stretch/>
        </p:blipFill>
        <p:spPr>
          <a:xfrm>
            <a:off x="3183255" y="299258"/>
            <a:ext cx="2777490" cy="4094573"/>
          </a:xfrm>
          <a:prstGeom prst="rect">
            <a:avLst/>
          </a:prstGeom>
        </p:spPr>
      </p:pic>
      <p:pic>
        <p:nvPicPr>
          <p:cNvPr id="7" name="Immagine 6" descr="Immagine che contiene testo, lavagnabianca&#10;&#10;Descrizione generata automaticamente">
            <a:extLst>
              <a:ext uri="{FF2B5EF4-FFF2-40B4-BE49-F238E27FC236}">
                <a16:creationId xmlns:a16="http://schemas.microsoft.com/office/drawing/2014/main" id="{A1D80062-2224-41A7-A5DD-FBFAD3013C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79" r="1945" b="-4"/>
          <a:stretch/>
        </p:blipFill>
        <p:spPr>
          <a:xfrm>
            <a:off x="6125946" y="299258"/>
            <a:ext cx="2777490" cy="4094573"/>
          </a:xfrm>
          <a:prstGeom prst="rect">
            <a:avLst/>
          </a:prstGeom>
        </p:spPr>
      </p:pic>
      <p:sp>
        <p:nvSpPr>
          <p:cNvPr id="3" name="CasellaDiTesto 2">
            <a:extLst>
              <a:ext uri="{FF2B5EF4-FFF2-40B4-BE49-F238E27FC236}">
                <a16:creationId xmlns:a16="http://schemas.microsoft.com/office/drawing/2014/main" id="{24BF814F-EC3F-411C-A82C-F2527B5BEF46}"/>
              </a:ext>
            </a:extLst>
          </p:cNvPr>
          <p:cNvSpPr txBox="1"/>
          <p:nvPr/>
        </p:nvSpPr>
        <p:spPr>
          <a:xfrm>
            <a:off x="2987823" y="5739539"/>
            <a:ext cx="3168352" cy="369332"/>
          </a:xfrm>
          <a:prstGeom prst="rect">
            <a:avLst/>
          </a:prstGeom>
          <a:noFill/>
        </p:spPr>
        <p:txBody>
          <a:bodyPr wrap="square" rtlCol="0">
            <a:spAutoFit/>
          </a:bodyPr>
          <a:lstStyle/>
          <a:p>
            <a:pPr algn="ctr"/>
            <a:r>
              <a:rPr lang="it-IT" dirty="0" err="1">
                <a:latin typeface="Andalus" panose="02020603050405020304" pitchFamily="18" charset="-78"/>
                <a:cs typeface="Andalus" panose="02020603050405020304" pitchFamily="18" charset="-78"/>
              </a:rPr>
              <a:t>Verdoliva</a:t>
            </a:r>
            <a:r>
              <a:rPr lang="it-IT" dirty="0">
                <a:latin typeface="Andalus" panose="02020603050405020304" pitchFamily="18" charset="-78"/>
                <a:cs typeface="Andalus" panose="02020603050405020304" pitchFamily="18" charset="-78"/>
              </a:rPr>
              <a:t> Federica</a:t>
            </a:r>
          </a:p>
        </p:txBody>
      </p:sp>
    </p:spTree>
    <p:extLst>
      <p:ext uri="{BB962C8B-B14F-4D97-AF65-F5344CB8AC3E}">
        <p14:creationId xmlns:p14="http://schemas.microsoft.com/office/powerpoint/2010/main" val="11865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72944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C9EDCBE-62B7-441B-A9CE-157DB5AB9215}"/>
              </a:ext>
            </a:extLst>
          </p:cNvPr>
          <p:cNvSpPr>
            <a:spLocks noGrp="1"/>
          </p:cNvSpPr>
          <p:nvPr>
            <p:ph type="title"/>
          </p:nvPr>
        </p:nvSpPr>
        <p:spPr>
          <a:xfrm>
            <a:off x="395536" y="1124744"/>
            <a:ext cx="2532887" cy="3581007"/>
          </a:xfrm>
          <a:noFill/>
        </p:spPr>
        <p:txBody>
          <a:bodyPr vert="horz" lIns="91440" tIns="45720" rIns="91440" bIns="45720" rtlCol="0" anchor="b">
            <a:normAutofit fontScale="90000"/>
          </a:bodyPr>
          <a:lstStyle/>
          <a:p>
            <a:pPr algn="l">
              <a:lnSpc>
                <a:spcPct val="90000"/>
              </a:lnSpc>
            </a:pPr>
            <a:r>
              <a:rPr lang="en-US" sz="2400" dirty="0" err="1">
                <a:solidFill>
                  <a:schemeClr val="bg1"/>
                </a:solidFill>
                <a:latin typeface="Andalus" panose="02020603050405020304" pitchFamily="18" charset="-78"/>
                <a:cs typeface="Andalus" panose="02020603050405020304" pitchFamily="18" charset="-78"/>
              </a:rPr>
              <a:t>Vicidomini</a:t>
            </a:r>
            <a:r>
              <a:rPr lang="en-US" sz="2400" dirty="0">
                <a:solidFill>
                  <a:schemeClr val="bg1"/>
                </a:solidFill>
                <a:latin typeface="Andalus" panose="02020603050405020304" pitchFamily="18" charset="-78"/>
                <a:cs typeface="Andalus" panose="02020603050405020304" pitchFamily="18" charset="-78"/>
              </a:rPr>
              <a:t> Alessio</a:t>
            </a:r>
            <a:br>
              <a:rPr lang="en-US" sz="2400" dirty="0">
                <a:solidFill>
                  <a:schemeClr val="bg1"/>
                </a:solidFill>
                <a:latin typeface="Andalus" panose="02020603050405020304" pitchFamily="18" charset="-78"/>
                <a:cs typeface="Andalus" panose="02020603050405020304" pitchFamily="18" charset="-78"/>
              </a:rPr>
            </a:br>
            <a:r>
              <a:rPr lang="en-US" sz="2400" dirty="0">
                <a:solidFill>
                  <a:schemeClr val="bg1"/>
                </a:solidFill>
                <a:latin typeface="Andalus" panose="02020603050405020304" pitchFamily="18" charset="-78"/>
                <a:cs typeface="Andalus" panose="02020603050405020304" pitchFamily="18" charset="-78"/>
              </a:rPr>
              <a:t> </a:t>
            </a:r>
            <a:r>
              <a:rPr lang="it-IT" sz="1200" dirty="0">
                <a:solidFill>
                  <a:schemeClr val="bg1"/>
                </a:solidFill>
                <a:latin typeface="Andalus" panose="02020603050405020304" pitchFamily="18" charset="-78"/>
                <a:cs typeface="Andalus" panose="02020603050405020304" pitchFamily="18" charset="-78"/>
              </a:rPr>
              <a:t>L’abito in questione è caratterizzato da un corpetto aderente con un ampia scollatura e maniche che terminano ai gomiti, ornate con pizzi. La gonna si sviluppa in orizzontale grazie ad un’apposita incastellatura di sostegno. Quest’ultima anche possiede pizzi, che si alternano con il tessuto. L’intero abito è colmo di petali (fatti in tessuto) che si presentano sulla scollatura facendo da bordo di quest’ultima; i petali inoltre si sviluppano in verticale partendo da entrambe le spalle ripetendosi “due a due”, e con lo stesso modo anche sull’addome. L’abito è sfumato è varia dal giallo al viola, comprendendo arancione, rosso e magenta. Infine, l’acconciatura è creata grazie all’uso di lacca e nastri.</a:t>
            </a:r>
            <a:endParaRPr lang="en-US" sz="1200" dirty="0">
              <a:solidFill>
                <a:schemeClr val="bg1"/>
              </a:solidFill>
              <a:latin typeface="Andalus" panose="02020603050405020304" pitchFamily="18" charset="-78"/>
              <a:cs typeface="Andalus" panose="02020603050405020304" pitchFamily="18" charset="-78"/>
            </a:endParaRPr>
          </a:p>
        </p:txBody>
      </p:sp>
      <p:pic>
        <p:nvPicPr>
          <p:cNvPr id="5" name="Segnaposto contenuto 4" descr="Immagine che contiene abbigliamento, vestito, maglietta&#10;&#10;Descrizione generata automaticamente">
            <a:extLst>
              <a:ext uri="{FF2B5EF4-FFF2-40B4-BE49-F238E27FC236}">
                <a16:creationId xmlns:a16="http://schemas.microsoft.com/office/drawing/2014/main" id="{49F81EE9-0493-4E2F-B83A-40C04E5B1B2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469"/>
          <a:stretch/>
        </p:blipFill>
        <p:spPr>
          <a:xfrm>
            <a:off x="3490722" y="10"/>
            <a:ext cx="5653278" cy="6857990"/>
          </a:xfrm>
          <a:prstGeom prst="rect">
            <a:avLst/>
          </a:prstGeom>
        </p:spPr>
      </p:pic>
    </p:spTree>
    <p:extLst>
      <p:ext uri="{BB962C8B-B14F-4D97-AF65-F5344CB8AC3E}">
        <p14:creationId xmlns:p14="http://schemas.microsoft.com/office/powerpoint/2010/main" val="16661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211" y="197110"/>
            <a:ext cx="1515618"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199" y="-16261"/>
            <a:ext cx="3057801"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1071" y="2550745"/>
            <a:ext cx="2304288"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magine 10" descr="Immagine che contiene interni, rosso, indossando, tavolo&#10;&#10;Descrizione generata automaticamente">
            <a:extLst>
              <a:ext uri="{FF2B5EF4-FFF2-40B4-BE49-F238E27FC236}">
                <a16:creationId xmlns:a16="http://schemas.microsoft.com/office/drawing/2014/main" id="{D8367369-69B2-4465-953B-7215FDC1A6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431" b="14569"/>
          <a:stretch/>
        </p:blipFill>
        <p:spPr>
          <a:xfrm>
            <a:off x="4482083" y="2805429"/>
            <a:ext cx="1989831" cy="2653108"/>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Immagine 6" descr="Immagine che contiene abbigliamento, sedendo, rosa, doccia&#10;&#10;Descrizione generata automaticamente">
            <a:extLst>
              <a:ext uri="{FF2B5EF4-FFF2-40B4-BE49-F238E27FC236}">
                <a16:creationId xmlns:a16="http://schemas.microsoft.com/office/drawing/2014/main" id="{69725F5C-4B34-4BE3-929C-7A2D93A4C2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385" r="-4" b="756"/>
          <a:stretch/>
        </p:blipFill>
        <p:spPr>
          <a:xfrm>
            <a:off x="6305360" y="107775"/>
            <a:ext cx="2838640" cy="3173796"/>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6" name="Freeform: Shape 25">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9871" y="4604085"/>
            <a:ext cx="3210834"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descr="Immagine che contiene fiore, cappello&#10;&#10;Descrizione generata automaticamente">
            <a:extLst>
              <a:ext uri="{FF2B5EF4-FFF2-40B4-BE49-F238E27FC236}">
                <a16:creationId xmlns:a16="http://schemas.microsoft.com/office/drawing/2014/main" id="{B9281951-76BB-4883-BA0F-052ED8CB77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251" r="5" b="18882"/>
          <a:stretch/>
        </p:blipFill>
        <p:spPr>
          <a:xfrm>
            <a:off x="1461258" y="4838124"/>
            <a:ext cx="2865357" cy="2019873"/>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8" name="Freeform: Shape 27">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277" y="3966828"/>
            <a:ext cx="2504969"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Segnaposto contenuto 14" descr="Immagine che contiene blu, sedendo, piccolo, indossando&#10;&#10;Descrizione generata automaticamente">
            <a:extLst>
              <a:ext uri="{FF2B5EF4-FFF2-40B4-BE49-F238E27FC236}">
                <a16:creationId xmlns:a16="http://schemas.microsoft.com/office/drawing/2014/main" id="{9BC00BC9-0463-4A38-B694-D87B5C32FFE4}"/>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453665" y="404664"/>
            <a:ext cx="888853" cy="1549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Immagine 17" descr="Immagine che contiene tavolo, cibo, sedendo, colorato&#10;&#10;Descrizione generata automaticamente">
            <a:extLst>
              <a:ext uri="{FF2B5EF4-FFF2-40B4-BE49-F238E27FC236}">
                <a16:creationId xmlns:a16="http://schemas.microsoft.com/office/drawing/2014/main" id="{ECA0EB74-95D9-4C05-B8EB-8ADAC5449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6428" y="4160438"/>
            <a:ext cx="1796665" cy="2589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CasellaDiTesto 18">
            <a:extLst>
              <a:ext uri="{FF2B5EF4-FFF2-40B4-BE49-F238E27FC236}">
                <a16:creationId xmlns:a16="http://schemas.microsoft.com/office/drawing/2014/main" id="{2A90389E-2111-4BA8-AA1B-EC52279434BE}"/>
              </a:ext>
            </a:extLst>
          </p:cNvPr>
          <p:cNvSpPr txBox="1"/>
          <p:nvPr/>
        </p:nvSpPr>
        <p:spPr>
          <a:xfrm>
            <a:off x="2436373" y="1315876"/>
            <a:ext cx="2634935" cy="369332"/>
          </a:xfrm>
          <a:prstGeom prst="rect">
            <a:avLst/>
          </a:prstGeom>
          <a:noFill/>
        </p:spPr>
        <p:txBody>
          <a:bodyPr wrap="square" rtlCol="0">
            <a:spAutoFit/>
          </a:bodyPr>
          <a:lstStyle/>
          <a:p>
            <a:r>
              <a:rPr lang="it-IT" dirty="0"/>
              <a:t>Di Nesta Claudia </a:t>
            </a:r>
          </a:p>
        </p:txBody>
      </p:sp>
      <p:sp>
        <p:nvSpPr>
          <p:cNvPr id="21" name="CasellaDiTesto 20">
            <a:extLst>
              <a:ext uri="{FF2B5EF4-FFF2-40B4-BE49-F238E27FC236}">
                <a16:creationId xmlns:a16="http://schemas.microsoft.com/office/drawing/2014/main" id="{18318326-699C-4C8B-9B62-070FD028B640}"/>
              </a:ext>
            </a:extLst>
          </p:cNvPr>
          <p:cNvSpPr txBox="1"/>
          <p:nvPr/>
        </p:nvSpPr>
        <p:spPr>
          <a:xfrm>
            <a:off x="2555642" y="3537479"/>
            <a:ext cx="2342449" cy="369332"/>
          </a:xfrm>
          <a:prstGeom prst="rect">
            <a:avLst/>
          </a:prstGeom>
          <a:noFill/>
        </p:spPr>
        <p:txBody>
          <a:bodyPr wrap="square" rtlCol="0">
            <a:spAutoFit/>
          </a:bodyPr>
          <a:lstStyle/>
          <a:p>
            <a:r>
              <a:rPr lang="it-IT" dirty="0"/>
              <a:t>Altamura Marta</a:t>
            </a:r>
          </a:p>
        </p:txBody>
      </p:sp>
      <p:sp>
        <p:nvSpPr>
          <p:cNvPr id="23" name="CasellaDiTesto 22">
            <a:extLst>
              <a:ext uri="{FF2B5EF4-FFF2-40B4-BE49-F238E27FC236}">
                <a16:creationId xmlns:a16="http://schemas.microsoft.com/office/drawing/2014/main" id="{507E9EDC-1B63-4283-BF0F-807C20A02E5D}"/>
              </a:ext>
            </a:extLst>
          </p:cNvPr>
          <p:cNvSpPr txBox="1"/>
          <p:nvPr/>
        </p:nvSpPr>
        <p:spPr>
          <a:xfrm>
            <a:off x="202681" y="4524434"/>
            <a:ext cx="2664296" cy="369332"/>
          </a:xfrm>
          <a:prstGeom prst="rect">
            <a:avLst/>
          </a:prstGeom>
          <a:noFill/>
        </p:spPr>
        <p:txBody>
          <a:bodyPr wrap="square" rtlCol="0">
            <a:spAutoFit/>
          </a:bodyPr>
          <a:lstStyle/>
          <a:p>
            <a:r>
              <a:rPr lang="it-IT" dirty="0"/>
              <a:t>Naddeo Emanuela </a:t>
            </a:r>
          </a:p>
        </p:txBody>
      </p:sp>
      <p:sp>
        <p:nvSpPr>
          <p:cNvPr id="25" name="CasellaDiTesto 24">
            <a:extLst>
              <a:ext uri="{FF2B5EF4-FFF2-40B4-BE49-F238E27FC236}">
                <a16:creationId xmlns:a16="http://schemas.microsoft.com/office/drawing/2014/main" id="{4F1C72CA-FCD9-4B70-8081-04C3E1C62A20}"/>
              </a:ext>
            </a:extLst>
          </p:cNvPr>
          <p:cNvSpPr txBox="1"/>
          <p:nvPr/>
        </p:nvSpPr>
        <p:spPr>
          <a:xfrm>
            <a:off x="7046324" y="3437944"/>
            <a:ext cx="1717740" cy="369332"/>
          </a:xfrm>
          <a:prstGeom prst="rect">
            <a:avLst/>
          </a:prstGeom>
          <a:noFill/>
        </p:spPr>
        <p:txBody>
          <a:bodyPr wrap="square" rtlCol="0">
            <a:spAutoFit/>
          </a:bodyPr>
          <a:lstStyle/>
          <a:p>
            <a:r>
              <a:rPr lang="it-IT" dirty="0"/>
              <a:t>Genovese Giusy </a:t>
            </a:r>
          </a:p>
        </p:txBody>
      </p:sp>
      <p:sp>
        <p:nvSpPr>
          <p:cNvPr id="27" name="CasellaDiTesto 26">
            <a:extLst>
              <a:ext uri="{FF2B5EF4-FFF2-40B4-BE49-F238E27FC236}">
                <a16:creationId xmlns:a16="http://schemas.microsoft.com/office/drawing/2014/main" id="{002DEB72-52E4-49E6-A939-A00E242EE52C}"/>
              </a:ext>
            </a:extLst>
          </p:cNvPr>
          <p:cNvSpPr txBox="1"/>
          <p:nvPr/>
        </p:nvSpPr>
        <p:spPr>
          <a:xfrm>
            <a:off x="5249659" y="5885049"/>
            <a:ext cx="1796665" cy="369332"/>
          </a:xfrm>
          <a:prstGeom prst="rect">
            <a:avLst/>
          </a:prstGeom>
          <a:noFill/>
        </p:spPr>
        <p:txBody>
          <a:bodyPr wrap="square" rtlCol="0">
            <a:spAutoFit/>
          </a:bodyPr>
          <a:lstStyle/>
          <a:p>
            <a:r>
              <a:rPr lang="it-IT" dirty="0"/>
              <a:t>Sinagra Sara</a:t>
            </a:r>
          </a:p>
        </p:txBody>
      </p:sp>
      <p:sp>
        <p:nvSpPr>
          <p:cNvPr id="29" name="Rettangolo 28">
            <a:extLst>
              <a:ext uri="{FF2B5EF4-FFF2-40B4-BE49-F238E27FC236}">
                <a16:creationId xmlns:a16="http://schemas.microsoft.com/office/drawing/2014/main" id="{22FF5D1B-01EA-4985-98B5-705B07CEEABB}"/>
              </a:ext>
            </a:extLst>
          </p:cNvPr>
          <p:cNvSpPr/>
          <p:nvPr/>
        </p:nvSpPr>
        <p:spPr>
          <a:xfrm>
            <a:off x="153522" y="194439"/>
            <a:ext cx="2797625" cy="92333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it-IT"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 costumi</a:t>
            </a:r>
          </a:p>
        </p:txBody>
      </p:sp>
      <p:pic>
        <p:nvPicPr>
          <p:cNvPr id="3" name="Immagine 2">
            <a:extLst>
              <a:ext uri="{FF2B5EF4-FFF2-40B4-BE49-F238E27FC236}">
                <a16:creationId xmlns:a16="http://schemas.microsoft.com/office/drawing/2014/main" id="{8539C34E-1939-401E-9131-D2C4EAA44F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619" y="1706369"/>
            <a:ext cx="1412559" cy="19595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asellaDiTesto 3">
            <a:extLst>
              <a:ext uri="{FF2B5EF4-FFF2-40B4-BE49-F238E27FC236}">
                <a16:creationId xmlns:a16="http://schemas.microsoft.com/office/drawing/2014/main" id="{B38BB1D3-68E5-4969-B028-382131520590}"/>
              </a:ext>
            </a:extLst>
          </p:cNvPr>
          <p:cNvSpPr txBox="1"/>
          <p:nvPr/>
        </p:nvSpPr>
        <p:spPr>
          <a:xfrm>
            <a:off x="1671969" y="2301900"/>
            <a:ext cx="2160240" cy="369332"/>
          </a:xfrm>
          <a:prstGeom prst="rect">
            <a:avLst/>
          </a:prstGeom>
          <a:noFill/>
        </p:spPr>
        <p:txBody>
          <a:bodyPr wrap="square" rtlCol="0">
            <a:spAutoFit/>
          </a:bodyPr>
          <a:lstStyle/>
          <a:p>
            <a:r>
              <a:rPr lang="it-IT" dirty="0"/>
              <a:t>Alati Mariagrazia</a:t>
            </a:r>
          </a:p>
        </p:txBody>
      </p:sp>
    </p:spTree>
    <p:extLst>
      <p:ext uri="{BB962C8B-B14F-4D97-AF65-F5344CB8AC3E}">
        <p14:creationId xmlns:p14="http://schemas.microsoft.com/office/powerpoint/2010/main" val="5723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heel(1)">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heel(1)">
                                      <p:cBhvr>
                                        <p:cTn id="51" dur="20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20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circle(in)">
                                      <p:cBhvr>
                                        <p:cTn id="66" dur="20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circle(in)">
                                      <p:cBhvr>
                                        <p:cTn id="7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P spid="27" grpId="0"/>
      <p:bldP spid="29"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persona, strada, persone, facciata&#10;&#10;Descrizione generata automaticamente">
            <a:extLst>
              <a:ext uri="{FF2B5EF4-FFF2-40B4-BE49-F238E27FC236}">
                <a16:creationId xmlns:a16="http://schemas.microsoft.com/office/drawing/2014/main" id="{8C81E787-EE09-4E77-8585-1A1D0007BE0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0" name="Segnaposto contenuto 9">
            <a:extLst>
              <a:ext uri="{FF2B5EF4-FFF2-40B4-BE49-F238E27FC236}">
                <a16:creationId xmlns:a16="http://schemas.microsoft.com/office/drawing/2014/main" id="{B36165A5-A76E-4D23-BB7F-308CD4F17BAF}"/>
              </a:ext>
            </a:extLst>
          </p:cNvPr>
          <p:cNvSpPr>
            <a:spLocks noGrp="1"/>
          </p:cNvSpPr>
          <p:nvPr>
            <p:ph idx="1"/>
          </p:nvPr>
        </p:nvSpPr>
        <p:spPr>
          <a:xfrm>
            <a:off x="628650" y="692696"/>
            <a:ext cx="7886700" cy="4351338"/>
          </a:xfrm>
        </p:spPr>
        <p:txBody>
          <a:bodyPr vert="horz" lIns="91440" tIns="45720" rIns="91440" bIns="45720" rtlCol="0">
            <a:normAutofit fontScale="92500" lnSpcReduction="10000"/>
          </a:bodyPr>
          <a:lstStyle/>
          <a:p>
            <a:pPr marL="114300" indent="0">
              <a:lnSpc>
                <a:spcPct val="90000"/>
              </a:lnSpc>
              <a:spcAft>
                <a:spcPts val="600"/>
              </a:spcAft>
              <a:buNone/>
            </a:pPr>
            <a:r>
              <a:rPr lang="en-US" sz="2700" dirty="0">
                <a:solidFill>
                  <a:srgbClr val="FFFFFF"/>
                </a:solidFill>
                <a:latin typeface="Andalus" panose="02020603050405020304" pitchFamily="18" charset="-78"/>
                <a:cs typeface="Andalus" panose="02020603050405020304" pitchFamily="18" charset="-78"/>
              </a:rPr>
              <a:t>Ringraziamo le </a:t>
            </a:r>
            <a:r>
              <a:rPr lang="en-US" sz="2700" dirty="0" err="1">
                <a:solidFill>
                  <a:srgbClr val="FFFFFF"/>
                </a:solidFill>
                <a:latin typeface="Andalus" panose="02020603050405020304" pitchFamily="18" charset="-78"/>
                <a:cs typeface="Andalus" panose="02020603050405020304" pitchFamily="18" charset="-78"/>
              </a:rPr>
              <a:t>nostre</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docenti</a:t>
            </a:r>
            <a:r>
              <a:rPr lang="en-US" sz="2700" dirty="0">
                <a:solidFill>
                  <a:srgbClr val="FFFFFF"/>
                </a:solidFill>
                <a:latin typeface="Andalus" panose="02020603050405020304" pitchFamily="18" charset="-78"/>
                <a:cs typeface="Andalus" panose="02020603050405020304" pitchFamily="18" charset="-78"/>
              </a:rPr>
              <a:t> la </a:t>
            </a:r>
            <a:r>
              <a:rPr lang="en-US" sz="2700" dirty="0" err="1">
                <a:solidFill>
                  <a:srgbClr val="FFFFFF"/>
                </a:solidFill>
                <a:latin typeface="Andalus" panose="02020603050405020304" pitchFamily="18" charset="-78"/>
                <a:cs typeface="Andalus" panose="02020603050405020304" pitchFamily="18" charset="-78"/>
              </a:rPr>
              <a:t>prof.ssa</a:t>
            </a:r>
            <a:r>
              <a:rPr lang="en-US" sz="2700" dirty="0">
                <a:solidFill>
                  <a:srgbClr val="FFFFFF"/>
                </a:solidFill>
                <a:latin typeface="Andalus" panose="02020603050405020304" pitchFamily="18" charset="-78"/>
                <a:cs typeface="Andalus" panose="02020603050405020304" pitchFamily="18" charset="-78"/>
              </a:rPr>
              <a:t> Ferrara e la </a:t>
            </a:r>
            <a:r>
              <a:rPr lang="en-US" sz="2700" dirty="0" err="1">
                <a:solidFill>
                  <a:srgbClr val="FFFFFF"/>
                </a:solidFill>
                <a:latin typeface="Andalus" panose="02020603050405020304" pitchFamily="18" charset="-78"/>
                <a:cs typeface="Andalus" panose="02020603050405020304" pitchFamily="18" charset="-78"/>
              </a:rPr>
              <a:t>prof.ssa</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D’Elia</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che</a:t>
            </a:r>
            <a:r>
              <a:rPr lang="en-US" sz="2700" dirty="0">
                <a:solidFill>
                  <a:srgbClr val="FFFFFF"/>
                </a:solidFill>
                <a:latin typeface="Andalus" panose="02020603050405020304" pitchFamily="18" charset="-78"/>
                <a:cs typeface="Andalus" panose="02020603050405020304" pitchFamily="18" charset="-78"/>
              </a:rPr>
              <a:t> con </a:t>
            </a:r>
            <a:r>
              <a:rPr lang="en-US" sz="2700" dirty="0" err="1">
                <a:solidFill>
                  <a:srgbClr val="FFFFFF"/>
                </a:solidFill>
                <a:latin typeface="Andalus" panose="02020603050405020304" pitchFamily="18" charset="-78"/>
                <a:cs typeface="Andalus" panose="02020603050405020304" pitchFamily="18" charset="-78"/>
              </a:rPr>
              <a:t>il</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loro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sostegno</a:t>
            </a:r>
            <a:r>
              <a:rPr lang="en-US" sz="2700" dirty="0">
                <a:solidFill>
                  <a:srgbClr val="FFFFFF"/>
                </a:solidFill>
                <a:latin typeface="Andalus" panose="02020603050405020304" pitchFamily="18" charset="-78"/>
                <a:cs typeface="Andalus" panose="02020603050405020304" pitchFamily="18" charset="-78"/>
              </a:rPr>
              <a:t> ci </a:t>
            </a:r>
            <a:r>
              <a:rPr lang="en-US" sz="2700" dirty="0" err="1">
                <a:solidFill>
                  <a:srgbClr val="FFFFFF"/>
                </a:solidFill>
                <a:latin typeface="Andalus" panose="02020603050405020304" pitchFamily="18" charset="-78"/>
                <a:cs typeface="Andalus" panose="02020603050405020304" pitchFamily="18" charset="-78"/>
              </a:rPr>
              <a:t>hanno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seguito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lungo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questo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percorso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ringraziamo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gli</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esperti</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esterni</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il</a:t>
            </a:r>
            <a:r>
              <a:rPr lang="en-US" sz="2700" dirty="0">
                <a:solidFill>
                  <a:srgbClr val="FFFFFF"/>
                </a:solidFill>
                <a:latin typeface="Andalus" panose="02020603050405020304" pitchFamily="18" charset="-78"/>
                <a:cs typeface="Andalus" panose="02020603050405020304" pitchFamily="18" charset="-78"/>
              </a:rPr>
              <a:t> prof De </a:t>
            </a:r>
            <a:r>
              <a:rPr lang="en-US" sz="2700" dirty="0" err="1">
                <a:solidFill>
                  <a:srgbClr val="FFFFFF"/>
                </a:solidFill>
                <a:latin typeface="Andalus" panose="02020603050405020304" pitchFamily="18" charset="-78"/>
                <a:cs typeface="Andalus" panose="02020603050405020304" pitchFamily="18" charset="-78"/>
              </a:rPr>
              <a:t>Cristofaro</a:t>
            </a:r>
            <a:r>
              <a:rPr lang="en-US" sz="2700" dirty="0">
                <a:solidFill>
                  <a:srgbClr val="FFFFFF"/>
                </a:solidFill>
                <a:latin typeface="Andalus" panose="02020603050405020304" pitchFamily="18" charset="-78"/>
                <a:cs typeface="Andalus" panose="02020603050405020304" pitchFamily="18" charset="-78"/>
              </a:rPr>
              <a:t> e </a:t>
            </a:r>
            <a:r>
              <a:rPr lang="en-US" sz="2700" dirty="0" err="1">
                <a:solidFill>
                  <a:srgbClr val="FFFFFF"/>
                </a:solidFill>
                <a:latin typeface="Andalus" panose="02020603050405020304" pitchFamily="18" charset="-78"/>
                <a:cs typeface="Andalus" panose="02020603050405020304" pitchFamily="18" charset="-78"/>
              </a:rPr>
              <a:t>il</a:t>
            </a:r>
            <a:r>
              <a:rPr lang="en-US" sz="2700" dirty="0">
                <a:solidFill>
                  <a:srgbClr val="FFFFFF"/>
                </a:solidFill>
                <a:latin typeface="Andalus" panose="02020603050405020304" pitchFamily="18" charset="-78"/>
                <a:cs typeface="Andalus" panose="02020603050405020304" pitchFamily="18" charset="-78"/>
              </a:rPr>
              <a:t> prof Barone </a:t>
            </a:r>
            <a:r>
              <a:rPr lang="en-US" sz="2700" dirty="0" err="1">
                <a:solidFill>
                  <a:srgbClr val="FFFFFF"/>
                </a:solidFill>
                <a:latin typeface="Andalus" panose="02020603050405020304" pitchFamily="18" charset="-78"/>
                <a:cs typeface="Andalus" panose="02020603050405020304" pitchFamily="18" charset="-78"/>
              </a:rPr>
              <a:t>che</a:t>
            </a:r>
            <a:r>
              <a:rPr lang="en-US" sz="2700" dirty="0">
                <a:solidFill>
                  <a:srgbClr val="FFFFFF"/>
                </a:solidFill>
                <a:latin typeface="Andalus" panose="02020603050405020304" pitchFamily="18" charset="-78"/>
                <a:cs typeface="Andalus" panose="02020603050405020304" pitchFamily="18" charset="-78"/>
              </a:rPr>
              <a:t> con le </a:t>
            </a:r>
            <a:r>
              <a:rPr lang="en-US" sz="2700" dirty="0" err="1">
                <a:solidFill>
                  <a:srgbClr val="FFFFFF"/>
                </a:solidFill>
                <a:latin typeface="Andalus" panose="02020603050405020304" pitchFamily="18" charset="-78"/>
                <a:cs typeface="Andalus" panose="02020603050405020304" pitchFamily="18" charset="-78"/>
              </a:rPr>
              <a:t>loro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competenze</a:t>
            </a:r>
            <a:r>
              <a:rPr lang="en-US" sz="2700" dirty="0">
                <a:solidFill>
                  <a:srgbClr val="FFFFFF"/>
                </a:solidFill>
                <a:latin typeface="Andalus" panose="02020603050405020304" pitchFamily="18" charset="-78"/>
                <a:cs typeface="Andalus" panose="02020603050405020304" pitchFamily="18" charset="-78"/>
              </a:rPr>
              <a:t> e </a:t>
            </a:r>
            <a:r>
              <a:rPr lang="en-US" sz="2700" dirty="0" err="1">
                <a:solidFill>
                  <a:srgbClr val="FFFFFF"/>
                </a:solidFill>
                <a:latin typeface="Andalus" panose="02020603050405020304" pitchFamily="18" charset="-78"/>
                <a:cs typeface="Andalus" panose="02020603050405020304" pitchFamily="18" charset="-78"/>
              </a:rPr>
              <a:t>il</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loro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paziente</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lavoro</a:t>
            </a:r>
            <a:r>
              <a:rPr lang="en-US" sz="2700" dirty="0">
                <a:solidFill>
                  <a:srgbClr val="FFFFFF"/>
                </a:solidFill>
                <a:latin typeface="Andalus" panose="02020603050405020304" pitchFamily="18" charset="-78"/>
                <a:cs typeface="Andalus" panose="02020603050405020304" pitchFamily="18" charset="-78"/>
              </a:rPr>
              <a:t> ci </a:t>
            </a:r>
            <a:r>
              <a:rPr lang="en-US" sz="2700" dirty="0" err="1">
                <a:solidFill>
                  <a:srgbClr val="FFFFFF"/>
                </a:solidFill>
                <a:latin typeface="Andalus" panose="02020603050405020304" pitchFamily="18" charset="-78"/>
                <a:cs typeface="Andalus" panose="02020603050405020304" pitchFamily="18" charset="-78"/>
              </a:rPr>
              <a:t>hanno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introdotto</a:t>
            </a:r>
            <a:r>
              <a:rPr lang="en-US" sz="2700" dirty="0">
                <a:solidFill>
                  <a:srgbClr val="FFFFFF"/>
                </a:solidFill>
                <a:latin typeface="Andalus" panose="02020603050405020304" pitchFamily="18" charset="-78"/>
                <a:cs typeface="Andalus" panose="02020603050405020304" pitchFamily="18" charset="-78"/>
              </a:rPr>
              <a:t> e </a:t>
            </a:r>
            <a:r>
              <a:rPr lang="en-US" sz="2700" dirty="0" err="1">
                <a:solidFill>
                  <a:srgbClr val="FFFFFF"/>
                </a:solidFill>
                <a:latin typeface="Andalus" panose="02020603050405020304" pitchFamily="18" charset="-78"/>
                <a:cs typeface="Andalus" panose="02020603050405020304" pitchFamily="18" charset="-78"/>
              </a:rPr>
              <a:t>guidato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nello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svolgimento</a:t>
            </a:r>
            <a:r>
              <a:rPr lang="en-US" sz="2700" dirty="0">
                <a:solidFill>
                  <a:srgbClr val="FFFFFF"/>
                </a:solidFill>
                <a:latin typeface="Andalus" panose="02020603050405020304" pitchFamily="18" charset="-78"/>
                <a:cs typeface="Andalus" panose="02020603050405020304" pitchFamily="18" charset="-78"/>
              </a:rPr>
              <a:t> del </a:t>
            </a:r>
            <a:r>
              <a:rPr lang="en-US" sz="2700" dirty="0" err="1">
                <a:solidFill>
                  <a:srgbClr val="FFFFFF"/>
                </a:solidFill>
                <a:latin typeface="Andalus" panose="02020603050405020304" pitchFamily="18" charset="-78"/>
                <a:cs typeface="Andalus" panose="02020603050405020304" pitchFamily="18" charset="-78"/>
              </a:rPr>
              <a:t>corso</a:t>
            </a:r>
            <a:r>
              <a:rPr lang="en-US" sz="2700" dirty="0">
                <a:solidFill>
                  <a:srgbClr val="FFFFFF"/>
                </a:solidFill>
                <a:latin typeface="Andalus" panose="02020603050405020304" pitchFamily="18" charset="-78"/>
                <a:cs typeface="Andalus" panose="02020603050405020304" pitchFamily="18" charset="-78"/>
              </a:rPr>
              <a:t>. </a:t>
            </a:r>
          </a:p>
          <a:p>
            <a:pPr marL="114300" indent="0">
              <a:lnSpc>
                <a:spcPct val="90000"/>
              </a:lnSpc>
              <a:spcAft>
                <a:spcPts val="600"/>
              </a:spcAft>
              <a:buNone/>
            </a:pPr>
            <a:r>
              <a:rPr lang="en-US" sz="2700" dirty="0">
                <a:solidFill>
                  <a:srgbClr val="FFFFFF"/>
                </a:solidFill>
                <a:latin typeface="Andalus" panose="02020603050405020304" pitchFamily="18" charset="-78"/>
                <a:cs typeface="Andalus" panose="02020603050405020304" pitchFamily="18" charset="-78"/>
              </a:rPr>
              <a:t>Un </a:t>
            </a:r>
            <a:r>
              <a:rPr lang="en-US" sz="2700" dirty="0" err="1">
                <a:solidFill>
                  <a:srgbClr val="FFFFFF"/>
                </a:solidFill>
                <a:latin typeface="Andalus" panose="02020603050405020304" pitchFamily="18" charset="-78"/>
                <a:cs typeface="Andalus" panose="02020603050405020304" pitchFamily="18" charset="-78"/>
              </a:rPr>
              <a:t>ringraziamento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speciale</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spetta</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alla</a:t>
            </a:r>
            <a:r>
              <a:rPr lang="en-US" sz="2700" dirty="0">
                <a:solidFill>
                  <a:srgbClr val="FFFFFF"/>
                </a:solidFill>
                <a:latin typeface="Andalus" panose="02020603050405020304" pitchFamily="18" charset="-78"/>
                <a:cs typeface="Andalus" panose="02020603050405020304" pitchFamily="18" charset="-78"/>
              </a:rPr>
              <a:t> nostra </a:t>
            </a:r>
            <a:r>
              <a:rPr lang="en-US" sz="2700" dirty="0" err="1">
                <a:solidFill>
                  <a:srgbClr val="FFFFFF"/>
                </a:solidFill>
                <a:latin typeface="Andalus" panose="02020603050405020304" pitchFamily="18" charset="-78"/>
                <a:cs typeface="Andalus" panose="02020603050405020304" pitchFamily="18" charset="-78"/>
              </a:rPr>
              <a:t>Dirigente</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scolastica</a:t>
            </a:r>
            <a:r>
              <a:rPr lang="en-US" sz="2700" dirty="0">
                <a:solidFill>
                  <a:srgbClr val="FFFFFF"/>
                </a:solidFill>
                <a:latin typeface="Andalus" panose="02020603050405020304" pitchFamily="18" charset="-78"/>
                <a:cs typeface="Andalus" panose="02020603050405020304" pitchFamily="18" charset="-78"/>
              </a:rPr>
              <a:t> Ester </a:t>
            </a:r>
            <a:r>
              <a:rPr lang="en-US" sz="2700" dirty="0" err="1">
                <a:solidFill>
                  <a:srgbClr val="FFFFFF"/>
                </a:solidFill>
                <a:latin typeface="Andalus" panose="02020603050405020304" pitchFamily="18" charset="-78"/>
                <a:cs typeface="Andalus" panose="02020603050405020304" pitchFamily="18" charset="-78"/>
              </a:rPr>
              <a:t>Andreola</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che</a:t>
            </a:r>
            <a:r>
              <a:rPr lang="en-US" sz="2700" dirty="0">
                <a:solidFill>
                  <a:srgbClr val="FFFFFF"/>
                </a:solidFill>
                <a:latin typeface="Andalus" panose="02020603050405020304" pitchFamily="18" charset="-78"/>
                <a:cs typeface="Andalus" panose="02020603050405020304" pitchFamily="18" charset="-78"/>
              </a:rPr>
              <a:t> ci ha </a:t>
            </a:r>
            <a:r>
              <a:rPr lang="en-US" sz="2700" dirty="0" err="1">
                <a:solidFill>
                  <a:srgbClr val="FFFFFF"/>
                </a:solidFill>
                <a:latin typeface="Andalus" panose="02020603050405020304" pitchFamily="18" charset="-78"/>
                <a:cs typeface="Andalus" panose="02020603050405020304" pitchFamily="18" charset="-78"/>
              </a:rPr>
              <a:t>permesso</a:t>
            </a:r>
            <a:r>
              <a:rPr lang="en-US" sz="2700" dirty="0">
                <a:solidFill>
                  <a:srgbClr val="FFFFFF"/>
                </a:solidFill>
                <a:latin typeface="Andalus" panose="02020603050405020304" pitchFamily="18" charset="-78"/>
                <a:cs typeface="Andalus" panose="02020603050405020304" pitchFamily="18" charset="-78"/>
              </a:rPr>
              <a:t> di </a:t>
            </a:r>
            <a:r>
              <a:rPr lang="en-US" sz="2700" dirty="0" err="1">
                <a:solidFill>
                  <a:srgbClr val="FFFFFF"/>
                </a:solidFill>
                <a:latin typeface="Andalus" panose="02020603050405020304" pitchFamily="18" charset="-78"/>
                <a:cs typeface="Andalus" panose="02020603050405020304" pitchFamily="18" charset="-78"/>
              </a:rPr>
              <a:t>portare</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avanti</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un’esperienza</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originale</a:t>
            </a:r>
            <a:r>
              <a:rPr lang="en-US" sz="2700" dirty="0">
                <a:solidFill>
                  <a:srgbClr val="FFFFFF"/>
                </a:solidFill>
                <a:latin typeface="Andalus" panose="02020603050405020304" pitchFamily="18" charset="-78"/>
                <a:cs typeface="Andalus" panose="02020603050405020304" pitchFamily="18" charset="-78"/>
              </a:rPr>
              <a:t> e </a:t>
            </a:r>
            <a:r>
              <a:rPr lang="en-US" sz="2700" dirty="0" err="1">
                <a:solidFill>
                  <a:srgbClr val="FFFFFF"/>
                </a:solidFill>
                <a:latin typeface="Andalus" panose="02020603050405020304" pitchFamily="18" charset="-78"/>
                <a:cs typeface="Andalus" panose="02020603050405020304" pitchFamily="18" charset="-78"/>
              </a:rPr>
              <a:t>produttiva</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fonte</a:t>
            </a:r>
            <a:r>
              <a:rPr lang="en-US" sz="2700" dirty="0">
                <a:solidFill>
                  <a:srgbClr val="FFFFFF"/>
                </a:solidFill>
                <a:latin typeface="Andalus" panose="02020603050405020304" pitchFamily="18" charset="-78"/>
                <a:cs typeface="Andalus" panose="02020603050405020304" pitchFamily="18" charset="-78"/>
              </a:rPr>
              <a:t> di </a:t>
            </a:r>
            <a:r>
              <a:rPr lang="en-US" sz="2700" dirty="0" err="1">
                <a:solidFill>
                  <a:srgbClr val="FFFFFF"/>
                </a:solidFill>
                <a:latin typeface="Andalus" panose="02020603050405020304" pitchFamily="18" charset="-78"/>
                <a:cs typeface="Andalus" panose="02020603050405020304" pitchFamily="18" charset="-78"/>
              </a:rPr>
              <a:t>arricchimento</a:t>
            </a:r>
            <a:r>
              <a:rPr lang="en-US" sz="2700" dirty="0">
                <a:solidFill>
                  <a:srgbClr val="FFFFFF"/>
                </a:solidFill>
                <a:latin typeface="Andalus" panose="02020603050405020304" pitchFamily="18" charset="-78"/>
                <a:cs typeface="Andalus" panose="02020603050405020304" pitchFamily="18" charset="-78"/>
              </a:rPr>
              <a:t> </a:t>
            </a:r>
            <a:r>
              <a:rPr lang="en-US" sz="2700" dirty="0" err="1">
                <a:solidFill>
                  <a:srgbClr val="FFFFFF"/>
                </a:solidFill>
                <a:latin typeface="Andalus" panose="02020603050405020304" pitchFamily="18" charset="-78"/>
                <a:cs typeface="Andalus" panose="02020603050405020304" pitchFamily="18" charset="-78"/>
              </a:rPr>
              <a:t>culturale</a:t>
            </a:r>
            <a:r>
              <a:rPr lang="en-US" sz="2700" dirty="0">
                <a:solidFill>
                  <a:srgbClr val="FFFFFF"/>
                </a:solidFill>
                <a:latin typeface="Andalus" panose="02020603050405020304" pitchFamily="18" charset="-78"/>
                <a:cs typeface="Andalus" panose="02020603050405020304" pitchFamily="18" charset="-78"/>
              </a:rPr>
              <a:t>.</a:t>
            </a:r>
          </a:p>
          <a:p>
            <a:pPr marL="114300" indent="0">
              <a:lnSpc>
                <a:spcPct val="90000"/>
              </a:lnSpc>
              <a:spcAft>
                <a:spcPts val="600"/>
              </a:spcAft>
              <a:buNone/>
            </a:pPr>
            <a:endParaRPr lang="en-US" sz="2700" dirty="0">
              <a:solidFill>
                <a:srgbClr val="FFFFFF"/>
              </a:solidFill>
              <a:latin typeface="Andalus" panose="02020603050405020304" pitchFamily="18" charset="-78"/>
              <a:cs typeface="Andalus" panose="02020603050405020304" pitchFamily="18" charset="-78"/>
            </a:endParaRPr>
          </a:p>
          <a:p>
            <a:pPr marL="114300" indent="0" algn="r">
              <a:lnSpc>
                <a:spcPct val="90000"/>
              </a:lnSpc>
              <a:spcAft>
                <a:spcPts val="600"/>
              </a:spcAft>
              <a:buNone/>
            </a:pPr>
            <a:r>
              <a:rPr lang="en-US" sz="2700" dirty="0">
                <a:solidFill>
                  <a:srgbClr val="FFFFFF"/>
                </a:solidFill>
                <a:latin typeface="Andalus" panose="02020603050405020304" pitchFamily="18" charset="-78"/>
                <a:cs typeface="Andalus" panose="02020603050405020304" pitchFamily="18" charset="-78"/>
              </a:rPr>
              <a:t>Arrivederci al </a:t>
            </a:r>
            <a:r>
              <a:rPr lang="en-US" sz="2700" dirty="0" err="1">
                <a:solidFill>
                  <a:srgbClr val="FFFFFF"/>
                </a:solidFill>
                <a:latin typeface="Andalus" panose="02020603050405020304" pitchFamily="18" charset="-78"/>
                <a:cs typeface="Andalus" panose="02020603050405020304" pitchFamily="18" charset="-78"/>
              </a:rPr>
              <a:t>prossimo</a:t>
            </a:r>
            <a:r>
              <a:rPr lang="en-US" sz="2700" dirty="0">
                <a:solidFill>
                  <a:srgbClr val="FFFFFF"/>
                </a:solidFill>
                <a:latin typeface="Andalus" panose="02020603050405020304" pitchFamily="18" charset="-78"/>
                <a:cs typeface="Andalus" panose="02020603050405020304" pitchFamily="18" charset="-78"/>
              </a:rPr>
              <a:t> anno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p:cTn id="23"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Immagine che contiene persona, uomo, abbigliamento, indossando&#10;&#10;Descrizione generata automaticamente">
            <a:extLst>
              <a:ext uri="{FF2B5EF4-FFF2-40B4-BE49-F238E27FC236}">
                <a16:creationId xmlns:a16="http://schemas.microsoft.com/office/drawing/2014/main" id="{869C58B6-5D7D-4D36-B3E7-69E6085FDC6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457" r="2" b="32209"/>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Segnaposto contenuto 3" descr="sfondo.jpg"/>
          <p:cNvPicPr>
            <a:picLocks noGrp="1" noChangeAspect="1"/>
          </p:cNvPicPr>
          <p:nvPr>
            <p:ph idx="1"/>
          </p:nvPr>
        </p:nvPicPr>
        <p:blipFill rotWithShape="1">
          <a:blip r:embed="rId4"/>
          <a:srcRect t="7691" r="-2" b="-2"/>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p:cNvSpPr>
            <a:spLocks noGrp="1"/>
          </p:cNvSpPr>
          <p:nvPr>
            <p:ph type="title"/>
          </p:nvPr>
        </p:nvSpPr>
        <p:spPr>
          <a:xfrm>
            <a:off x="336042" y="859536"/>
            <a:ext cx="3624601" cy="1243584"/>
          </a:xfrm>
        </p:spPr>
        <p:txBody>
          <a:bodyPr vert="horz" lIns="91440" tIns="45720" rIns="91440" bIns="45720" rtlCol="0" anchor="ctr">
            <a:normAutofit/>
          </a:bodyPr>
          <a:lstStyle/>
          <a:p>
            <a:pPr algn="l">
              <a:lnSpc>
                <a:spcPct val="90000"/>
              </a:lnSpc>
            </a:pPr>
            <a:r>
              <a:rPr lang="en-US" sz="3000" b="1" i="1" u="sng" kern="12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Carlo Goldoni </a:t>
            </a: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4"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asellaDiTesto 2">
            <a:extLst>
              <a:ext uri="{FF2B5EF4-FFF2-40B4-BE49-F238E27FC236}">
                <a16:creationId xmlns:a16="http://schemas.microsoft.com/office/drawing/2014/main" id="{5631A6BF-1A9D-4787-AF6D-C0FE62397F94}"/>
              </a:ext>
            </a:extLst>
          </p:cNvPr>
          <p:cNvSpPr txBox="1"/>
          <p:nvPr/>
        </p:nvSpPr>
        <p:spPr>
          <a:xfrm>
            <a:off x="127119" y="2113773"/>
            <a:ext cx="4311259" cy="2886007"/>
          </a:xfrm>
          <a:prstGeom prst="rect">
            <a:avLst/>
          </a:prstGeom>
        </p:spPr>
        <p:txBody>
          <a:bodyPr vert="horz" lIns="91440" tIns="45720" rIns="91440" bIns="45720" rtlCol="0">
            <a:noAutofit/>
          </a:bodyPr>
          <a:lstStyle/>
          <a:p>
            <a:pPr algn="just">
              <a:lnSpc>
                <a:spcPct val="90000"/>
              </a:lnSpc>
              <a:spcAft>
                <a:spcPts val="600"/>
              </a:spcAft>
            </a:pPr>
            <a:endParaRPr lang="en-US" sz="1400" dirty="0">
              <a:latin typeface="Aparajita" panose="020B0604020202020204" pitchFamily="34" charset="0"/>
              <a:cs typeface="Aparajita" panose="020B0604020202020204" pitchFamily="34" charset="0"/>
            </a:endParaRPr>
          </a:p>
        </p:txBody>
      </p:sp>
      <p:sp>
        <p:nvSpPr>
          <p:cNvPr id="5" name="CasellaDiTesto 4">
            <a:extLst>
              <a:ext uri="{FF2B5EF4-FFF2-40B4-BE49-F238E27FC236}">
                <a16:creationId xmlns:a16="http://schemas.microsoft.com/office/drawing/2014/main" id="{630A9950-A067-4C2B-A68B-D83A0A3AA93D}"/>
              </a:ext>
            </a:extLst>
          </p:cNvPr>
          <p:cNvSpPr txBox="1"/>
          <p:nvPr/>
        </p:nvSpPr>
        <p:spPr>
          <a:xfrm>
            <a:off x="208921" y="2170919"/>
            <a:ext cx="4369582" cy="4278094"/>
          </a:xfrm>
          <a:prstGeom prst="rect">
            <a:avLst/>
          </a:prstGeom>
          <a:noFill/>
        </p:spPr>
        <p:txBody>
          <a:bodyPr wrap="square" rtlCol="0">
            <a:spAutoFit/>
          </a:bodyPr>
          <a:lstStyle/>
          <a:p>
            <a:r>
              <a:rPr lang="it-IT" sz="1600" dirty="0"/>
              <a:t>Carlo Goldoni nasce a Venezia nel 1707. Sin da adolescente ha sempre coltivato la passione per il teatro conquistando fama e notorietà nell’Italia e nell’Europa del 700 e oltre :la qualità e l’importanza della sua opera lo inseriscono infatti in un repertorio internazionale. Le fondamenta su cui Goldoni costruisce le sue commedie sono, come dice egli stesso , il “ teatro “ e il “mondo“. Per teatro s’intende il lavoro svolto in teatro sugli attori e con gli attori , a stretto contatto .Per “mondo “ si riferisce alla realtà del mondo esterno , quella società piccolo -medio borghese di cui Goldoni  fa parte .</a:t>
            </a:r>
          </a:p>
          <a:p>
            <a:endParaRPr lang="it-IT" sz="1600" dirty="0"/>
          </a:p>
          <a:p>
            <a:r>
              <a:rPr lang="it-IT" sz="1600" dirty="0"/>
              <a:t> “La verità è sempre stata la mia virtù preferita  , mi sono sempre trovato bene in sua compagnia”.                 (</a:t>
            </a:r>
            <a:r>
              <a:rPr lang="it-IT" sz="1600" dirty="0" err="1"/>
              <a:t>Memories</a:t>
            </a:r>
            <a:r>
              <a:rPr lang="it-IT" sz="1600"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2536" y="116632"/>
            <a:ext cx="6120680" cy="1484784"/>
          </a:xfrm>
        </p:spPr>
        <p:txBody>
          <a:bodyPr vert="horz" lIns="91440" tIns="45720" rIns="91440" bIns="45720" rtlCol="0">
            <a:normAutofit/>
          </a:bodyPr>
          <a:lstStyle/>
          <a:p>
            <a:pPr>
              <a:spcAft>
                <a:spcPts val="600"/>
              </a:spcAft>
            </a:pPr>
            <a:r>
              <a:rPr lang="en-US" b="1" i="1" u="sng" dirty="0">
                <a:effectLst>
                  <a:outerShdw blurRad="38100" dist="38100" dir="2700000" algn="tl">
                    <a:srgbClr val="000000">
                      <a:alpha val="43137"/>
                    </a:srgbClr>
                  </a:outerShdw>
                </a:effectLst>
              </a:rPr>
              <a:t>Venezia e </a:t>
            </a:r>
            <a:r>
              <a:rPr lang="en-US" b="1" i="1" u="sng" dirty="0" err="1">
                <a:effectLst>
                  <a:outerShdw blurRad="38100" dist="38100" dir="2700000" algn="tl">
                    <a:srgbClr val="000000">
                      <a:alpha val="43137"/>
                    </a:srgbClr>
                  </a:outerShdw>
                </a:effectLst>
              </a:rPr>
              <a:t>il</a:t>
            </a:r>
            <a:r>
              <a:rPr lang="en-US" b="1" i="1" u="sng" dirty="0">
                <a:effectLst>
                  <a:outerShdw blurRad="38100" dist="38100" dir="2700000" algn="tl">
                    <a:srgbClr val="000000">
                      <a:alpha val="43137"/>
                    </a:srgbClr>
                  </a:outerShdw>
                </a:effectLst>
              </a:rPr>
              <a:t> </a:t>
            </a:r>
            <a:r>
              <a:rPr lang="en-US" b="1" i="1" u="sng" dirty="0" err="1">
                <a:effectLst>
                  <a:outerShdw blurRad="38100" dist="38100" dir="2700000" algn="tl">
                    <a:srgbClr val="000000">
                      <a:alpha val="43137"/>
                    </a:srgbClr>
                  </a:outerShdw>
                </a:effectLst>
              </a:rPr>
              <a:t>suo</a:t>
            </a:r>
            <a:r>
              <a:rPr lang="en-US" b="1" i="1" u="sng" dirty="0">
                <a:effectLst>
                  <a:outerShdw blurRad="38100" dist="38100" dir="2700000" algn="tl">
                    <a:srgbClr val="000000">
                      <a:alpha val="43137"/>
                    </a:srgbClr>
                  </a:outerShdw>
                </a:effectLst>
              </a:rPr>
              <a:t> </a:t>
            </a:r>
            <a:r>
              <a:rPr lang="en-US" b="1" i="1" u="sng" dirty="0" err="1">
                <a:effectLst>
                  <a:outerShdw blurRad="38100" dist="38100" dir="2700000" algn="tl">
                    <a:srgbClr val="000000">
                      <a:alpha val="43137"/>
                    </a:srgbClr>
                  </a:outerShdw>
                </a:effectLst>
              </a:rPr>
              <a:t>pubblico</a:t>
            </a:r>
            <a:endParaRPr lang="en-US" b="1" i="1" u="sng" dirty="0">
              <a:effectLst>
                <a:outerShdw blurRad="38100" dist="38100" dir="2700000" algn="tl">
                  <a:srgbClr val="000000">
                    <a:alpha val="43137"/>
                  </a:srgbClr>
                </a:outerShdw>
              </a:effectLst>
            </a:endParaRPr>
          </a:p>
        </p:txBody>
      </p:sp>
      <p:sp>
        <p:nvSpPr>
          <p:cNvPr id="8" name="Segnaposto contenuto 7">
            <a:extLst>
              <a:ext uri="{FF2B5EF4-FFF2-40B4-BE49-F238E27FC236}">
                <a16:creationId xmlns:a16="http://schemas.microsoft.com/office/drawing/2014/main" id="{65ECD1F0-5E7A-46A3-A6C5-B149EF8F1BF2}"/>
              </a:ext>
            </a:extLst>
          </p:cNvPr>
          <p:cNvSpPr>
            <a:spLocks noGrp="1"/>
          </p:cNvSpPr>
          <p:nvPr>
            <p:ph idx="1"/>
          </p:nvPr>
        </p:nvSpPr>
        <p:spPr>
          <a:xfrm>
            <a:off x="251520" y="1484784"/>
            <a:ext cx="4901720" cy="3989453"/>
          </a:xfrm>
        </p:spPr>
        <p:txBody>
          <a:bodyPr vert="horz" lIns="91440" tIns="45720" rIns="91440" bIns="45720" rtlCol="0">
            <a:normAutofit/>
          </a:bodyPr>
          <a:lstStyle/>
          <a:p>
            <a:pPr marL="114300" indent="0">
              <a:lnSpc>
                <a:spcPct val="90000"/>
              </a:lnSpc>
              <a:spcAft>
                <a:spcPts val="600"/>
              </a:spcAft>
              <a:buNone/>
            </a:pPr>
            <a:r>
              <a:rPr lang="en-US" sz="1600" dirty="0"/>
              <a:t>È Venezia </a:t>
            </a:r>
            <a:r>
              <a:rPr lang="en-US" sz="1600" dirty="0" err="1"/>
              <a:t>che</a:t>
            </a:r>
            <a:r>
              <a:rPr lang="en-US" sz="1600" dirty="0"/>
              <a:t> </a:t>
            </a:r>
            <a:r>
              <a:rPr lang="en-US" sz="1600" dirty="0" err="1"/>
              <a:t>suggerisce</a:t>
            </a:r>
            <a:r>
              <a:rPr lang="en-US" sz="1600" dirty="0"/>
              <a:t> </a:t>
            </a:r>
            <a:r>
              <a:rPr lang="en-US" sz="1600" dirty="0" err="1"/>
              <a:t>allo</a:t>
            </a:r>
            <a:r>
              <a:rPr lang="en-US" sz="1600" dirty="0"/>
              <a:t> </a:t>
            </a:r>
            <a:r>
              <a:rPr lang="en-US" sz="1600" dirty="0" err="1"/>
              <a:t>scrittore</a:t>
            </a:r>
            <a:r>
              <a:rPr lang="en-US" sz="1600" dirty="0"/>
              <a:t> le </a:t>
            </a:r>
            <a:r>
              <a:rPr lang="en-US" sz="1600" dirty="0" err="1"/>
              <a:t>idee</a:t>
            </a:r>
            <a:r>
              <a:rPr lang="en-US" sz="1600" dirty="0"/>
              <a:t> e </a:t>
            </a:r>
            <a:r>
              <a:rPr lang="en-US" sz="1600" dirty="0" err="1"/>
              <a:t>i</a:t>
            </a:r>
            <a:r>
              <a:rPr lang="en-US" sz="1600" dirty="0"/>
              <a:t> </a:t>
            </a:r>
            <a:r>
              <a:rPr lang="en-US" sz="1600" dirty="0" err="1"/>
              <a:t>valori</a:t>
            </a:r>
            <a:r>
              <a:rPr lang="en-US" sz="1600" dirty="0"/>
              <a:t> </a:t>
            </a:r>
            <a:r>
              <a:rPr lang="en-US" sz="1600" dirty="0" err="1"/>
              <a:t>che</a:t>
            </a:r>
            <a:r>
              <a:rPr lang="en-US" sz="1600" dirty="0"/>
              <a:t> </a:t>
            </a:r>
            <a:r>
              <a:rPr lang="en-US" sz="1600" dirty="0" err="1"/>
              <a:t>ispirano</a:t>
            </a:r>
            <a:r>
              <a:rPr lang="en-US" sz="1600" dirty="0"/>
              <a:t> </a:t>
            </a:r>
            <a:r>
              <a:rPr lang="en-US" sz="1600" dirty="0" err="1"/>
              <a:t>il</a:t>
            </a:r>
            <a:r>
              <a:rPr lang="en-US" sz="1600" dirty="0"/>
              <a:t> </a:t>
            </a:r>
            <a:r>
              <a:rPr lang="en-US" sz="1600" dirty="0" err="1"/>
              <a:t>suo</a:t>
            </a:r>
            <a:r>
              <a:rPr lang="en-US" sz="1600" dirty="0"/>
              <a:t> </a:t>
            </a:r>
            <a:r>
              <a:rPr lang="en-US" sz="1600" dirty="0" err="1"/>
              <a:t>teatro</a:t>
            </a:r>
            <a:r>
              <a:rPr lang="en-US" sz="1600" dirty="0"/>
              <a:t>. La Venezia del 700:vivace </a:t>
            </a:r>
            <a:r>
              <a:rPr lang="en-US" sz="1600" dirty="0" err="1"/>
              <a:t>centro</a:t>
            </a:r>
            <a:r>
              <a:rPr lang="en-US" sz="1600" dirty="0"/>
              <a:t> </a:t>
            </a:r>
            <a:r>
              <a:rPr lang="en-US" sz="1600" dirty="0" err="1"/>
              <a:t>editoriale</a:t>
            </a:r>
            <a:r>
              <a:rPr lang="en-US" sz="1600" dirty="0"/>
              <a:t> </a:t>
            </a:r>
            <a:r>
              <a:rPr lang="en-US" sz="1600" dirty="0" err="1"/>
              <a:t>caratterizzata</a:t>
            </a:r>
            <a:r>
              <a:rPr lang="en-US" sz="1600" dirty="0"/>
              <a:t> </a:t>
            </a:r>
            <a:r>
              <a:rPr lang="en-US" sz="1600" dirty="0" err="1"/>
              <a:t>dalla</a:t>
            </a:r>
            <a:r>
              <a:rPr lang="en-US" sz="1600" dirty="0"/>
              <a:t> </a:t>
            </a:r>
            <a:r>
              <a:rPr lang="en-US" sz="1600" dirty="0" err="1"/>
              <a:t>circolazione</a:t>
            </a:r>
            <a:r>
              <a:rPr lang="en-US" sz="1600" dirty="0"/>
              <a:t> di </a:t>
            </a:r>
            <a:r>
              <a:rPr lang="en-US" sz="1600" dirty="0" err="1"/>
              <a:t>merci,di</a:t>
            </a:r>
            <a:r>
              <a:rPr lang="en-US" sz="1600" dirty="0"/>
              <a:t> </a:t>
            </a:r>
            <a:r>
              <a:rPr lang="en-US" sz="1600" dirty="0" err="1"/>
              <a:t>persone</a:t>
            </a:r>
            <a:r>
              <a:rPr lang="en-US" sz="1600" dirty="0"/>
              <a:t> e </a:t>
            </a:r>
            <a:r>
              <a:rPr lang="en-US" sz="1600" dirty="0" err="1"/>
              <a:t>quindi</a:t>
            </a:r>
            <a:r>
              <a:rPr lang="en-US" sz="1600" dirty="0"/>
              <a:t> di </a:t>
            </a:r>
            <a:r>
              <a:rPr lang="en-US" sz="1600" dirty="0" err="1"/>
              <a:t>idee</a:t>
            </a:r>
            <a:r>
              <a:rPr lang="en-US" sz="1600" dirty="0"/>
              <a:t>. La </a:t>
            </a:r>
            <a:r>
              <a:rPr lang="en-US" sz="1600" dirty="0" err="1"/>
              <a:t>città</a:t>
            </a:r>
            <a:r>
              <a:rPr lang="en-US" sz="1600" dirty="0"/>
              <a:t> </a:t>
            </a:r>
            <a:r>
              <a:rPr lang="en-US" sz="1600" dirty="0" err="1"/>
              <a:t>lagunare</a:t>
            </a:r>
            <a:r>
              <a:rPr lang="en-US" sz="1600" dirty="0"/>
              <a:t> </a:t>
            </a:r>
            <a:r>
              <a:rPr lang="en-US" sz="1600" dirty="0" err="1"/>
              <a:t>ospita,inoltre</a:t>
            </a:r>
            <a:r>
              <a:rPr lang="en-US" sz="1600" dirty="0"/>
              <a:t>, </a:t>
            </a:r>
            <a:r>
              <a:rPr lang="en-US" sz="1600" dirty="0" err="1"/>
              <a:t>molti</a:t>
            </a:r>
            <a:r>
              <a:rPr lang="en-US" sz="1600" dirty="0"/>
              <a:t> </a:t>
            </a:r>
            <a:r>
              <a:rPr lang="en-US" sz="1600" dirty="0" err="1"/>
              <a:t>teatri</a:t>
            </a:r>
            <a:r>
              <a:rPr lang="en-US" sz="1600" dirty="0"/>
              <a:t> </a:t>
            </a:r>
            <a:r>
              <a:rPr lang="en-US" sz="1600" dirty="0" err="1"/>
              <a:t>nei</a:t>
            </a:r>
            <a:r>
              <a:rPr lang="en-US" sz="1600" dirty="0"/>
              <a:t> </a:t>
            </a:r>
            <a:r>
              <a:rPr lang="en-US" sz="1600" dirty="0" err="1"/>
              <a:t>quali</a:t>
            </a:r>
            <a:r>
              <a:rPr lang="en-US" sz="1600" dirty="0"/>
              <a:t> </a:t>
            </a:r>
            <a:r>
              <a:rPr lang="en-US" sz="1600" dirty="0" err="1"/>
              <a:t>si</a:t>
            </a:r>
            <a:r>
              <a:rPr lang="en-US" sz="1600" dirty="0"/>
              <a:t> </a:t>
            </a:r>
            <a:r>
              <a:rPr lang="en-US" sz="1600" dirty="0" err="1"/>
              <a:t>reca</a:t>
            </a:r>
            <a:r>
              <a:rPr lang="en-US" sz="1600" dirty="0"/>
              <a:t> un </a:t>
            </a:r>
            <a:r>
              <a:rPr lang="en-US" sz="1600" dirty="0" err="1"/>
              <a:t>pubblico</a:t>
            </a:r>
            <a:r>
              <a:rPr lang="en-US" sz="1600" dirty="0"/>
              <a:t> </a:t>
            </a:r>
            <a:r>
              <a:rPr lang="en-US" sz="1600" dirty="0" err="1"/>
              <a:t>sempre</a:t>
            </a:r>
            <a:r>
              <a:rPr lang="en-US" sz="1600" dirty="0"/>
              <a:t> </a:t>
            </a:r>
            <a:r>
              <a:rPr lang="en-US" sz="1600" dirty="0" err="1"/>
              <a:t>più</a:t>
            </a:r>
            <a:r>
              <a:rPr lang="en-US" sz="1600" dirty="0"/>
              <a:t> </a:t>
            </a:r>
            <a:r>
              <a:rPr lang="en-US" sz="1600" dirty="0" err="1"/>
              <a:t>ampio</a:t>
            </a:r>
            <a:r>
              <a:rPr lang="en-US" sz="1600" dirty="0"/>
              <a:t> e </a:t>
            </a:r>
            <a:r>
              <a:rPr lang="en-US" sz="1600" dirty="0" err="1"/>
              <a:t>socialmente</a:t>
            </a:r>
            <a:r>
              <a:rPr lang="en-US" sz="1600" dirty="0"/>
              <a:t> </a:t>
            </a:r>
            <a:r>
              <a:rPr lang="en-US" sz="1600" dirty="0" err="1"/>
              <a:t>vario</a:t>
            </a:r>
            <a:r>
              <a:rPr lang="en-US" sz="1600" dirty="0"/>
              <a:t>. Venezia è una </a:t>
            </a:r>
            <a:r>
              <a:rPr lang="en-US" sz="1600" dirty="0" err="1"/>
              <a:t>città</a:t>
            </a:r>
            <a:r>
              <a:rPr lang="en-US" sz="1600" dirty="0"/>
              <a:t> </a:t>
            </a:r>
            <a:r>
              <a:rPr lang="en-US" sz="1600" dirty="0" err="1"/>
              <a:t>teatralmente</a:t>
            </a:r>
            <a:r>
              <a:rPr lang="en-US" sz="1600" dirty="0"/>
              <a:t> </a:t>
            </a:r>
            <a:r>
              <a:rPr lang="en-US" sz="1600" dirty="0" err="1"/>
              <a:t>competitiva</a:t>
            </a:r>
            <a:r>
              <a:rPr lang="en-US" sz="1600" dirty="0"/>
              <a:t> </a:t>
            </a:r>
            <a:r>
              <a:rPr lang="en-US" sz="1600" dirty="0" err="1"/>
              <a:t>gestita</a:t>
            </a:r>
            <a:r>
              <a:rPr lang="en-US" sz="1600" dirty="0"/>
              <a:t> da </a:t>
            </a:r>
            <a:r>
              <a:rPr lang="en-US" sz="1600" dirty="0" err="1"/>
              <a:t>affaristi</a:t>
            </a:r>
            <a:r>
              <a:rPr lang="en-US" sz="1600" dirty="0"/>
              <a:t> </a:t>
            </a:r>
            <a:r>
              <a:rPr lang="en-US" sz="1600" dirty="0" err="1"/>
              <a:t>che</a:t>
            </a:r>
            <a:r>
              <a:rPr lang="en-US" sz="1600" dirty="0"/>
              <a:t> </a:t>
            </a:r>
            <a:r>
              <a:rPr lang="en-US" sz="1600" dirty="0" err="1"/>
              <a:t>investono</a:t>
            </a:r>
            <a:r>
              <a:rPr lang="en-US" sz="1600" dirty="0"/>
              <a:t> </a:t>
            </a:r>
            <a:r>
              <a:rPr lang="en-US" sz="1600" dirty="0" err="1"/>
              <a:t>danaro</a:t>
            </a:r>
            <a:r>
              <a:rPr lang="en-US" sz="1600" dirty="0"/>
              <a:t> </a:t>
            </a:r>
            <a:r>
              <a:rPr lang="en-US" sz="1600" dirty="0" err="1"/>
              <a:t>affittando</a:t>
            </a:r>
            <a:r>
              <a:rPr lang="en-US" sz="1600" dirty="0"/>
              <a:t> </a:t>
            </a:r>
            <a:r>
              <a:rPr lang="en-US" sz="1600" dirty="0" err="1"/>
              <a:t>gli</a:t>
            </a:r>
            <a:r>
              <a:rPr lang="en-US" sz="1600" dirty="0"/>
              <a:t> </a:t>
            </a:r>
            <a:r>
              <a:rPr lang="en-US" sz="1600" dirty="0" err="1"/>
              <a:t>stabili</a:t>
            </a:r>
            <a:r>
              <a:rPr lang="en-US" sz="1600" dirty="0"/>
              <a:t>, </a:t>
            </a:r>
            <a:r>
              <a:rPr lang="en-US" sz="1600" dirty="0" err="1"/>
              <a:t>assoldando</a:t>
            </a:r>
            <a:r>
              <a:rPr lang="en-US" sz="1600" dirty="0"/>
              <a:t> le compagnie di </a:t>
            </a:r>
            <a:r>
              <a:rPr lang="en-US" sz="1600" dirty="0" err="1"/>
              <a:t>attori</a:t>
            </a:r>
            <a:r>
              <a:rPr lang="en-US" sz="1600" dirty="0"/>
              <a:t> e </a:t>
            </a:r>
            <a:r>
              <a:rPr lang="en-US" sz="1600" dirty="0" err="1"/>
              <a:t>offrendo</a:t>
            </a:r>
            <a:r>
              <a:rPr lang="en-US" sz="1600" dirty="0"/>
              <a:t> </a:t>
            </a:r>
            <a:r>
              <a:rPr lang="en-US" sz="1600" dirty="0" err="1"/>
              <a:t>gli</a:t>
            </a:r>
            <a:r>
              <a:rPr lang="en-US" sz="1600" dirty="0"/>
              <a:t> </a:t>
            </a:r>
            <a:r>
              <a:rPr lang="en-US" sz="1600" dirty="0" err="1"/>
              <a:t>spettacoli</a:t>
            </a:r>
            <a:r>
              <a:rPr lang="en-US" sz="1600" dirty="0"/>
              <a:t> ad un </a:t>
            </a:r>
            <a:r>
              <a:rPr lang="en-US" sz="1600" dirty="0" err="1"/>
              <a:t>pubblico</a:t>
            </a:r>
            <a:r>
              <a:rPr lang="en-US" sz="1600" dirty="0"/>
              <a:t> </a:t>
            </a:r>
            <a:r>
              <a:rPr lang="en-US" sz="1600" dirty="0" err="1"/>
              <a:t>pagante</a:t>
            </a:r>
            <a:r>
              <a:rPr lang="en-US" sz="1600" dirty="0"/>
              <a:t>. </a:t>
            </a:r>
            <a:r>
              <a:rPr lang="en-US" sz="1600" dirty="0" err="1"/>
              <a:t>Conseguenza</a:t>
            </a:r>
            <a:r>
              <a:rPr lang="en-US" sz="1600" dirty="0"/>
              <a:t> di </a:t>
            </a:r>
            <a:r>
              <a:rPr lang="en-US" sz="1600" dirty="0" err="1"/>
              <a:t>ciò:la</a:t>
            </a:r>
            <a:r>
              <a:rPr lang="en-US" sz="1600" dirty="0"/>
              <a:t> </a:t>
            </a:r>
            <a:r>
              <a:rPr lang="en-US" sz="1600" dirty="0" err="1"/>
              <a:t>qualità</a:t>
            </a:r>
            <a:r>
              <a:rPr lang="en-US" sz="1600" dirty="0"/>
              <a:t> </a:t>
            </a:r>
            <a:r>
              <a:rPr lang="en-US" sz="1600" dirty="0" err="1"/>
              <a:t>della</a:t>
            </a:r>
            <a:r>
              <a:rPr lang="en-US" sz="1600" dirty="0"/>
              <a:t> </a:t>
            </a:r>
            <a:r>
              <a:rPr lang="en-US" sz="1600" dirty="0" err="1"/>
              <a:t>messa</a:t>
            </a:r>
            <a:r>
              <a:rPr lang="en-US" sz="1600" dirty="0"/>
              <a:t> in </a:t>
            </a:r>
            <a:r>
              <a:rPr lang="en-US" sz="1600" dirty="0" err="1"/>
              <a:t>scena</a:t>
            </a:r>
            <a:r>
              <a:rPr lang="en-US" sz="1600" dirty="0"/>
              <a:t> è </a:t>
            </a:r>
            <a:r>
              <a:rPr lang="en-US" sz="1600" dirty="0" err="1"/>
              <a:t>sacrificata</a:t>
            </a:r>
            <a:r>
              <a:rPr lang="en-US" sz="1600" dirty="0"/>
              <a:t>. Il </a:t>
            </a:r>
            <a:r>
              <a:rPr lang="en-US" sz="1600" dirty="0" err="1"/>
              <a:t>genere</a:t>
            </a:r>
            <a:r>
              <a:rPr lang="en-US" sz="1600" dirty="0"/>
              <a:t> in </a:t>
            </a:r>
            <a:r>
              <a:rPr lang="en-US" sz="1600" dirty="0" err="1"/>
              <a:t>voga</a:t>
            </a:r>
            <a:r>
              <a:rPr lang="en-US" sz="1600" dirty="0"/>
              <a:t> è la Commedia </a:t>
            </a:r>
            <a:r>
              <a:rPr lang="en-US" sz="1600" dirty="0" err="1"/>
              <a:t>dell’arte</a:t>
            </a:r>
            <a:r>
              <a:rPr lang="en-US" sz="1600" dirty="0"/>
              <a:t>.</a:t>
            </a:r>
          </a:p>
        </p:txBody>
      </p:sp>
      <p:pic>
        <p:nvPicPr>
          <p:cNvPr id="6" name="Immagine 5" descr="Immagine che contiene uomo, sedendo, tavolo, colorato&#10;&#10;Descrizione generata automaticamente">
            <a:extLst>
              <a:ext uri="{FF2B5EF4-FFF2-40B4-BE49-F238E27FC236}">
                <a16:creationId xmlns:a16="http://schemas.microsoft.com/office/drawing/2014/main" id="{A4DD5A70-3814-474E-9688-7A5AC7FCDB1F}"/>
              </a:ext>
            </a:extLst>
          </p:cNvPr>
          <p:cNvPicPr>
            <a:picLocks noChangeAspect="1"/>
          </p:cNvPicPr>
          <p:nvPr/>
        </p:nvPicPr>
        <p:blipFill rotWithShape="1">
          <a:blip r:embed="rId2">
            <a:extLst>
              <a:ext uri="{28A0092B-C50C-407E-A947-70E740481C1C}">
                <a14:useLocalDpi xmlns:a14="http://schemas.microsoft.com/office/drawing/2010/main" val="0"/>
              </a:ext>
            </a:extLst>
          </a:blip>
          <a:srcRect l="11107" r="22996"/>
          <a:stretch/>
        </p:blipFill>
        <p:spPr>
          <a:xfrm>
            <a:off x="5664199" y="10"/>
            <a:ext cx="3479800" cy="6857990"/>
          </a:xfrm>
          <a:prstGeom prst="rect">
            <a:avLst/>
          </a:prstGeom>
        </p:spPr>
      </p:pic>
    </p:spTree>
    <p:extLst>
      <p:ext uri="{BB962C8B-B14F-4D97-AF65-F5344CB8AC3E}">
        <p14:creationId xmlns:p14="http://schemas.microsoft.com/office/powerpoint/2010/main" val="41406094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circle(in)">
                                      <p:cBhvr>
                                        <p:cTn id="13" dur="20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FA4B23B2-0AE0-4669-8CE5-D8D8AD0215D5}"/>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83" r="8617"/>
          <a:stretch/>
        </p:blipFill>
        <p:spPr>
          <a:xfrm>
            <a:off x="20" y="10"/>
            <a:ext cx="9143980" cy="6857990"/>
          </a:xfrm>
          <a:prstGeom prst="rect">
            <a:avLst/>
          </a:prstGeom>
        </p:spPr>
      </p:pic>
      <p:sp>
        <p:nvSpPr>
          <p:cNvPr id="2" name="Titolo 1">
            <a:extLst>
              <a:ext uri="{FF2B5EF4-FFF2-40B4-BE49-F238E27FC236}">
                <a16:creationId xmlns:a16="http://schemas.microsoft.com/office/drawing/2014/main" id="{BE7C775D-2351-4C1A-9B97-053B18E90001}"/>
              </a:ext>
            </a:extLst>
          </p:cNvPr>
          <p:cNvSpPr>
            <a:spLocks noGrp="1"/>
          </p:cNvSpPr>
          <p:nvPr>
            <p:ph type="title"/>
          </p:nvPr>
        </p:nvSpPr>
        <p:spPr>
          <a:xfrm>
            <a:off x="480060" y="640080"/>
            <a:ext cx="2064265"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nSpc>
                <a:spcPct val="90000"/>
              </a:lnSpc>
            </a:pPr>
            <a:r>
              <a:rPr lang="en-US" sz="2400" dirty="0">
                <a:solidFill>
                  <a:srgbClr val="FFFFFF"/>
                </a:solidFill>
              </a:rPr>
              <a:t>La </a:t>
            </a:r>
            <a:r>
              <a:rPr lang="en-US" sz="2400" dirty="0" err="1">
                <a:solidFill>
                  <a:srgbClr val="FFFFFF"/>
                </a:solidFill>
              </a:rPr>
              <a:t>riforma</a:t>
            </a:r>
            <a:r>
              <a:rPr lang="en-US" sz="2400" dirty="0">
                <a:solidFill>
                  <a:srgbClr val="FFFFFF"/>
                </a:solidFill>
              </a:rPr>
              <a:t> </a:t>
            </a:r>
            <a:r>
              <a:rPr lang="en-US" sz="2400" dirty="0" err="1">
                <a:solidFill>
                  <a:srgbClr val="FFFFFF"/>
                </a:solidFill>
              </a:rPr>
              <a:t>teatrale</a:t>
            </a:r>
            <a:r>
              <a:rPr lang="en-US" sz="2400" dirty="0">
                <a:solidFill>
                  <a:srgbClr val="FFFFFF"/>
                </a:solidFill>
              </a:rPr>
              <a:t> </a:t>
            </a:r>
          </a:p>
        </p:txBody>
      </p:sp>
      <p:sp>
        <p:nvSpPr>
          <p:cNvPr id="6" name="CasellaDiTesto 5">
            <a:extLst>
              <a:ext uri="{FF2B5EF4-FFF2-40B4-BE49-F238E27FC236}">
                <a16:creationId xmlns:a16="http://schemas.microsoft.com/office/drawing/2014/main" id="{D24874AD-D9B6-4D84-8EDB-9B2ACAA045A6}"/>
              </a:ext>
            </a:extLst>
          </p:cNvPr>
          <p:cNvSpPr txBox="1"/>
          <p:nvPr/>
        </p:nvSpPr>
        <p:spPr>
          <a:xfrm>
            <a:off x="6311173" y="6657945"/>
            <a:ext cx="2832827"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arcaniearcani.blogspot.com/2018/09/quando-si-alza-nuovamente-il-sipario.htm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
        <p:nvSpPr>
          <p:cNvPr id="9" name="CasellaDiTesto 8">
            <a:extLst>
              <a:ext uri="{FF2B5EF4-FFF2-40B4-BE49-F238E27FC236}">
                <a16:creationId xmlns:a16="http://schemas.microsoft.com/office/drawing/2014/main" id="{D3134550-8837-4EDF-828A-37716FA437C0}"/>
              </a:ext>
            </a:extLst>
          </p:cNvPr>
          <p:cNvSpPr txBox="1"/>
          <p:nvPr/>
        </p:nvSpPr>
        <p:spPr>
          <a:xfrm>
            <a:off x="2627784" y="2276872"/>
            <a:ext cx="4916140" cy="3416320"/>
          </a:xfrm>
          <a:prstGeom prst="rect">
            <a:avLst/>
          </a:prstGeom>
          <a:noFill/>
        </p:spPr>
        <p:txBody>
          <a:bodyPr wrap="square" rtlCol="0">
            <a:spAutoFit/>
          </a:bodyPr>
          <a:lstStyle/>
          <a:p>
            <a:r>
              <a:rPr lang="it-IT" dirty="0"/>
              <a:t>Goldoni riforma progressivamente il teatro  comico italiano. Il suo tempo ha caratteristiche che lo distaccano dalla commedia dell’arte:</a:t>
            </a:r>
          </a:p>
          <a:p>
            <a:r>
              <a:rPr lang="it-IT" dirty="0"/>
              <a:t>•abbandona lo strumento del canovaccio  </a:t>
            </a:r>
          </a:p>
          <a:p>
            <a:r>
              <a:rPr lang="it-IT" dirty="0"/>
              <a:t>   scrivendo tutte le battute da recitare nel copione</a:t>
            </a:r>
          </a:p>
          <a:p>
            <a:r>
              <a:rPr lang="it-IT" dirty="0"/>
              <a:t>•attribuisce all’attore un ruolo prioritario</a:t>
            </a:r>
          </a:p>
          <a:p>
            <a:r>
              <a:rPr lang="it-IT" dirty="0"/>
              <a:t>•trasforma le maschere in personaggi autentici      </a:t>
            </a:r>
          </a:p>
          <a:p>
            <a:r>
              <a:rPr lang="it-IT" dirty="0"/>
              <a:t>  ispirati alla realtà quotidiana con connotati      </a:t>
            </a:r>
          </a:p>
          <a:p>
            <a:r>
              <a:rPr lang="it-IT" dirty="0"/>
              <a:t>   individuali</a:t>
            </a:r>
          </a:p>
          <a:p>
            <a:r>
              <a:rPr lang="it-IT" dirty="0"/>
              <a:t>•porta il teatro ad assumere un ruolo, oltre  che di </a:t>
            </a:r>
          </a:p>
          <a:p>
            <a:r>
              <a:rPr lang="it-IT" dirty="0"/>
              <a:t>  intrattenimento, di riflessione critica  sui temi   </a:t>
            </a:r>
          </a:p>
          <a:p>
            <a:r>
              <a:rPr lang="it-IT" dirty="0"/>
              <a:t>  morali e sociali</a:t>
            </a:r>
          </a:p>
        </p:txBody>
      </p:sp>
    </p:spTree>
    <p:extLst>
      <p:ext uri="{BB962C8B-B14F-4D97-AF65-F5344CB8AC3E}">
        <p14:creationId xmlns:p14="http://schemas.microsoft.com/office/powerpoint/2010/main" val="31064009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descr="sfondo.jpg"/>
          <p:cNvPicPr>
            <a:picLocks noGrp="1" noChangeAspect="1"/>
          </p:cNvPicPr>
          <p:nvPr>
            <p:ph idx="1"/>
          </p:nvPr>
        </p:nvPicPr>
        <p:blipFill rotWithShape="1">
          <a:blip r:embed="rId2"/>
          <a:srcRect l="21303" t="9091" r="21380"/>
          <a:stretch/>
        </p:blipFill>
        <p:spPr>
          <a:xfrm>
            <a:off x="2641851" y="10"/>
            <a:ext cx="6502149" cy="6857990"/>
          </a:xfrm>
          <a:prstGeom prst="rect">
            <a:avLst/>
          </a:prstGeom>
        </p:spPr>
      </p:pic>
      <p:sp>
        <p:nvSpPr>
          <p:cNvPr id="18"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730091" y="-53266"/>
            <a:ext cx="5570101" cy="1124712"/>
          </a:xfrm>
        </p:spPr>
        <p:txBody>
          <a:bodyPr vert="horz" lIns="91440" tIns="45720" rIns="91440" bIns="45720" rtlCol="0" anchor="b">
            <a:normAutofit/>
          </a:bodyPr>
          <a:lstStyle/>
          <a:p>
            <a:pPr algn="l">
              <a:lnSpc>
                <a:spcPct val="90000"/>
              </a:lnSpc>
            </a:pPr>
            <a:r>
              <a:rPr lang="en-US" sz="2400" b="1" i="1"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La </a:t>
            </a:r>
            <a:r>
              <a:rPr lang="en-US" sz="2400" b="1" i="1" u="sng" dirty="0" err="1">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trilogia</a:t>
            </a:r>
            <a:r>
              <a:rPr lang="en-US" sz="2400" b="1" i="1"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b="1" i="1" u="sng" dirty="0" err="1">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della</a:t>
            </a:r>
            <a:r>
              <a:rPr lang="en-US" sz="2400" b="1" i="1"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villeggiatura </a:t>
            </a:r>
          </a:p>
        </p:txBody>
      </p:sp>
      <p:sp>
        <p:nvSpPr>
          <p:cNvPr id="19"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73EA14E1-1239-47F1-B9A5-D786C5C7675E}"/>
              </a:ext>
            </a:extLst>
          </p:cNvPr>
          <p:cNvSpPr txBox="1"/>
          <p:nvPr/>
        </p:nvSpPr>
        <p:spPr>
          <a:xfrm>
            <a:off x="179512" y="1269905"/>
            <a:ext cx="5760640" cy="5328592"/>
          </a:xfrm>
          <a:prstGeom prst="rect">
            <a:avLst/>
          </a:prstGeom>
        </p:spPr>
        <p:txBody>
          <a:bodyPr vert="horz" lIns="91440" tIns="45720" rIns="91440" bIns="45720" rtlCol="0" anchor="t">
            <a:noAutofit/>
          </a:bodyPr>
          <a:lstStyle/>
          <a:p>
            <a:pPr>
              <a:lnSpc>
                <a:spcPct val="90000"/>
              </a:lnSpc>
              <a:spcAft>
                <a:spcPts val="600"/>
              </a:spcAft>
            </a:pPr>
            <a:r>
              <a:rPr lang="en-US" sz="1200" dirty="0">
                <a:latin typeface="Andalus" panose="02020603050405020304" pitchFamily="18" charset="-78"/>
                <a:cs typeface="Andalus" panose="02020603050405020304" pitchFamily="18" charset="-78"/>
              </a:rPr>
              <a:t>Con </a:t>
            </a:r>
            <a:r>
              <a:rPr lang="en-US" sz="1200" dirty="0" err="1">
                <a:latin typeface="Andalus" panose="02020603050405020304" pitchFamily="18" charset="-78"/>
                <a:cs typeface="Andalus" panose="02020603050405020304" pitchFamily="18" charset="-78"/>
              </a:rPr>
              <a:t>Trilogia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della</a:t>
            </a:r>
            <a:r>
              <a:rPr lang="en-US" sz="1200" dirty="0">
                <a:latin typeface="Andalus" panose="02020603050405020304" pitchFamily="18" charset="-78"/>
                <a:cs typeface="Andalus" panose="02020603050405020304" pitchFamily="18" charset="-78"/>
              </a:rPr>
              <a:t> villeggiatura </a:t>
            </a:r>
            <a:r>
              <a:rPr lang="en-US" sz="1200" dirty="0" err="1">
                <a:latin typeface="Andalus" panose="02020603050405020304" pitchFamily="18" charset="-78"/>
                <a:cs typeface="Andalus" panose="02020603050405020304" pitchFamily="18" charset="-78"/>
              </a:rPr>
              <a:t>si</a:t>
            </a:r>
            <a:r>
              <a:rPr lang="en-US" sz="1200" dirty="0">
                <a:latin typeface="Andalus" panose="02020603050405020304" pitchFamily="18" charset="-78"/>
                <a:cs typeface="Andalus" panose="02020603050405020304" pitchFamily="18" charset="-78"/>
              </a:rPr>
              <a:t> fa </a:t>
            </a:r>
            <a:r>
              <a:rPr lang="en-US" sz="1200" dirty="0" err="1">
                <a:latin typeface="Andalus" panose="02020603050405020304" pitchFamily="18" charset="-78"/>
                <a:cs typeface="Andalus" panose="02020603050405020304" pitchFamily="18" charset="-78"/>
              </a:rPr>
              <a:t>riferimento</a:t>
            </a:r>
            <a:r>
              <a:rPr lang="en-US" sz="1200" dirty="0">
                <a:latin typeface="Andalus" panose="02020603050405020304" pitchFamily="18" charset="-78"/>
                <a:cs typeface="Andalus" panose="02020603050405020304" pitchFamily="18" charset="-78"/>
              </a:rPr>
              <a:t> a un </a:t>
            </a:r>
            <a:r>
              <a:rPr lang="en-US" sz="1200" dirty="0" err="1">
                <a:latin typeface="Andalus" panose="02020603050405020304" pitchFamily="18" charset="-78"/>
                <a:cs typeface="Andalus" panose="02020603050405020304" pitchFamily="18" charset="-78"/>
              </a:rPr>
              <a:t>ciclo</a:t>
            </a:r>
            <a:r>
              <a:rPr lang="en-US" sz="1200" dirty="0">
                <a:latin typeface="Andalus" panose="02020603050405020304" pitchFamily="18" charset="-78"/>
                <a:cs typeface="Andalus" panose="02020603050405020304" pitchFamily="18" charset="-78"/>
              </a:rPr>
              <a:t> di </a:t>
            </a:r>
            <a:r>
              <a:rPr lang="en-US" sz="1200" dirty="0" err="1">
                <a:latin typeface="Andalus" panose="02020603050405020304" pitchFamily="18" charset="-78"/>
                <a:cs typeface="Andalus" panose="02020603050405020304" pitchFamily="18" charset="-78"/>
              </a:rPr>
              <a:t>tre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commedie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che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il</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commediografo</a:t>
            </a:r>
            <a:r>
              <a:rPr lang="en-US" sz="1200" dirty="0">
                <a:latin typeface="Andalus" panose="02020603050405020304" pitchFamily="18" charset="-78"/>
                <a:cs typeface="Andalus" panose="02020603050405020304" pitchFamily="18" charset="-78"/>
              </a:rPr>
              <a:t> Carlo Goldoni compose per la </a:t>
            </a:r>
            <a:r>
              <a:rPr lang="en-US" sz="1200" dirty="0" err="1">
                <a:latin typeface="Andalus" panose="02020603050405020304" pitchFamily="18" charset="-78"/>
                <a:cs typeface="Andalus" panose="02020603050405020304" pitchFamily="18" charset="-78"/>
              </a:rPr>
              <a:t>stagione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autunnale</a:t>
            </a:r>
            <a:r>
              <a:rPr lang="en-US" sz="1200" dirty="0">
                <a:latin typeface="Andalus" panose="02020603050405020304" pitchFamily="18" charset="-78"/>
                <a:cs typeface="Andalus" panose="02020603050405020304" pitchFamily="18" charset="-78"/>
              </a:rPr>
              <a:t> 1761 per </a:t>
            </a:r>
            <a:r>
              <a:rPr lang="en-US" sz="1200" dirty="0" err="1">
                <a:latin typeface="Andalus" panose="02020603050405020304" pitchFamily="18" charset="-78"/>
                <a:cs typeface="Andalus" panose="02020603050405020304" pitchFamily="18" charset="-78"/>
              </a:rPr>
              <a:t>il</a:t>
            </a:r>
            <a:r>
              <a:rPr lang="en-US" sz="1200" dirty="0">
                <a:latin typeface="Andalus" panose="02020603050405020304" pitchFamily="18" charset="-78"/>
                <a:cs typeface="Andalus" panose="02020603050405020304" pitchFamily="18" charset="-78"/>
              </a:rPr>
              <a:t> Teatro San Luca di Venezia: Le </a:t>
            </a:r>
            <a:r>
              <a:rPr lang="en-US" sz="1200" dirty="0" err="1">
                <a:latin typeface="Andalus" panose="02020603050405020304" pitchFamily="18" charset="-78"/>
                <a:cs typeface="Andalus" panose="02020603050405020304" pitchFamily="18" charset="-78"/>
              </a:rPr>
              <a:t>smanie</a:t>
            </a:r>
            <a:r>
              <a:rPr lang="en-US" sz="1200" dirty="0">
                <a:latin typeface="Andalus" panose="02020603050405020304" pitchFamily="18" charset="-78"/>
                <a:cs typeface="Andalus" panose="02020603050405020304" pitchFamily="18" charset="-78"/>
              </a:rPr>
              <a:t> per la villeggiatura, Le </a:t>
            </a:r>
            <a:r>
              <a:rPr lang="en-US" sz="1200" dirty="0" err="1">
                <a:latin typeface="Andalus" panose="02020603050405020304" pitchFamily="18" charset="-78"/>
                <a:cs typeface="Andalus" panose="02020603050405020304" pitchFamily="18" charset="-78"/>
              </a:rPr>
              <a:t>avventure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della</a:t>
            </a:r>
            <a:r>
              <a:rPr lang="en-US" sz="1200" dirty="0">
                <a:latin typeface="Andalus" panose="02020603050405020304" pitchFamily="18" charset="-78"/>
                <a:cs typeface="Andalus" panose="02020603050405020304" pitchFamily="18" charset="-78"/>
              </a:rPr>
              <a:t> villeggiatura, Il </a:t>
            </a:r>
            <a:r>
              <a:rPr lang="en-US" sz="1200" dirty="0" err="1">
                <a:latin typeface="Andalus" panose="02020603050405020304" pitchFamily="18" charset="-78"/>
                <a:cs typeface="Andalus" panose="02020603050405020304" pitchFamily="18" charset="-78"/>
              </a:rPr>
              <a:t>ritorno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dalla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villeggiatura.Con</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questa</a:t>
            </a:r>
            <a:r>
              <a:rPr lang="en-US" sz="1200" dirty="0">
                <a:latin typeface="Andalus" panose="02020603050405020304" pitchFamily="18" charset="-78"/>
                <a:cs typeface="Andalus" panose="02020603050405020304" pitchFamily="18" charset="-78"/>
              </a:rPr>
              <a:t> impresa </a:t>
            </a:r>
            <a:r>
              <a:rPr lang="en-US" sz="1200" dirty="0" err="1">
                <a:latin typeface="Andalus" panose="02020603050405020304" pitchFamily="18" charset="-78"/>
                <a:cs typeface="Andalus" panose="02020603050405020304" pitchFamily="18" charset="-78"/>
              </a:rPr>
              <a:t>si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apre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l'ultimo</a:t>
            </a:r>
            <a:r>
              <a:rPr lang="en-US" sz="1200" dirty="0">
                <a:latin typeface="Andalus" panose="02020603050405020304" pitchFamily="18" charset="-78"/>
                <a:cs typeface="Andalus" panose="02020603050405020304" pitchFamily="18" charset="-78"/>
              </a:rPr>
              <a:t> anno </a:t>
            </a:r>
            <a:r>
              <a:rPr lang="en-US" sz="1200" dirty="0" err="1">
                <a:latin typeface="Andalus" panose="02020603050405020304" pitchFamily="18" charset="-78"/>
                <a:cs typeface="Andalus" panose="02020603050405020304" pitchFamily="18" charset="-78"/>
              </a:rPr>
              <a:t>comico</a:t>
            </a:r>
            <a:r>
              <a:rPr lang="en-US" sz="1200" dirty="0">
                <a:latin typeface="Andalus" panose="02020603050405020304" pitchFamily="18" charset="-78"/>
                <a:cs typeface="Andalus" panose="02020603050405020304" pitchFamily="18" charset="-78"/>
              </a:rPr>
              <a:t> di Goldoni a Venezia, prima </a:t>
            </a:r>
            <a:r>
              <a:rPr lang="en-US" sz="1200" dirty="0" err="1">
                <a:latin typeface="Andalus" panose="02020603050405020304" pitchFamily="18" charset="-78"/>
                <a:cs typeface="Andalus" panose="02020603050405020304" pitchFamily="18" charset="-78"/>
              </a:rPr>
              <a:t>della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sua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partenza</a:t>
            </a:r>
            <a:r>
              <a:rPr lang="en-US" sz="1200" dirty="0">
                <a:latin typeface="Andalus" panose="02020603050405020304" pitchFamily="18" charset="-78"/>
                <a:cs typeface="Andalus" panose="02020603050405020304" pitchFamily="18" charset="-78"/>
              </a:rPr>
              <a:t> per la Francia. Il </a:t>
            </a:r>
            <a:r>
              <a:rPr lang="en-US" sz="1200" dirty="0" err="1">
                <a:latin typeface="Andalus" panose="02020603050405020304" pitchFamily="18" charset="-78"/>
                <a:cs typeface="Andalus" panose="02020603050405020304" pitchFamily="18" charset="-78"/>
              </a:rPr>
              <a:t>tema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già</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affrontato</a:t>
            </a:r>
            <a:r>
              <a:rPr lang="en-US" sz="1200" dirty="0">
                <a:latin typeface="Andalus" panose="02020603050405020304" pitchFamily="18" charset="-78"/>
                <a:cs typeface="Andalus" panose="02020603050405020304" pitchFamily="18" charset="-78"/>
              </a:rPr>
              <a:t> in </a:t>
            </a:r>
            <a:r>
              <a:rPr lang="en-US" sz="1200" dirty="0" err="1">
                <a:latin typeface="Andalus" panose="02020603050405020304" pitchFamily="18" charset="-78"/>
                <a:cs typeface="Andalus" panose="02020603050405020304" pitchFamily="18" charset="-78"/>
              </a:rPr>
              <a:t>passato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dall'autore</a:t>
            </a:r>
            <a:r>
              <a:rPr lang="en-US" sz="1200" dirty="0">
                <a:latin typeface="Andalus" panose="02020603050405020304" pitchFamily="18" charset="-78"/>
                <a:cs typeface="Andalus" panose="02020603050405020304" pitchFamily="18" charset="-78"/>
              </a:rPr>
              <a:t> ne Il </a:t>
            </a:r>
            <a:r>
              <a:rPr lang="en-US" sz="1200" dirty="0" err="1">
                <a:latin typeface="Andalus" panose="02020603050405020304" pitchFamily="18" charset="-78"/>
                <a:cs typeface="Andalus" panose="02020603050405020304" pitchFamily="18" charset="-78"/>
              </a:rPr>
              <a:t>Prodigo</a:t>
            </a:r>
            <a:r>
              <a:rPr lang="en-US" sz="1200" dirty="0">
                <a:latin typeface="Andalus" panose="02020603050405020304" pitchFamily="18" charset="-78"/>
                <a:cs typeface="Andalus" panose="02020603050405020304" pitchFamily="18" charset="-78"/>
              </a:rPr>
              <a:t> (1739), ne I </a:t>
            </a:r>
            <a:r>
              <a:rPr lang="en-US" sz="1200" dirty="0" err="1">
                <a:latin typeface="Andalus" panose="02020603050405020304" pitchFamily="18" charset="-78"/>
                <a:cs typeface="Andalus" panose="02020603050405020304" pitchFamily="18" charset="-78"/>
              </a:rPr>
              <a:t>malcontenti</a:t>
            </a:r>
            <a:r>
              <a:rPr lang="en-US" sz="1200" dirty="0">
                <a:latin typeface="Andalus" panose="02020603050405020304" pitchFamily="18" charset="-78"/>
                <a:cs typeface="Andalus" panose="02020603050405020304" pitchFamily="18" charset="-78"/>
              </a:rPr>
              <a:t> (1755) e ne La villeggiatura (1756), ha lo </a:t>
            </a:r>
            <a:r>
              <a:rPr lang="en-US" sz="1200" dirty="0" err="1">
                <a:latin typeface="Andalus" panose="02020603050405020304" pitchFamily="18" charset="-78"/>
                <a:cs typeface="Andalus" panose="02020603050405020304" pitchFamily="18" charset="-78"/>
              </a:rPr>
              <a:t>scopo</a:t>
            </a:r>
            <a:r>
              <a:rPr lang="en-US" sz="1200" dirty="0">
                <a:latin typeface="Andalus" panose="02020603050405020304" pitchFamily="18" charset="-78"/>
                <a:cs typeface="Andalus" panose="02020603050405020304" pitchFamily="18" charset="-78"/>
              </a:rPr>
              <a:t> di </a:t>
            </a:r>
            <a:r>
              <a:rPr lang="en-US" sz="1200" dirty="0" err="1">
                <a:latin typeface="Andalus" panose="02020603050405020304" pitchFamily="18" charset="-78"/>
                <a:cs typeface="Andalus" panose="02020603050405020304" pitchFamily="18" charset="-78"/>
              </a:rPr>
              <a:t>mettere</a:t>
            </a:r>
            <a:r>
              <a:rPr lang="en-US" sz="1200" dirty="0">
                <a:latin typeface="Andalus" panose="02020603050405020304" pitchFamily="18" charset="-78"/>
                <a:cs typeface="Andalus" panose="02020603050405020304" pitchFamily="18" charset="-78"/>
              </a:rPr>
              <a:t> in </a:t>
            </a:r>
            <a:r>
              <a:rPr lang="en-US" sz="1200" dirty="0" err="1">
                <a:latin typeface="Andalus" panose="02020603050405020304" pitchFamily="18" charset="-78"/>
                <a:cs typeface="Andalus" panose="02020603050405020304" pitchFamily="18" charset="-78"/>
              </a:rPr>
              <a:t>ridicolo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bonariamente</a:t>
            </a:r>
            <a:r>
              <a:rPr lang="en-US" sz="1200" dirty="0">
                <a:latin typeface="Andalus" panose="02020603050405020304" pitchFamily="18" charset="-78"/>
                <a:cs typeface="Andalus" panose="02020603050405020304" pitchFamily="18" charset="-78"/>
              </a:rPr>
              <a:t>, le </a:t>
            </a:r>
            <a:r>
              <a:rPr lang="en-US" sz="1200" dirty="0" err="1">
                <a:latin typeface="Andalus" panose="02020603050405020304" pitchFamily="18" charset="-78"/>
                <a:cs typeface="Andalus" panose="02020603050405020304" pitchFamily="18" charset="-78"/>
              </a:rPr>
              <a:t>tipiche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vacanze</a:t>
            </a:r>
            <a:r>
              <a:rPr lang="en-US" sz="1200" dirty="0">
                <a:latin typeface="Andalus" panose="02020603050405020304" pitchFamily="18" charset="-78"/>
                <a:cs typeface="Andalus" panose="02020603050405020304" pitchFamily="18" charset="-78"/>
              </a:rPr>
              <a:t> in campagna </a:t>
            </a:r>
            <a:r>
              <a:rPr lang="en-US" sz="1200" dirty="0" err="1">
                <a:latin typeface="Andalus" panose="02020603050405020304" pitchFamily="18" charset="-78"/>
                <a:cs typeface="Andalus" panose="02020603050405020304" pitchFamily="18" charset="-78"/>
              </a:rPr>
              <a:t>degli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appartenenti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alle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classi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agiate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della</a:t>
            </a:r>
            <a:r>
              <a:rPr lang="en-US" sz="1200" dirty="0">
                <a:latin typeface="Andalus" panose="02020603050405020304" pitchFamily="18" charset="-78"/>
                <a:cs typeface="Andalus" panose="02020603050405020304" pitchFamily="18" charset="-78"/>
              </a:rPr>
              <a:t> Venezia </a:t>
            </a:r>
            <a:r>
              <a:rPr lang="en-US" sz="1200" dirty="0" err="1">
                <a:latin typeface="Andalus" panose="02020603050405020304" pitchFamily="18" charset="-78"/>
                <a:cs typeface="Andalus" panose="02020603050405020304" pitchFamily="18" charset="-78"/>
              </a:rPr>
              <a:t>dell'epoca</a:t>
            </a:r>
            <a:r>
              <a:rPr lang="en-US" sz="1200" dirty="0">
                <a:latin typeface="Andalus" panose="02020603050405020304" pitchFamily="18" charset="-78"/>
                <a:cs typeface="Andalus" panose="02020603050405020304" pitchFamily="18" charset="-78"/>
              </a:rPr>
              <a:t>. Con Le </a:t>
            </a:r>
            <a:r>
              <a:rPr lang="en-US" sz="1200" dirty="0" err="1">
                <a:latin typeface="Andalus" panose="02020603050405020304" pitchFamily="18" charset="-78"/>
                <a:cs typeface="Andalus" panose="02020603050405020304" pitchFamily="18" charset="-78"/>
              </a:rPr>
              <a:t>Smanie</a:t>
            </a:r>
            <a:r>
              <a:rPr lang="en-US" sz="1200" dirty="0">
                <a:latin typeface="Andalus" panose="02020603050405020304" pitchFamily="18" charset="-78"/>
                <a:cs typeface="Andalus" panose="02020603050405020304" pitchFamily="18" charset="-78"/>
              </a:rPr>
              <a:t> per la villeggiatura Goldoni </a:t>
            </a:r>
            <a:r>
              <a:rPr lang="en-US" sz="1200" dirty="0" err="1">
                <a:latin typeface="Andalus" panose="02020603050405020304" pitchFamily="18" charset="-78"/>
                <a:cs typeface="Andalus" panose="02020603050405020304" pitchFamily="18" charset="-78"/>
              </a:rPr>
              <a:t>inaugura</a:t>
            </a:r>
            <a:r>
              <a:rPr lang="en-US" sz="1200" dirty="0">
                <a:latin typeface="Andalus" panose="02020603050405020304" pitchFamily="18" charset="-78"/>
                <a:cs typeface="Andalus" panose="02020603050405020304" pitchFamily="18" charset="-78"/>
              </a:rPr>
              <a:t> una </a:t>
            </a:r>
            <a:r>
              <a:rPr lang="en-US" sz="1200" dirty="0" err="1">
                <a:latin typeface="Andalus" panose="02020603050405020304" pitchFamily="18" charset="-78"/>
                <a:cs typeface="Andalus" panose="02020603050405020304" pitchFamily="18" charset="-78"/>
              </a:rPr>
              <a:t>significativa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trilogia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intorno</a:t>
            </a:r>
            <a:r>
              <a:rPr lang="en-US" sz="1200" dirty="0">
                <a:latin typeface="Andalus" panose="02020603050405020304" pitchFamily="18" charset="-78"/>
                <a:cs typeface="Andalus" panose="02020603050405020304" pitchFamily="18" charset="-78"/>
              </a:rPr>
              <a:t> ai “</a:t>
            </a:r>
            <a:r>
              <a:rPr lang="en-US" sz="1200" dirty="0" err="1">
                <a:latin typeface="Andalus" panose="02020603050405020304" pitchFamily="18" charset="-78"/>
                <a:cs typeface="Andalus" panose="02020603050405020304" pitchFamily="18" charset="-78"/>
              </a:rPr>
              <a:t>pazzi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preparativi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alla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folle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condotta</a:t>
            </a:r>
            <a:r>
              <a:rPr lang="en-US" sz="1200" dirty="0">
                <a:latin typeface="Andalus" panose="02020603050405020304" pitchFamily="18" charset="-78"/>
                <a:cs typeface="Andalus" panose="02020603050405020304" pitchFamily="18" charset="-78"/>
              </a:rPr>
              <a:t>” e </a:t>
            </a:r>
            <a:r>
              <a:rPr lang="en-US" sz="1200" dirty="0" err="1">
                <a:latin typeface="Andalus" panose="02020603050405020304" pitchFamily="18" charset="-78"/>
                <a:cs typeface="Andalus" panose="02020603050405020304" pitchFamily="18" charset="-78"/>
              </a:rPr>
              <a:t>alle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conseguenze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dolorose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che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provengono</a:t>
            </a:r>
            <a:r>
              <a:rPr lang="en-US" sz="1200" dirty="0">
                <a:latin typeface="Andalus" panose="02020603050405020304" pitchFamily="18" charset="-78"/>
                <a:cs typeface="Andalus" panose="02020603050405020304" pitchFamily="18" charset="-78"/>
              </a:rPr>
              <a:t> da un </a:t>
            </a:r>
            <a:r>
              <a:rPr lang="en-US" sz="1200" dirty="0" err="1">
                <a:latin typeface="Andalus" panose="02020603050405020304" pitchFamily="18" charset="-78"/>
                <a:cs typeface="Andalus" panose="02020603050405020304" pitchFamily="18" charset="-78"/>
              </a:rPr>
              <a:t>tenore</a:t>
            </a:r>
            <a:r>
              <a:rPr lang="en-US" sz="1200" dirty="0">
                <a:latin typeface="Andalus" panose="02020603050405020304" pitchFamily="18" charset="-78"/>
                <a:cs typeface="Andalus" panose="02020603050405020304" pitchFamily="18" charset="-78"/>
              </a:rPr>
              <a:t> di vita al di sopra </a:t>
            </a:r>
            <a:r>
              <a:rPr lang="en-US" sz="1200" dirty="0" err="1">
                <a:latin typeface="Andalus" panose="02020603050405020304" pitchFamily="18" charset="-78"/>
                <a:cs typeface="Andalus" panose="02020603050405020304" pitchFamily="18" charset="-78"/>
              </a:rPr>
              <a:t>delle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righe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quello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intrapreso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appunto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dalla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borghesia</a:t>
            </a:r>
            <a:r>
              <a:rPr lang="en-US" sz="1200" dirty="0">
                <a:latin typeface="Andalus" panose="02020603050405020304" pitchFamily="18" charset="-78"/>
                <a:cs typeface="Andalus" panose="02020603050405020304" pitchFamily="18" charset="-78"/>
              </a:rPr>
              <a:t> mercantile </a:t>
            </a:r>
            <a:r>
              <a:rPr lang="en-US" sz="1200" dirty="0" err="1">
                <a:latin typeface="Andalus" panose="02020603050405020304" pitchFamily="18" charset="-78"/>
                <a:cs typeface="Andalus" panose="02020603050405020304" pitchFamily="18" charset="-78"/>
              </a:rPr>
              <a:t>veneziana</a:t>
            </a:r>
            <a:r>
              <a:rPr lang="en-US" sz="1200" dirty="0">
                <a:latin typeface="Andalus" panose="02020603050405020304" pitchFamily="18" charset="-78"/>
                <a:cs typeface="Andalus" panose="02020603050405020304" pitchFamily="18" charset="-78"/>
              </a:rPr>
              <a:t>, di cui </a:t>
            </a:r>
            <a:r>
              <a:rPr lang="en-US" sz="1200" dirty="0" err="1">
                <a:latin typeface="Andalus" panose="02020603050405020304" pitchFamily="18" charset="-78"/>
                <a:cs typeface="Andalus" panose="02020603050405020304" pitchFamily="18" charset="-78"/>
              </a:rPr>
              <a:t>il</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ciclo</a:t>
            </a:r>
            <a:r>
              <a:rPr lang="en-US" sz="1200" dirty="0">
                <a:latin typeface="Andalus" panose="02020603050405020304" pitchFamily="18" charset="-78"/>
                <a:cs typeface="Andalus" panose="02020603050405020304" pitchFamily="18" charset="-78"/>
              </a:rPr>
              <a:t> è </a:t>
            </a:r>
            <a:r>
              <a:rPr lang="en-US" sz="1200" dirty="0" err="1">
                <a:latin typeface="Andalus" panose="02020603050405020304" pitchFamily="18" charset="-78"/>
                <a:cs typeface="Andalus" panose="02020603050405020304" pitchFamily="18" charset="-78"/>
              </a:rPr>
              <a:t>specchio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fedele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Tra</a:t>
            </a:r>
            <a:r>
              <a:rPr lang="en-US" sz="1200" dirty="0">
                <a:latin typeface="Andalus" panose="02020603050405020304" pitchFamily="18" charset="-78"/>
                <a:cs typeface="Andalus" panose="02020603050405020304" pitchFamily="18" charset="-78"/>
              </a:rPr>
              <a:t> cicisbei, </a:t>
            </a:r>
            <a:r>
              <a:rPr lang="en-US" sz="1200" dirty="0" err="1">
                <a:latin typeface="Andalus" panose="02020603050405020304" pitchFamily="18" charset="-78"/>
                <a:cs typeface="Andalus" panose="02020603050405020304" pitchFamily="18" charset="-78"/>
              </a:rPr>
              <a:t>gelosie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amori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passionali,sprechi</a:t>
            </a:r>
            <a:r>
              <a:rPr lang="en-US" sz="1200" dirty="0">
                <a:latin typeface="Andalus" panose="02020603050405020304" pitchFamily="18" charset="-78"/>
                <a:cs typeface="Andalus" panose="02020603050405020304" pitchFamily="18" charset="-78"/>
              </a:rPr>
              <a:t> e </a:t>
            </a:r>
            <a:r>
              <a:rPr lang="en-US" sz="1200" dirty="0" err="1">
                <a:latin typeface="Andalus" panose="02020603050405020304" pitchFamily="18" charset="-78"/>
                <a:cs typeface="Andalus" panose="02020603050405020304" pitchFamily="18" charset="-78"/>
              </a:rPr>
              <a:t>dissipazioni</a:t>
            </a:r>
            <a:r>
              <a:rPr lang="en-US" sz="1200" dirty="0">
                <a:latin typeface="Andalus" panose="02020603050405020304" pitchFamily="18" charset="-78"/>
                <a:cs typeface="Andalus" panose="02020603050405020304" pitchFamily="18" charset="-78"/>
              </a:rPr>
              <a:t>, Goldoni </a:t>
            </a:r>
            <a:r>
              <a:rPr lang="en-US" sz="1200" dirty="0" err="1">
                <a:latin typeface="Andalus" panose="02020603050405020304" pitchFamily="18" charset="-78"/>
                <a:cs typeface="Andalus" panose="02020603050405020304" pitchFamily="18" charset="-78"/>
              </a:rPr>
              <a:t>costruisce</a:t>
            </a:r>
            <a:r>
              <a:rPr lang="en-US" sz="1200" dirty="0">
                <a:latin typeface="Andalus" panose="02020603050405020304" pitchFamily="18" charset="-78"/>
                <a:cs typeface="Andalus" panose="02020603050405020304" pitchFamily="18" charset="-78"/>
              </a:rPr>
              <a:t> con </a:t>
            </a:r>
            <a:r>
              <a:rPr lang="en-US" sz="1200" dirty="0" err="1">
                <a:latin typeface="Andalus" panose="02020603050405020304" pitchFamily="18" charset="-78"/>
                <a:cs typeface="Andalus" panose="02020603050405020304" pitchFamily="18" charset="-78"/>
              </a:rPr>
              <a:t>sapienza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tre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diversi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momenti</a:t>
            </a:r>
            <a:r>
              <a:rPr lang="en-US" sz="1200" dirty="0">
                <a:latin typeface="Andalus" panose="02020603050405020304" pitchFamily="18" charset="-78"/>
                <a:cs typeface="Andalus" panose="02020603050405020304" pitchFamily="18" charset="-78"/>
              </a:rPr>
              <a:t> del </a:t>
            </a:r>
            <a:r>
              <a:rPr lang="en-US" sz="1200" dirty="0" err="1">
                <a:latin typeface="Andalus" panose="02020603050405020304" pitchFamily="18" charset="-78"/>
                <a:cs typeface="Andalus" panose="02020603050405020304" pitchFamily="18" charset="-78"/>
              </a:rPr>
              <a:t>villeggiare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borghese</a:t>
            </a:r>
            <a:r>
              <a:rPr lang="en-US" sz="1200" dirty="0">
                <a:latin typeface="Andalus" panose="02020603050405020304" pitchFamily="18" charset="-78"/>
                <a:cs typeface="Andalus" panose="02020603050405020304" pitchFamily="18" charset="-78"/>
              </a:rPr>
              <a:t>. Non nuovo a </a:t>
            </a:r>
            <a:r>
              <a:rPr lang="en-US" sz="1200" dirty="0" err="1">
                <a:latin typeface="Andalus" panose="02020603050405020304" pitchFamily="18" charset="-78"/>
                <a:cs typeface="Andalus" panose="02020603050405020304" pitchFamily="18" charset="-78"/>
              </a:rPr>
              <a:t>operazioni</a:t>
            </a:r>
            <a:r>
              <a:rPr lang="en-US" sz="1200" dirty="0">
                <a:latin typeface="Andalus" panose="02020603050405020304" pitchFamily="18" charset="-78"/>
                <a:cs typeface="Andalus" panose="02020603050405020304" pitchFamily="18" charset="-78"/>
              </a:rPr>
              <a:t> di </a:t>
            </a:r>
            <a:r>
              <a:rPr lang="en-US" sz="1200" dirty="0" err="1">
                <a:latin typeface="Andalus" panose="02020603050405020304" pitchFamily="18" charset="-78"/>
                <a:cs typeface="Andalus" panose="02020603050405020304" pitchFamily="18" charset="-78"/>
              </a:rPr>
              <a:t>questo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tipo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il</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commediografo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veneziano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concepisce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nel</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medesimo</a:t>
            </a:r>
            <a:r>
              <a:rPr lang="en-US" sz="1200" dirty="0">
                <a:latin typeface="Andalus" panose="02020603050405020304" pitchFamily="18" charset="-78"/>
                <a:cs typeface="Andalus" panose="02020603050405020304" pitchFamily="18" charset="-78"/>
              </a:rPr>
              <a:t> tempo </a:t>
            </a:r>
            <a:r>
              <a:rPr lang="en-US" sz="1200" dirty="0" err="1">
                <a:latin typeface="Andalus" panose="02020603050405020304" pitchFamily="18" charset="-78"/>
                <a:cs typeface="Andalus" panose="02020603050405020304" pitchFamily="18" charset="-78"/>
              </a:rPr>
              <a:t>l’idea</a:t>
            </a:r>
            <a:r>
              <a:rPr lang="en-US" sz="1200" dirty="0">
                <a:latin typeface="Andalus" panose="02020603050405020304" pitchFamily="18" charset="-78"/>
                <a:cs typeface="Andalus" panose="02020603050405020304" pitchFamily="18" charset="-78"/>
              </a:rPr>
              <a:t> di </a:t>
            </a:r>
            <a:r>
              <a:rPr lang="en-US" sz="1200" dirty="0" err="1">
                <a:latin typeface="Andalus" panose="02020603050405020304" pitchFamily="18" charset="-78"/>
                <a:cs typeface="Andalus" panose="02020603050405020304" pitchFamily="18" charset="-78"/>
              </a:rPr>
              <a:t>tre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commedie</a:t>
            </a:r>
            <a:r>
              <a:rPr lang="en-US" sz="1200" dirty="0">
                <a:latin typeface="Andalus" panose="02020603050405020304" pitchFamily="18" charset="-78"/>
                <a:cs typeface="Andalus" panose="02020603050405020304" pitchFamily="18" charset="-78"/>
              </a:rPr>
              <a:t> consecutive. </a:t>
            </a:r>
          </a:p>
          <a:p>
            <a:pPr>
              <a:lnSpc>
                <a:spcPct val="90000"/>
              </a:lnSpc>
              <a:spcAft>
                <a:spcPts val="600"/>
              </a:spcAft>
            </a:pPr>
            <a:r>
              <a:rPr lang="en-US" sz="1200" dirty="0">
                <a:latin typeface="Andalus" panose="02020603050405020304" pitchFamily="18" charset="-78"/>
                <a:cs typeface="Andalus" panose="02020603050405020304" pitchFamily="18" charset="-78"/>
              </a:rPr>
              <a:t>Nella prima </a:t>
            </a:r>
            <a:r>
              <a:rPr lang="en-US" sz="1200" dirty="0" err="1">
                <a:latin typeface="Andalus" panose="02020603050405020304" pitchFamily="18" charset="-78"/>
                <a:cs typeface="Andalus" panose="02020603050405020304" pitchFamily="18" charset="-78"/>
              </a:rPr>
              <a:t>delle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commedie</a:t>
            </a:r>
            <a:r>
              <a:rPr lang="en-US" sz="1200" dirty="0">
                <a:latin typeface="Andalus" panose="02020603050405020304" pitchFamily="18" charset="-78"/>
                <a:cs typeface="Andalus" panose="02020603050405020304" pitchFamily="18" charset="-78"/>
              </a:rPr>
              <a:t>, Le </a:t>
            </a:r>
            <a:r>
              <a:rPr lang="en-US" sz="1200" dirty="0" err="1">
                <a:latin typeface="Andalus" panose="02020603050405020304" pitchFamily="18" charset="-78"/>
                <a:cs typeface="Andalus" panose="02020603050405020304" pitchFamily="18" charset="-78"/>
              </a:rPr>
              <a:t>Smanie</a:t>
            </a:r>
            <a:r>
              <a:rPr lang="en-US" sz="1200" dirty="0">
                <a:latin typeface="Andalus" panose="02020603050405020304" pitchFamily="18" charset="-78"/>
                <a:cs typeface="Andalus" panose="02020603050405020304" pitchFamily="18" charset="-78"/>
              </a:rPr>
              <a:t>, propone un </a:t>
            </a:r>
            <a:r>
              <a:rPr lang="en-US" sz="1200" dirty="0" err="1">
                <a:latin typeface="Andalus" panose="02020603050405020304" pitchFamily="18" charset="-78"/>
                <a:cs typeface="Andalus" panose="02020603050405020304" pitchFamily="18" charset="-78"/>
              </a:rPr>
              <a:t>affresco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sulle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frivole</a:t>
            </a:r>
            <a:r>
              <a:rPr lang="en-US" sz="1200" dirty="0">
                <a:latin typeface="Andalus" panose="02020603050405020304" pitchFamily="18" charset="-78"/>
                <a:cs typeface="Andalus" panose="02020603050405020304" pitchFamily="18" charset="-78"/>
              </a:rPr>
              <a:t> e </a:t>
            </a:r>
            <a:r>
              <a:rPr lang="en-US" sz="1200" dirty="0" err="1">
                <a:latin typeface="Andalus" panose="02020603050405020304" pitchFamily="18" charset="-78"/>
                <a:cs typeface="Andalus" panose="02020603050405020304" pitchFamily="18" charset="-78"/>
              </a:rPr>
              <a:t>stucchevoli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problematiche</a:t>
            </a:r>
            <a:r>
              <a:rPr lang="en-US" sz="1200" dirty="0">
                <a:latin typeface="Andalus" panose="02020603050405020304" pitchFamily="18" charset="-78"/>
                <a:cs typeface="Andalus" panose="02020603050405020304" pitchFamily="18" charset="-78"/>
              </a:rPr>
              <a:t> pre-</a:t>
            </a:r>
            <a:r>
              <a:rPr lang="en-US" sz="1200" dirty="0" err="1">
                <a:latin typeface="Andalus" panose="02020603050405020304" pitchFamily="18" charset="-78"/>
                <a:cs typeface="Andalus" panose="02020603050405020304" pitchFamily="18" charset="-78"/>
              </a:rPr>
              <a:t>partenza</a:t>
            </a:r>
            <a:r>
              <a:rPr lang="en-US" sz="1200" dirty="0">
                <a:latin typeface="Andalus" panose="02020603050405020304" pitchFamily="18" charset="-78"/>
                <a:cs typeface="Andalus" panose="02020603050405020304" pitchFamily="18" charset="-78"/>
              </a:rPr>
              <a:t>. Il signor Leonardo </a:t>
            </a:r>
            <a:r>
              <a:rPr lang="en-US" sz="1200" dirty="0" err="1">
                <a:latin typeface="Andalus" panose="02020603050405020304" pitchFamily="18" charset="-78"/>
                <a:cs typeface="Andalus" panose="02020603050405020304" pitchFamily="18" charset="-78"/>
              </a:rPr>
              <a:t>si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indebita</a:t>
            </a:r>
            <a:r>
              <a:rPr lang="en-US" sz="1200" dirty="0">
                <a:latin typeface="Andalus" panose="02020603050405020304" pitchFamily="18" charset="-78"/>
                <a:cs typeface="Andalus" panose="02020603050405020304" pitchFamily="18" charset="-78"/>
              </a:rPr>
              <a:t> per fare una </a:t>
            </a:r>
            <a:r>
              <a:rPr lang="en-US" sz="1200" dirty="0" err="1">
                <a:latin typeface="Andalus" panose="02020603050405020304" pitchFamily="18" charset="-78"/>
                <a:cs typeface="Andalus" panose="02020603050405020304" pitchFamily="18" charset="-78"/>
              </a:rPr>
              <a:t>splendida</a:t>
            </a:r>
            <a:r>
              <a:rPr lang="en-US" sz="1200" dirty="0">
                <a:latin typeface="Andalus" panose="02020603050405020304" pitchFamily="18" charset="-78"/>
                <a:cs typeface="Andalus" panose="02020603050405020304" pitchFamily="18" charset="-78"/>
              </a:rPr>
              <a:t> villeggiatura e per non </a:t>
            </a:r>
            <a:r>
              <a:rPr lang="en-US" sz="1200" dirty="0" err="1">
                <a:latin typeface="Andalus" panose="02020603050405020304" pitchFamily="18" charset="-78"/>
                <a:cs typeface="Andalus" panose="02020603050405020304" pitchFamily="18" charset="-78"/>
              </a:rPr>
              <a:t>sfigurare</a:t>
            </a:r>
            <a:r>
              <a:rPr lang="en-US" sz="1200" dirty="0">
                <a:latin typeface="Andalus" panose="02020603050405020304" pitchFamily="18" charset="-78"/>
                <a:cs typeface="Andalus" panose="02020603050405020304" pitchFamily="18" charset="-78"/>
              </a:rPr>
              <a:t> di </a:t>
            </a:r>
            <a:r>
              <a:rPr lang="en-US" sz="1200" dirty="0" err="1">
                <a:latin typeface="Andalus" panose="02020603050405020304" pitchFamily="18" charset="-78"/>
                <a:cs typeface="Andalus" panose="02020603050405020304" pitchFamily="18" charset="-78"/>
              </a:rPr>
              <a:t>fronte</a:t>
            </a:r>
            <a:r>
              <a:rPr lang="en-US" sz="1200" dirty="0">
                <a:latin typeface="Andalus" panose="02020603050405020304" pitchFamily="18" charset="-78"/>
                <a:cs typeface="Andalus" panose="02020603050405020304" pitchFamily="18" charset="-78"/>
              </a:rPr>
              <a:t> ai </a:t>
            </a:r>
            <a:r>
              <a:rPr lang="en-US" sz="1200" dirty="0" err="1">
                <a:latin typeface="Andalus" panose="02020603050405020304" pitchFamily="18" charset="-78"/>
                <a:cs typeface="Andalus" panose="02020603050405020304" pitchFamily="18" charset="-78"/>
              </a:rPr>
              <a:t>conoscenti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mentre</a:t>
            </a:r>
            <a:r>
              <a:rPr lang="en-US" sz="1200" dirty="0">
                <a:latin typeface="Andalus" panose="02020603050405020304" pitchFamily="18" charset="-78"/>
                <a:cs typeface="Andalus" panose="02020603050405020304" pitchFamily="18" charset="-78"/>
              </a:rPr>
              <a:t> la </a:t>
            </a:r>
            <a:r>
              <a:rPr lang="en-US" sz="1200" dirty="0" err="1">
                <a:latin typeface="Andalus" panose="02020603050405020304" pitchFamily="18" charset="-78"/>
                <a:cs typeface="Andalus" panose="02020603050405020304" pitchFamily="18" charset="-78"/>
              </a:rPr>
              <a:t>sorella</a:t>
            </a:r>
            <a:r>
              <a:rPr lang="en-US" sz="1200" dirty="0">
                <a:latin typeface="Andalus" panose="02020603050405020304" pitchFamily="18" charset="-78"/>
                <a:cs typeface="Andalus" panose="02020603050405020304" pitchFamily="18" charset="-78"/>
              </a:rPr>
              <a:t> Vittoria continua a </a:t>
            </a:r>
            <a:r>
              <a:rPr lang="en-US" sz="1200" dirty="0" err="1">
                <a:latin typeface="Andalus" panose="02020603050405020304" pitchFamily="18" charset="-78"/>
                <a:cs typeface="Andalus" panose="02020603050405020304" pitchFamily="18" charset="-78"/>
              </a:rPr>
              <a:t>sostenere</a:t>
            </a:r>
            <a:r>
              <a:rPr lang="en-US" sz="1200" dirty="0">
                <a:latin typeface="Andalus" panose="02020603050405020304" pitchFamily="18" charset="-78"/>
                <a:cs typeface="Andalus" panose="02020603050405020304" pitchFamily="18" charset="-78"/>
              </a:rPr>
              <a:t> di non </a:t>
            </a:r>
            <a:r>
              <a:rPr lang="en-US" sz="1200" dirty="0" err="1">
                <a:latin typeface="Andalus" panose="02020603050405020304" pitchFamily="18" charset="-78"/>
                <a:cs typeface="Andalus" panose="02020603050405020304" pitchFamily="18" charset="-78"/>
              </a:rPr>
              <a:t>partire</a:t>
            </a:r>
            <a:r>
              <a:rPr lang="en-US" sz="1200" dirty="0">
                <a:latin typeface="Andalus" panose="02020603050405020304" pitchFamily="18" charset="-78"/>
                <a:cs typeface="Andalus" panose="02020603050405020304" pitchFamily="18" charset="-78"/>
              </a:rPr>
              <a:t> senza </a:t>
            </a:r>
            <a:r>
              <a:rPr lang="en-US" sz="1200" dirty="0" err="1">
                <a:latin typeface="Andalus" panose="02020603050405020304" pitchFamily="18" charset="-78"/>
                <a:cs typeface="Andalus" panose="02020603050405020304" pitchFamily="18" charset="-78"/>
              </a:rPr>
              <a:t>il</a:t>
            </a:r>
            <a:r>
              <a:rPr lang="en-US" sz="1200" dirty="0">
                <a:latin typeface="Andalus" panose="02020603050405020304" pitchFamily="18" charset="-78"/>
                <a:cs typeface="Andalus" panose="02020603050405020304" pitchFamily="18" charset="-78"/>
              </a:rPr>
              <a:t> nuovo </a:t>
            </a:r>
            <a:r>
              <a:rPr lang="en-US" sz="1200" dirty="0" err="1">
                <a:latin typeface="Andalus" panose="02020603050405020304" pitchFamily="18" charset="-78"/>
                <a:cs typeface="Andalus" panose="02020603050405020304" pitchFamily="18" charset="-78"/>
              </a:rPr>
              <a:t>vestito</a:t>
            </a:r>
            <a:r>
              <a:rPr lang="en-US" sz="1200" dirty="0">
                <a:latin typeface="Andalus" panose="02020603050405020304" pitchFamily="18" charset="-78"/>
                <a:cs typeface="Andalus" panose="02020603050405020304" pitchFamily="18" charset="-78"/>
              </a:rPr>
              <a:t>. Le </a:t>
            </a:r>
            <a:r>
              <a:rPr lang="en-US" sz="1200" dirty="0" err="1">
                <a:latin typeface="Andalus" panose="02020603050405020304" pitchFamily="18" charset="-78"/>
                <a:cs typeface="Andalus" panose="02020603050405020304" pitchFamily="18" charset="-78"/>
              </a:rPr>
              <a:t>cose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si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complicano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quando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il</a:t>
            </a:r>
            <a:r>
              <a:rPr lang="en-US" sz="1200" dirty="0">
                <a:latin typeface="Andalus" panose="02020603050405020304" pitchFamily="18" charset="-78"/>
                <a:cs typeface="Andalus" panose="02020603050405020304" pitchFamily="18" charset="-78"/>
              </a:rPr>
              <a:t> signor Filippo, padre di </a:t>
            </a:r>
            <a:r>
              <a:rPr lang="en-US" sz="1200" dirty="0" err="1">
                <a:latin typeface="Andalus" panose="02020603050405020304" pitchFamily="18" charset="-78"/>
                <a:cs typeface="Andalus" panose="02020603050405020304" pitchFamily="18" charset="-78"/>
              </a:rPr>
              <a:t>Giacinta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amante</a:t>
            </a:r>
            <a:r>
              <a:rPr lang="en-US" sz="1200" dirty="0">
                <a:latin typeface="Andalus" panose="02020603050405020304" pitchFamily="18" charset="-78"/>
                <a:cs typeface="Andalus" panose="02020603050405020304" pitchFamily="18" charset="-78"/>
              </a:rPr>
              <a:t> di Leonardo, </a:t>
            </a:r>
            <a:r>
              <a:rPr lang="en-US" sz="1200" dirty="0" err="1">
                <a:latin typeface="Andalus" panose="02020603050405020304" pitchFamily="18" charset="-78"/>
                <a:cs typeface="Andalus" panose="02020603050405020304" pitchFamily="18" charset="-78"/>
              </a:rPr>
              <a:t>invita</a:t>
            </a:r>
            <a:r>
              <a:rPr lang="en-US" sz="1200" dirty="0">
                <a:latin typeface="Andalus" panose="02020603050405020304" pitchFamily="18" charset="-78"/>
                <a:cs typeface="Andalus" panose="02020603050405020304" pitchFamily="18" charset="-78"/>
              </a:rPr>
              <a:t> in villeggiatura Guglielmo, </a:t>
            </a:r>
            <a:r>
              <a:rPr lang="en-US" sz="1200" dirty="0" err="1">
                <a:latin typeface="Andalus" panose="02020603050405020304" pitchFamily="18" charset="-78"/>
                <a:cs typeface="Andalus" panose="02020603050405020304" pitchFamily="18" charset="-78"/>
              </a:rPr>
              <a:t>anch’egli</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innamorato</a:t>
            </a:r>
            <a:r>
              <a:rPr lang="en-US" sz="1200" dirty="0">
                <a:latin typeface="Andalus" panose="02020603050405020304" pitchFamily="18" charset="-78"/>
                <a:cs typeface="Andalus" panose="02020603050405020304" pitchFamily="18" charset="-78"/>
              </a:rPr>
              <a:t> di </a:t>
            </a:r>
            <a:r>
              <a:rPr lang="en-US" sz="1200" dirty="0" err="1">
                <a:latin typeface="Andalus" panose="02020603050405020304" pitchFamily="18" charset="-78"/>
                <a:cs typeface="Andalus" panose="02020603050405020304" pitchFamily="18" charset="-78"/>
              </a:rPr>
              <a:t>Giacinta</a:t>
            </a:r>
            <a:r>
              <a:rPr lang="en-US" sz="1200" dirty="0">
                <a:latin typeface="Andalus" panose="02020603050405020304" pitchFamily="18" charset="-78"/>
                <a:cs typeface="Andalus" panose="02020603050405020304" pitchFamily="18" charset="-78"/>
              </a:rPr>
              <a:t>. Per </a:t>
            </a:r>
            <a:r>
              <a:rPr lang="en-US" sz="1200" dirty="0" err="1">
                <a:latin typeface="Andalus" panose="02020603050405020304" pitchFamily="18" charset="-78"/>
                <a:cs typeface="Andalus" panose="02020603050405020304" pitchFamily="18" charset="-78"/>
              </a:rPr>
              <a:t>risolvere</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il</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problema</a:t>
            </a:r>
            <a:r>
              <a:rPr lang="en-US" sz="1200" dirty="0">
                <a:latin typeface="Andalus" panose="02020603050405020304" pitchFamily="18" charset="-78"/>
                <a:cs typeface="Andalus" panose="02020603050405020304" pitchFamily="18" charset="-78"/>
              </a:rPr>
              <a:t> e </a:t>
            </a:r>
            <a:r>
              <a:rPr lang="en-US" sz="1200" dirty="0" err="1">
                <a:latin typeface="Andalus" panose="02020603050405020304" pitchFamily="18" charset="-78"/>
                <a:cs typeface="Andalus" panose="02020603050405020304" pitchFamily="18" charset="-78"/>
              </a:rPr>
              <a:t>salvare</a:t>
            </a:r>
            <a:r>
              <a:rPr lang="en-US" sz="1200" dirty="0">
                <a:latin typeface="Andalus" panose="02020603050405020304" pitchFamily="18" charset="-78"/>
                <a:cs typeface="Andalus" panose="02020603050405020304" pitchFamily="18" charset="-78"/>
              </a:rPr>
              <a:t> la </a:t>
            </a:r>
            <a:r>
              <a:rPr lang="en-US" sz="1200" dirty="0" err="1">
                <a:latin typeface="Andalus" panose="02020603050405020304" pitchFamily="18" charset="-78"/>
                <a:cs typeface="Andalus" panose="02020603050405020304" pitchFamily="18" charset="-78"/>
              </a:rPr>
              <a:t>faccia</a:t>
            </a:r>
            <a:r>
              <a:rPr lang="en-US" sz="1200" dirty="0">
                <a:latin typeface="Andalus" panose="02020603050405020304" pitchFamily="18" charset="-78"/>
                <a:cs typeface="Andalus" panose="02020603050405020304" pitchFamily="18" charset="-78"/>
              </a:rPr>
              <a:t>, Leonardo e </a:t>
            </a:r>
            <a:r>
              <a:rPr lang="en-US" sz="1200" dirty="0" err="1">
                <a:latin typeface="Andalus" panose="02020603050405020304" pitchFamily="18" charset="-78"/>
                <a:cs typeface="Andalus" panose="02020603050405020304" pitchFamily="18" charset="-78"/>
              </a:rPr>
              <a:t>Giacinta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sottoscrivono</a:t>
            </a:r>
            <a:r>
              <a:rPr lang="en-US" sz="1200" dirty="0">
                <a:latin typeface="Andalus" panose="02020603050405020304" pitchFamily="18" charset="-78"/>
                <a:cs typeface="Andalus" panose="02020603050405020304" pitchFamily="18" charset="-78"/>
              </a:rPr>
              <a:t> una </a:t>
            </a:r>
            <a:r>
              <a:rPr lang="en-US" sz="1200" dirty="0" err="1">
                <a:latin typeface="Andalus" panose="02020603050405020304" pitchFamily="18" charset="-78"/>
                <a:cs typeface="Andalus" panose="02020603050405020304" pitchFamily="18" charset="-78"/>
              </a:rPr>
              <a:t>promessa</a:t>
            </a:r>
            <a:r>
              <a:rPr lang="en-US" sz="1200" dirty="0">
                <a:latin typeface="Andalus" panose="02020603050405020304" pitchFamily="18" charset="-78"/>
                <a:cs typeface="Andalus" panose="02020603050405020304" pitchFamily="18" charset="-78"/>
              </a:rPr>
              <a:t> di </a:t>
            </a:r>
            <a:r>
              <a:rPr lang="en-US" sz="1200" dirty="0" err="1">
                <a:latin typeface="Andalus" panose="02020603050405020304" pitchFamily="18" charset="-78"/>
                <a:cs typeface="Andalus" panose="02020603050405020304" pitchFamily="18" charset="-78"/>
              </a:rPr>
              <a:t>matrimonio</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ufficiale</a:t>
            </a:r>
            <a:r>
              <a:rPr lang="en-US" sz="1200" dirty="0">
                <a:latin typeface="Andalus" panose="02020603050405020304" pitchFamily="18" charset="-78"/>
                <a:cs typeface="Andalus" panose="02020603050405020304" pitchFamily="18" charset="-78"/>
              </a:rPr>
              <a:t> prima </a:t>
            </a:r>
            <a:r>
              <a:rPr lang="en-US" sz="1200" dirty="0" err="1">
                <a:latin typeface="Andalus" panose="02020603050405020304" pitchFamily="18" charset="-78"/>
                <a:cs typeface="Andalus" panose="02020603050405020304" pitchFamily="18" charset="-78"/>
              </a:rPr>
              <a:t>della</a:t>
            </a:r>
            <a:r>
              <a:rPr lang="en-US" sz="1200" dirty="0">
                <a:latin typeface="Andalus" panose="02020603050405020304" pitchFamily="18" charset="-78"/>
                <a:cs typeface="Andalus" panose="02020603050405020304" pitchFamily="18" charset="-78"/>
              </a:rPr>
              <a:t> </a:t>
            </a:r>
            <a:r>
              <a:rPr lang="en-US" sz="1200" dirty="0" err="1">
                <a:latin typeface="Andalus" panose="02020603050405020304" pitchFamily="18" charset="-78"/>
                <a:cs typeface="Andalus" panose="02020603050405020304" pitchFamily="18" charset="-78"/>
              </a:rPr>
              <a:t>partenza</a:t>
            </a:r>
            <a:r>
              <a:rPr lang="en-US" sz="1200"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3071615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neve, esterni, sciando, sedendo&#10;&#10;Descrizione generata automaticamente">
            <a:extLst>
              <a:ext uri="{FF2B5EF4-FFF2-40B4-BE49-F238E27FC236}">
                <a16:creationId xmlns:a16="http://schemas.microsoft.com/office/drawing/2014/main" id="{1DAE4412-202E-4E7D-94F2-06D79436E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 y="-1"/>
            <a:ext cx="9122300" cy="6837527"/>
          </a:xfrm>
          <a:prstGeom prst="rect">
            <a:avLst/>
          </a:prstGeom>
        </p:spPr>
      </p:pic>
      <p:sp>
        <p:nvSpPr>
          <p:cNvPr id="12" name="Segnaposto contenuto 2">
            <a:extLst>
              <a:ext uri="{FF2B5EF4-FFF2-40B4-BE49-F238E27FC236}">
                <a16:creationId xmlns:a16="http://schemas.microsoft.com/office/drawing/2014/main" id="{3C497B48-B3DE-4B3D-94F0-1055F4646B04}"/>
              </a:ext>
            </a:extLst>
          </p:cNvPr>
          <p:cNvSpPr>
            <a:spLocks noGrp="1"/>
          </p:cNvSpPr>
          <p:nvPr>
            <p:ph idx="1"/>
          </p:nvPr>
        </p:nvSpPr>
        <p:spPr>
          <a:xfrm>
            <a:off x="457200" y="1844824"/>
            <a:ext cx="8229600" cy="4525963"/>
          </a:xfrm>
        </p:spPr>
        <p:txBody>
          <a:bodyPr/>
          <a:lstStyle/>
          <a:p>
            <a:pPr marL="0" indent="0" algn="ctr">
              <a:buNone/>
            </a:pPr>
            <a:r>
              <a:rPr lang="it-IT" dirty="0"/>
              <a:t>Progetti scenografici realizzati per </a:t>
            </a:r>
          </a:p>
          <a:p>
            <a:pPr marL="0" indent="0" algn="ctr">
              <a:buNone/>
            </a:pPr>
            <a:r>
              <a:rPr lang="it-IT" dirty="0"/>
              <a:t>Le Smanie della villeggiatura</a:t>
            </a:r>
          </a:p>
          <a:p>
            <a:pPr marL="0" indent="0" algn="ctr">
              <a:buNone/>
            </a:pPr>
            <a:r>
              <a:rPr lang="it-IT" dirty="0"/>
              <a:t>dagli allievi della classe IV E</a:t>
            </a:r>
          </a:p>
          <a:p>
            <a:pPr marL="0" indent="0" algn="ctr">
              <a:buNone/>
            </a:pPr>
            <a:r>
              <a:rPr lang="it-IT" dirty="0"/>
              <a:t>anno scolastico 2019/2020</a:t>
            </a:r>
          </a:p>
          <a:p>
            <a:pPr marL="0" indent="0" algn="ctr">
              <a:buNone/>
            </a:pPr>
            <a:endParaRPr lang="it-IT" dirty="0"/>
          </a:p>
          <a:p>
            <a:pPr marL="0" indent="0" algn="r">
              <a:buNone/>
            </a:pPr>
            <a:endParaRPr lang="it-IT" dirty="0"/>
          </a:p>
          <a:p>
            <a:pPr marL="0" indent="0" algn="ctr">
              <a:buNone/>
            </a:pPr>
            <a:r>
              <a:rPr lang="it-IT" dirty="0"/>
              <a:t>  </a:t>
            </a:r>
          </a:p>
          <a:p>
            <a:pPr marL="0" indent="0" algn="ctr">
              <a:buNone/>
            </a:pPr>
            <a:endParaRPr lang="it-IT" dirty="0"/>
          </a:p>
        </p:txBody>
      </p:sp>
    </p:spTree>
    <p:extLst>
      <p:ext uri="{BB962C8B-B14F-4D97-AF65-F5344CB8AC3E}">
        <p14:creationId xmlns:p14="http://schemas.microsoft.com/office/powerpoint/2010/main" val="33133912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anim calcmode="lin" valueType="num">
                                      <p:cBhvr>
                                        <p:cTn id="8" dur="2000" fill="hold"/>
                                        <p:tgtEl>
                                          <p:spTgt spid="1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2000"/>
                                        <p:tgtEl>
                                          <p:spTgt spid="12">
                                            <p:txEl>
                                              <p:pRg st="1" end="1"/>
                                            </p:txEl>
                                          </p:spTgt>
                                        </p:tgtEl>
                                      </p:cBhvr>
                                    </p:animEffect>
                                    <p:anim calcmode="lin" valueType="num">
                                      <p:cBhvr>
                                        <p:cTn id="15" dur="2000" fill="hold"/>
                                        <p:tgtEl>
                                          <p:spTgt spid="1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2000"/>
                                        <p:tgtEl>
                                          <p:spTgt spid="12">
                                            <p:txEl>
                                              <p:pRg st="2" end="2"/>
                                            </p:txEl>
                                          </p:spTgt>
                                        </p:tgtEl>
                                      </p:cBhvr>
                                    </p:animEffect>
                                    <p:anim calcmode="lin" valueType="num">
                                      <p:cBhvr>
                                        <p:cTn id="22" dur="2000" fill="hold"/>
                                        <p:tgtEl>
                                          <p:spTgt spid="1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1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2000"/>
                                        <p:tgtEl>
                                          <p:spTgt spid="12">
                                            <p:txEl>
                                              <p:pRg st="3" end="3"/>
                                            </p:txEl>
                                          </p:spTgt>
                                        </p:tgtEl>
                                      </p:cBhvr>
                                    </p:animEffect>
                                    <p:anim calcmode="lin" valueType="num">
                                      <p:cBhvr>
                                        <p:cTn id="29" dur="2000" fill="hold"/>
                                        <p:tgtEl>
                                          <p:spTgt spid="12">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1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fade">
                                      <p:cBhvr>
                                        <p:cTn id="35" dur="2000"/>
                                        <p:tgtEl>
                                          <p:spTgt spid="12">
                                            <p:txEl>
                                              <p:pRg st="6" end="6"/>
                                            </p:txEl>
                                          </p:spTgt>
                                        </p:tgtEl>
                                      </p:cBhvr>
                                    </p:animEffect>
                                    <p:anim calcmode="lin" valueType="num">
                                      <p:cBhvr>
                                        <p:cTn id="36" dur="2000" fill="hold"/>
                                        <p:tgtEl>
                                          <p:spTgt spid="12">
                                            <p:txEl>
                                              <p:pRg st="6" end="6"/>
                                            </p:txEl>
                                          </p:spTgt>
                                        </p:tgtEl>
                                        <p:attrNameLst>
                                          <p:attrName>ppt_w</p:attrName>
                                        </p:attrNameLst>
                                      </p:cBhvr>
                                      <p:tavLst>
                                        <p:tav tm="0" fmla="#ppt_w*sin(2.5*pi*$)">
                                          <p:val>
                                            <p:fltVal val="0"/>
                                          </p:val>
                                        </p:tav>
                                        <p:tav tm="100000">
                                          <p:val>
                                            <p:fltVal val="1"/>
                                          </p:val>
                                        </p:tav>
                                      </p:tavLst>
                                    </p:anim>
                                    <p:anim calcmode="lin" valueType="num">
                                      <p:cBhvr>
                                        <p:cTn id="37" dur="2000" fill="hold"/>
                                        <p:tgtEl>
                                          <p:spTgt spid="1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41A3D630-3EA1-4DFF-BFD5-5C2A50321CD6}"/>
              </a:ext>
            </a:extLst>
          </p:cNvPr>
          <p:cNvSpPr>
            <a:spLocks noGrp="1"/>
          </p:cNvSpPr>
          <p:nvPr>
            <p:ph idx="1"/>
          </p:nvPr>
        </p:nvSpPr>
        <p:spPr>
          <a:xfrm>
            <a:off x="3125454" y="637120"/>
            <a:ext cx="5695018" cy="5901792"/>
          </a:xfrm>
        </p:spPr>
        <p:txBody>
          <a:bodyPr anchor="ctr">
            <a:normAutofit fontScale="92500" lnSpcReduction="10000"/>
          </a:bodyPr>
          <a:lstStyle/>
          <a:p>
            <a:pPr marL="0" indent="0" algn="ctr">
              <a:lnSpc>
                <a:spcPct val="90000"/>
              </a:lnSpc>
              <a:buNone/>
            </a:pPr>
            <a:r>
              <a:rPr lang="it-IT" sz="1900" dirty="0"/>
              <a:t>Le Smanie per la villeggiatura</a:t>
            </a:r>
          </a:p>
          <a:p>
            <a:pPr marL="0" indent="0">
              <a:lnSpc>
                <a:spcPct val="90000"/>
              </a:lnSpc>
              <a:buNone/>
            </a:pPr>
            <a:r>
              <a:rPr lang="it-IT" sz="1300" dirty="0"/>
              <a:t> Durante questo anno scolastico abbiamo affrontato l’analisi e la lettura della prima parte della cosiddetta Trilogia Della Villeggiatura, opera comica del nostro commediografo Goldoni. Abbiamo letto il testo seguendo le battute che sono state interpretate da diversi compagni di classe e ci siamo soffermati ad analizzare lo svolgimento “delle Smanie” sia nell’ambientazione storica che sociale. Siamo arrivati così ad individuare come l'autore è riuscito pienamente a riflettere la società dell’epoca attraverso l’opera teatrale. In quest’opera Goldoni rivolge una critica nei confronti della borghesia del tempo preoccupata, più che della sostanza, delle frivolezze e dell’opinione pubblica. I protagonisti preferivano partire per le tanto sospirate vacanze pur sapendo di indebitarsi e di dover affrontare al ritorno altre complicazioni. Lo scopo è quello di mettere a confronto “i piccoli” con “i grandi” cercando di far capire loro le grandi differenze. I borghesi cercano in tutti i modi di apparire una classe “agiata” anche a costo di impoverirsi  ulteriormente: lo vediamo ad esempio nelle scene in cui le protagoniste femminili si beccano nella corsa ad avere l’abito più bello, il più costoso, all’ultima moda. Tutte frivolezze che al ritorno dalla villeggiatura sarebbero costate </a:t>
            </a:r>
            <a:r>
              <a:rPr lang="it-IT" sz="1300" dirty="0" err="1"/>
              <a:t>care.Ansie</a:t>
            </a:r>
            <a:r>
              <a:rPr lang="it-IT" sz="1300" dirty="0"/>
              <a:t>, gelosie, ripicche, cattiverie, arrabbiature sono elementi ricorrenti, la smania dell’apparire, di mostrare e cercare di prevaricare accompagna lo svolgimento delle scene. Il tutto condito poi dall’intrigo amoroso e dal sentimento della gelosia che lo </a:t>
            </a:r>
            <a:r>
              <a:rPr lang="it-IT" sz="1300" dirty="0" err="1"/>
              <a:t>accompagna.La</a:t>
            </a:r>
            <a:r>
              <a:rPr lang="it-IT" sz="1300" dirty="0"/>
              <a:t> frivolezza delle donne è una costante, come pure è presente, tra le figure femminili, il sentimento del piacere nel ricevere attenzioni da più uomini. La lingua tagliente, l’impulsività, l’astuzia, la cattiveria mascherata, sempre pronta a fuoriuscire, sono, inoltre, elementi che rendono più interessante la lettura ma allo stesso tempo lasciano lo spazio a riflessioni da estendere anche alla società odierna. Goldoni non solo è riuscito a cogliere acutamente la situazione che lo circondava ma, allo stesso tempo, riesce  a far aprire le menti di coloro che rileggono l’opera </a:t>
            </a:r>
            <a:r>
              <a:rPr lang="it-IT" sz="1300" dirty="0" err="1"/>
              <a:t>attualmente:il</a:t>
            </a:r>
            <a:r>
              <a:rPr lang="it-IT" sz="1300" dirty="0"/>
              <a:t> pensare solo a se stessa, l’ipocrisia, il continuo nascondere la vera condizione economica, la corsa a possedere qualcosa alla moda o all’ultimo grido sono, infatti, elementi riconducibili a situazioni odierne. Non mancano comunque quelli che possono essere individuati come esempi positivi e non di rado si ritrovano tra “i servi” cioè coloro che nella miseria dei beni materiali hanno però la saggezza di pensiero. Goldoni con quest’opera ha messo in risalto tutte le caratteristiche della sua rivoluzione teatrale, partendo dall’inserire elementi della vita quotidiana, rendendo la rappresentazione il più fedele alla realtà, abbandonando l’utilizzo delle maschere e scegliendo personaggi dotati di una psicologia propria e ben definita, contribuendo così in maniera significativa allo sviluppo della cultura teatrale</a:t>
            </a:r>
          </a:p>
        </p:txBody>
      </p:sp>
    </p:spTree>
    <p:extLst>
      <p:ext uri="{BB962C8B-B14F-4D97-AF65-F5344CB8AC3E}">
        <p14:creationId xmlns:p14="http://schemas.microsoft.com/office/powerpoint/2010/main" val="3322793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72616" y="351153"/>
            <a:ext cx="5027150" cy="731005"/>
          </a:xfrm>
        </p:spPr>
        <p:txBody>
          <a:bodyPr>
            <a:normAutofit/>
          </a:bodyPr>
          <a:lstStyle/>
          <a:p>
            <a:r>
              <a:rPr lang="it-IT" sz="3200" i="1" dirty="0">
                <a:latin typeface="Andalus" panose="02020603050405020304" pitchFamily="18" charset="-78"/>
                <a:cs typeface="Andalus" panose="02020603050405020304" pitchFamily="18" charset="-78"/>
              </a:rPr>
              <a:t>Abagnale Alessia</a:t>
            </a:r>
          </a:p>
        </p:txBody>
      </p:sp>
      <p:sp>
        <p:nvSpPr>
          <p:cNvPr id="27" name="Content Placeholder 14">
            <a:extLst>
              <a:ext uri="{FF2B5EF4-FFF2-40B4-BE49-F238E27FC236}">
                <a16:creationId xmlns:a16="http://schemas.microsoft.com/office/drawing/2014/main" id="{D75A0F78-7976-4A3B-8534-C156A083AF72}"/>
              </a:ext>
            </a:extLst>
          </p:cNvPr>
          <p:cNvSpPr>
            <a:spLocks noGrp="1"/>
          </p:cNvSpPr>
          <p:nvPr>
            <p:ph idx="1"/>
          </p:nvPr>
        </p:nvSpPr>
        <p:spPr>
          <a:xfrm>
            <a:off x="36205" y="1133078"/>
            <a:ext cx="3367601" cy="5124226"/>
          </a:xfrm>
        </p:spPr>
        <p:txBody>
          <a:bodyPr>
            <a:noAutofit/>
          </a:bodyPr>
          <a:lstStyle/>
          <a:p>
            <a:pPr marL="0" indent="0">
              <a:buNone/>
            </a:pPr>
            <a:r>
              <a:rPr lang="it-IT" sz="1000" dirty="0"/>
              <a:t>L’ambientazione che ho adoperato per la proposta di scenografia, è ovviamente l’interno di una casa barocca. Come mostrato nella prima tavola progettuale, sono vari gli oggetti di scena, tra cui un tavolo rotondo, tipico di questo stile, dei portacandele posti sui muri laterali e due bauli da viaggio, dell’epoca, posti infondo nell’angolo a sinistra. L’idea è stata esattamente quella di far sì che lo spettatore s’immergesse in questo contesto domestico settecentesco creando, come visibile in pianta, dei muri laterali, sfruttando il cono ottico e facendo sì che a ogni spettatore possa essere visibile la scena. Quanto riguarda l’arredo oltre ai vari oggetti, si può notare la presenza di quadri di un vedutismo veneziano, stile tipico dell’epoca e decorazioni sulle pareti con quadranti che richiamano il colore della tenda e delle altre decorazioni poste sul fondo. Parlando di quest’ultimo è stato progettato in compensato, con un’apertura centrale, chiusa da una tenda posta dietro il pannello. Questo sistema dovrebbe dare l’idea dell’ingresso della casa, in quanto, una volta usciti, andando a destra o a sinistra, si passa avanti alle finestre, ideate con vetri in plexiglass trasparente. Altra uscita di scena si trova sulla parete destra, con una porta. Altre due, invece, sono poste ai priori del palcoscenico. Come studiato sulla seconda tavola, sono stati messi in conto eventuali sfori, protetti da quinte nere poste al di fuori dello spazio ove gli attori recitano. Eventuali decorazioni e rifinimenti sono ideati in oro e la pavimentazione è a </a:t>
            </a:r>
            <a:r>
              <a:rPr lang="it-IT" sz="1000" dirty="0" err="1"/>
              <a:t>schiacchiera</a:t>
            </a:r>
            <a:r>
              <a:rPr lang="it-IT" sz="1000" dirty="0"/>
              <a:t> </a:t>
            </a:r>
            <a:r>
              <a:rPr lang="it-IT" sz="1000" dirty="0" err="1"/>
              <a:t>bicolore.Infine</a:t>
            </a:r>
            <a:r>
              <a:rPr lang="it-IT" sz="1000" dirty="0"/>
              <a:t> ho terminato questa progettazione proponendo anche un tridimensionale realizzato con sketch up.</a:t>
            </a:r>
            <a:endParaRPr lang="en-US" sz="1000" dirty="0"/>
          </a:p>
        </p:txBody>
      </p:sp>
      <p:sp>
        <p:nvSpPr>
          <p:cNvPr id="46" name="Rectangle 45">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3806" y="0"/>
            <a:ext cx="5740194"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321732"/>
            <a:ext cx="3083291"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testo, lavagnabianca&#10;&#10;Descrizione generata automaticamente">
            <a:extLst>
              <a:ext uri="{FF2B5EF4-FFF2-40B4-BE49-F238E27FC236}">
                <a16:creationId xmlns:a16="http://schemas.microsoft.com/office/drawing/2014/main" id="{35D07867-7EDC-4938-87FE-FC78C22EC9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7097" y="1195610"/>
            <a:ext cx="2831924" cy="1918628"/>
          </a:xfrm>
          <a:prstGeom prst="rect">
            <a:avLst/>
          </a:prstGeom>
        </p:spPr>
      </p:pic>
      <p:sp>
        <p:nvSpPr>
          <p:cNvPr id="50" name="Rectangle 49">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21732"/>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descr="Immagine che contiene testo, lavagnabianca&#10;&#10;Descrizione generata automaticamente">
            <a:extLst>
              <a:ext uri="{FF2B5EF4-FFF2-40B4-BE49-F238E27FC236}">
                <a16:creationId xmlns:a16="http://schemas.microsoft.com/office/drawing/2014/main" id="{BD3D1012-8AE4-4CF0-BE76-B99E6E4859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729" y="593116"/>
            <a:ext cx="1828877" cy="2479834"/>
          </a:xfrm>
          <a:prstGeom prst="rect">
            <a:avLst/>
          </a:prstGeom>
        </p:spPr>
      </p:pic>
      <p:sp>
        <p:nvSpPr>
          <p:cNvPr id="52" name="Rectangle 51">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4155753"/>
            <a:ext cx="3083291"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magine 10" descr="Immagine che contiene stanza, segnale&#10;&#10;Descrizione generata automaticamente">
            <a:extLst>
              <a:ext uri="{FF2B5EF4-FFF2-40B4-BE49-F238E27FC236}">
                <a16:creationId xmlns:a16="http://schemas.microsoft.com/office/drawing/2014/main" id="{9769B1CA-6D7F-4F4D-9088-E63904416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097" y="4444873"/>
            <a:ext cx="2831924" cy="1812431"/>
          </a:xfrm>
          <a:prstGeom prst="rect">
            <a:avLst/>
          </a:prstGeom>
        </p:spPr>
      </p:pic>
      <p:sp>
        <p:nvSpPr>
          <p:cNvPr id="54" name="Rectangle 53">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509431"/>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magine 6" descr="Immagine che contiene testo, stanza&#10;&#10;Descrizione generata automaticamente">
            <a:extLst>
              <a:ext uri="{FF2B5EF4-FFF2-40B4-BE49-F238E27FC236}">
                <a16:creationId xmlns:a16="http://schemas.microsoft.com/office/drawing/2014/main" id="{C008367C-4D73-4BDC-969B-C9976E7A2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9729" y="4389260"/>
            <a:ext cx="1828877" cy="1275641"/>
          </a:xfrm>
          <a:prstGeom prst="rect">
            <a:avLst/>
          </a:prstGeom>
        </p:spPr>
      </p:pic>
    </p:spTree>
    <p:extLst>
      <p:ext uri="{BB962C8B-B14F-4D97-AF65-F5344CB8AC3E}">
        <p14:creationId xmlns:p14="http://schemas.microsoft.com/office/powerpoint/2010/main" val="22401458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1000"/>
                                        <p:tgtEl>
                                          <p:spTgt spid="27">
                                            <p:txEl>
                                              <p:pRg st="0" end="0"/>
                                            </p:txEl>
                                          </p:spTgt>
                                        </p:tgtEl>
                                      </p:cBhvr>
                                    </p:animEffect>
                                    <p:anim calcmode="lin" valueType="num">
                                      <p:cBhvr>
                                        <p:cTn id="14"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3924</Words>
  <Application>Microsoft Office PowerPoint</Application>
  <PresentationFormat>Presentazione su schermo (4:3)</PresentationFormat>
  <Paragraphs>89</Paragraphs>
  <Slides>28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Andalus</vt:lpstr>
      <vt:lpstr>Aparajita</vt:lpstr>
      <vt:lpstr>Arial</vt:lpstr>
      <vt:lpstr>Avenir Next LT Pro</vt:lpstr>
      <vt:lpstr>Calibri</vt:lpstr>
      <vt:lpstr>Tema di Office</vt:lpstr>
      <vt:lpstr>Presentazione standard di PowerPoint</vt:lpstr>
      <vt:lpstr>Presentazione standard di PowerPoint</vt:lpstr>
      <vt:lpstr>Carlo Goldoni </vt:lpstr>
      <vt:lpstr>Venezia e il suo pubblico</vt:lpstr>
      <vt:lpstr>La riforma teatrale </vt:lpstr>
      <vt:lpstr>La trilogia della villeggiatura </vt:lpstr>
      <vt:lpstr>Presentazione standard di PowerPoint</vt:lpstr>
      <vt:lpstr>Presentazione standard di PowerPoint</vt:lpstr>
      <vt:lpstr>Abagnale Alessia</vt:lpstr>
      <vt:lpstr>Alati Mariagrazia </vt:lpstr>
      <vt:lpstr>Per Le Smanie per la villeggiatura ho realizzato un percorso di quattro tavole dove ho creato una proposta di un interno di un’abitazione.Come prima cosa ho realizzato un bozzetto e ho analizzato gli elementi dell’arredamento che ho inserito  in seguito. Successivamente ho realizzato una tavola tecnica in cui  ho approfondito lo studio della pianta e della sezione. Infine ho creato un definitivo della mia proposta in scala 1:25. Come ultimo step ho realizzato una tavola con lo studio degli abiti tipici del periodo   Barocco.</vt:lpstr>
      <vt:lpstr>Presentazione standard di PowerPoint</vt:lpstr>
      <vt:lpstr>Ciferri Roberta </vt:lpstr>
      <vt:lpstr>Ciuccio Giorgio </vt:lpstr>
      <vt:lpstr>Di Giuseppe Alfonso </vt:lpstr>
      <vt:lpstr>Presentazione standard di PowerPoint</vt:lpstr>
      <vt:lpstr>Fabiano Alessio</vt:lpstr>
      <vt:lpstr>Galdi Greta</vt:lpstr>
      <vt:lpstr>Genovese Giusy</vt:lpstr>
      <vt:lpstr>Maddalena Chiara</vt:lpstr>
      <vt:lpstr>Naddeo Emanuela</vt:lpstr>
      <vt:lpstr>Passante Roberta</vt:lpstr>
      <vt:lpstr>Penna Angela</vt:lpstr>
      <vt:lpstr>Sinagra Sara</vt:lpstr>
      <vt:lpstr> Per Le Smanie per la villeggiatura ho ideato una proposta scenografica ambientata all’interno di una casa barocca.Come prima tavola ho realizzato un bozzetto e ho analizzato gli elementi dell’arredamento che ho collocato come oggetti di scena all’interno della scenografia, ovvero una specchiera, una poltrona e un tavolino rettangolare.Sulla seconda tavola ho studiato i vari aspetti tecnici, ovvero la pianta, sfruttando il cono ottico e facendo sì che a ogni spettatore possa essere visibile la scena.Ho completato il progetto infine realizzando il definitivo in scala 1:25.</vt:lpstr>
      <vt:lpstr>Vicidomini Alessio  L’abito in questione è caratterizzato da un corpetto aderente con un ampia scollatura e maniche che terminano ai gomiti, ornate con pizzi. La gonna si sviluppa in orizzontale grazie ad un’apposita incastellatura di sostegno. Quest’ultima anche possiede pizzi, che si alternano con il tessuto. L’intero abito è colmo di petali (fatti in tessuto) che si presentano sulla scollatura facendo da bordo di quest’ultima; i petali inoltre si sviluppano in verticale partendo da entrambe le spalle ripetendosi “due a due”, e con lo stesso modo anche sull’addome. L’abito è sfumato è varia dal giallo al viola, comprendendo arancione, rosso e magenta. Infine, l’acconciatura è creata grazie all’uso di lacca e nastri.</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Family</dc:creator>
  <cp:lastModifiedBy>Family</cp:lastModifiedBy>
  <cp:revision>1</cp:revision>
  <dcterms:created xsi:type="dcterms:W3CDTF">2020-05-20T11:14:13Z</dcterms:created>
  <dcterms:modified xsi:type="dcterms:W3CDTF">2020-05-20T11:15:14Z</dcterms:modified>
</cp:coreProperties>
</file>