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0" r:id="rId4"/>
    <p:sldId id="350" r:id="rId5"/>
    <p:sldId id="359" r:id="rId6"/>
    <p:sldId id="323" r:id="rId7"/>
    <p:sldId id="280" r:id="rId8"/>
    <p:sldId id="278" r:id="rId9"/>
    <p:sldId id="356" r:id="rId10"/>
    <p:sldId id="281" r:id="rId11"/>
    <p:sldId id="336" r:id="rId12"/>
    <p:sldId id="343" r:id="rId13"/>
    <p:sldId id="358" r:id="rId14"/>
    <p:sldId id="357" r:id="rId15"/>
    <p:sldId id="326" r:id="rId16"/>
    <p:sldId id="332" r:id="rId17"/>
    <p:sldId id="337" r:id="rId18"/>
    <p:sldId id="295" r:id="rId19"/>
    <p:sldId id="338" r:id="rId20"/>
    <p:sldId id="344" r:id="rId21"/>
    <p:sldId id="352" r:id="rId22"/>
    <p:sldId id="346" r:id="rId23"/>
    <p:sldId id="353" r:id="rId24"/>
    <p:sldId id="348" r:id="rId25"/>
    <p:sldId id="355" r:id="rId26"/>
    <p:sldId id="354" r:id="rId27"/>
    <p:sldId id="287" r:id="rId28"/>
    <p:sldId id="318" r:id="rId29"/>
    <p:sldId id="334" r:id="rId30"/>
    <p:sldId id="307" r:id="rId31"/>
    <p:sldId id="257" r:id="rId32"/>
    <p:sldId id="312" r:id="rId33"/>
    <p:sldId id="351" r:id="rId34"/>
    <p:sldId id="311" r:id="rId35"/>
    <p:sldId id="267" r:id="rId36"/>
    <p:sldId id="314" r:id="rId37"/>
    <p:sldId id="313" r:id="rId38"/>
    <p:sldId id="269" r:id="rId39"/>
    <p:sldId id="315" r:id="rId40"/>
    <p:sldId id="305" r:id="rId41"/>
    <p:sldId id="316" r:id="rId42"/>
    <p:sldId id="306" r:id="rId43"/>
    <p:sldId id="317" r:id="rId44"/>
    <p:sldId id="309" r:id="rId45"/>
    <p:sldId id="310" r:id="rId46"/>
    <p:sldId id="30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A2A"/>
    <a:srgbClr val="C3ECAE"/>
    <a:srgbClr val="2F6016"/>
    <a:srgbClr val="92DD6D"/>
    <a:srgbClr val="B9E9A1"/>
    <a:srgbClr val="4B4B4B"/>
    <a:srgbClr val="89DA60"/>
    <a:srgbClr val="79CC6E"/>
    <a:srgbClr val="B0E6AC"/>
    <a:srgbClr val="E0E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17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20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1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7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16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74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72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8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6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49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69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CAF2-9F69-4427-9DF9-4205D02C0DB2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FC7C4-C05C-4590-B75D-0EB914283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89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erchio parziale 6">
            <a:extLst>
              <a:ext uri="{FF2B5EF4-FFF2-40B4-BE49-F238E27FC236}">
                <a16:creationId xmlns:a16="http://schemas.microsoft.com/office/drawing/2014/main" id="{996F2F55-38AE-87DA-6DBC-D90466964C53}"/>
              </a:ext>
            </a:extLst>
          </p:cNvPr>
          <p:cNvSpPr/>
          <p:nvPr/>
        </p:nvSpPr>
        <p:spPr>
          <a:xfrm rot="5400000">
            <a:off x="2001970" y="1338989"/>
            <a:ext cx="2040835" cy="1946206"/>
          </a:xfrm>
          <a:prstGeom prst="pie">
            <a:avLst/>
          </a:prstGeom>
          <a:solidFill>
            <a:srgbClr val="C3ECAE"/>
          </a:solidFill>
          <a:ln>
            <a:solidFill>
              <a:srgbClr val="C3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erchio parziale 7">
            <a:extLst>
              <a:ext uri="{FF2B5EF4-FFF2-40B4-BE49-F238E27FC236}">
                <a16:creationId xmlns:a16="http://schemas.microsoft.com/office/drawing/2014/main" id="{AFB3F1D0-9F77-6A25-45D6-D4A714E73D32}"/>
              </a:ext>
            </a:extLst>
          </p:cNvPr>
          <p:cNvSpPr/>
          <p:nvPr/>
        </p:nvSpPr>
        <p:spPr>
          <a:xfrm rot="16200000">
            <a:off x="8206548" y="3216071"/>
            <a:ext cx="1291810" cy="1320369"/>
          </a:xfrm>
          <a:prstGeom prst="pie">
            <a:avLst/>
          </a:prstGeom>
          <a:solidFill>
            <a:srgbClr val="2F6016"/>
          </a:solidFill>
          <a:ln>
            <a:solidFill>
              <a:srgbClr val="2F6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4D41D3-1438-D83B-1A92-0F28AF27DE79}"/>
              </a:ext>
            </a:extLst>
          </p:cNvPr>
          <p:cNvSpPr txBox="1"/>
          <p:nvPr/>
        </p:nvSpPr>
        <p:spPr>
          <a:xfrm>
            <a:off x="3022388" y="2305833"/>
            <a:ext cx="5830065" cy="1569660"/>
          </a:xfrm>
          <a:prstGeom prst="rect">
            <a:avLst/>
          </a:prstGeom>
          <a:solidFill>
            <a:srgbClr val="629A2A"/>
          </a:solidFill>
          <a:ln>
            <a:solidFill>
              <a:srgbClr val="629A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Bodoni MT" panose="02070603080606020203" pitchFamily="18" charset="0"/>
              </a:rPr>
              <a:t>La I B….</a:t>
            </a:r>
            <a:r>
              <a:rPr lang="it-IT" sz="4800" dirty="0">
                <a:latin typeface="Algerian" panose="04020705040A02060702" pitchFamily="82" charset="0"/>
              </a:rPr>
              <a:t> </a:t>
            </a:r>
            <a:r>
              <a:rPr lang="it-IT" sz="4800" dirty="0">
                <a:latin typeface="Bodoni MT" panose="02070603080606020203" pitchFamily="18" charset="0"/>
              </a:rPr>
              <a:t>stupisce con le MASCHERE</a:t>
            </a:r>
            <a:r>
              <a:rPr lang="it-IT" sz="4800" dirty="0">
                <a:latin typeface="Algerian" panose="04020705040A02060702" pitchFamily="82" charset="0"/>
              </a:rPr>
              <a:t> 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7243C8E-496D-3A52-E3AD-270E69ED69C4}"/>
              </a:ext>
            </a:extLst>
          </p:cNvPr>
          <p:cNvCxnSpPr>
            <a:cxnSpLocks/>
          </p:cNvCxnSpPr>
          <p:nvPr/>
        </p:nvCxnSpPr>
        <p:spPr>
          <a:xfrm>
            <a:off x="0" y="3880158"/>
            <a:ext cx="7919357" cy="9331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14312EC-42CA-9FD1-56C9-43712119A5F8}"/>
              </a:ext>
            </a:extLst>
          </p:cNvPr>
          <p:cNvCxnSpPr>
            <a:cxnSpLocks/>
          </p:cNvCxnSpPr>
          <p:nvPr/>
        </p:nvCxnSpPr>
        <p:spPr>
          <a:xfrm>
            <a:off x="3997611" y="2312090"/>
            <a:ext cx="8194389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24F3DB0-B648-D7D2-8276-CDE9BF27E867}"/>
              </a:ext>
            </a:extLst>
          </p:cNvPr>
          <p:cNvSpPr txBox="1"/>
          <p:nvPr/>
        </p:nvSpPr>
        <p:spPr>
          <a:xfrm flipH="1">
            <a:off x="5831171" y="1718654"/>
            <a:ext cx="580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latin typeface="Centaur" panose="02030504050205020304" pitchFamily="18" charset="0"/>
              </a:rPr>
              <a:t>Disciplina Biennio LABOR. ARTISTICO </a:t>
            </a:r>
            <a:r>
              <a:rPr lang="it-IT" i="1" dirty="0" smtClean="0">
                <a:latin typeface="Centaur" panose="02030504050205020304" pitchFamily="18" charset="0"/>
              </a:rPr>
              <a:t>A.S </a:t>
            </a:r>
            <a:r>
              <a:rPr lang="it-IT" sz="2400" i="1" dirty="0">
                <a:latin typeface="Centaur" panose="02030504050205020304" pitchFamily="18" charset="0"/>
              </a:rPr>
              <a:t>2021/2022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3AC19D8-C25E-FD0D-BB7B-7CEF4FFF0291}"/>
              </a:ext>
            </a:extLst>
          </p:cNvPr>
          <p:cNvSpPr txBox="1"/>
          <p:nvPr/>
        </p:nvSpPr>
        <p:spPr>
          <a:xfrm>
            <a:off x="4296427" y="1346918"/>
            <a:ext cx="584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Arial Narrow" panose="020B0606020202030204" pitchFamily="34" charset="0"/>
              </a:rPr>
              <a:t>LICEO ARTISTICO SABATINI-MENNA</a:t>
            </a:r>
          </a:p>
        </p:txBody>
      </p:sp>
    </p:spTree>
    <p:extLst>
      <p:ext uri="{BB962C8B-B14F-4D97-AF65-F5344CB8AC3E}">
        <p14:creationId xmlns:p14="http://schemas.microsoft.com/office/powerpoint/2010/main" val="13147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2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38E30CAA-8817-A97C-B86F-23EDA7A3C9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6" y="953295"/>
            <a:ext cx="3835002" cy="51133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DD53948-3AAE-8A84-0532-BD91EDDC83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43" y="1199873"/>
            <a:ext cx="3949977" cy="52666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1131D71-6983-4E20-B7B6-12AC1FA254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01" y="265045"/>
            <a:ext cx="3744994" cy="49933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B0A9DB-CA80-1474-9259-68F57315CA5D}"/>
              </a:ext>
            </a:extLst>
          </p:cNvPr>
          <p:cNvSpPr txBox="1"/>
          <p:nvPr/>
        </p:nvSpPr>
        <p:spPr>
          <a:xfrm>
            <a:off x="8248868" y="5205928"/>
            <a:ext cx="3810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Con carta di riciclo e colla, è stata eseguita una prima base….</a:t>
            </a:r>
          </a:p>
        </p:txBody>
      </p:sp>
    </p:spTree>
    <p:extLst>
      <p:ext uri="{BB962C8B-B14F-4D97-AF65-F5344CB8AC3E}">
        <p14:creationId xmlns:p14="http://schemas.microsoft.com/office/powerpoint/2010/main" val="19390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2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B0A9DB-CA80-1474-9259-68F57315CA5D}"/>
              </a:ext>
            </a:extLst>
          </p:cNvPr>
          <p:cNvSpPr txBox="1"/>
          <p:nvPr/>
        </p:nvSpPr>
        <p:spPr>
          <a:xfrm>
            <a:off x="8248868" y="5205928"/>
            <a:ext cx="3810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Con carta di riciclo e colla, è stata eseguita una prima base….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4B66F3F-2AB1-756A-ED27-D0616633D6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5" y="917557"/>
            <a:ext cx="3265463" cy="435395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798D344-27EE-6C87-A680-FD30A47669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10" y="1645756"/>
            <a:ext cx="3265463" cy="435395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E022DA1-72CA-4CC6-F176-AF67B01872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62" y="401861"/>
            <a:ext cx="3609798" cy="48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2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B0A9DB-CA80-1474-9259-68F57315CA5D}"/>
              </a:ext>
            </a:extLst>
          </p:cNvPr>
          <p:cNvSpPr txBox="1"/>
          <p:nvPr/>
        </p:nvSpPr>
        <p:spPr>
          <a:xfrm>
            <a:off x="8248868" y="5205928"/>
            <a:ext cx="3810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Con carta di riciclo e colla, è stata eseguita una prima base….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1762331-2FC9-D761-7F7D-4C1A62F10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3" y="1122362"/>
            <a:ext cx="3810427" cy="50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2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B0A9DB-CA80-1474-9259-68F57315CA5D}"/>
              </a:ext>
            </a:extLst>
          </p:cNvPr>
          <p:cNvSpPr txBox="1"/>
          <p:nvPr/>
        </p:nvSpPr>
        <p:spPr>
          <a:xfrm>
            <a:off x="8248868" y="5205928"/>
            <a:ext cx="3810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Con carta di riciclo e colla, è stata eseguita una prima base….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1762331-2FC9-D761-7F7D-4C1A62F10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3" y="1122362"/>
            <a:ext cx="3810427" cy="50805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2340C76-B7B5-B1B1-10A3-2FFFE5D60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26" y="963519"/>
            <a:ext cx="3148013" cy="55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2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B0A9DB-CA80-1474-9259-68F57315CA5D}"/>
              </a:ext>
            </a:extLst>
          </p:cNvPr>
          <p:cNvSpPr txBox="1"/>
          <p:nvPr/>
        </p:nvSpPr>
        <p:spPr>
          <a:xfrm>
            <a:off x="8248868" y="5205928"/>
            <a:ext cx="3810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Con carta di riciclo e colla, è stata eseguita una prima base….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1762331-2FC9-D761-7F7D-4C1A62F10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3" y="1122362"/>
            <a:ext cx="3810427" cy="50805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2340C76-B7B5-B1B1-10A3-2FFFE5D60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26" y="963519"/>
            <a:ext cx="3148013" cy="559646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7A78F04-A109-596B-05BC-7A0EC9016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88" y="520783"/>
            <a:ext cx="3398195" cy="45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6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3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B0A9DB-CA80-1474-9259-68F57315CA5D}"/>
              </a:ext>
            </a:extLst>
          </p:cNvPr>
          <p:cNvSpPr txBox="1"/>
          <p:nvPr/>
        </p:nvSpPr>
        <p:spPr>
          <a:xfrm>
            <a:off x="8248868" y="5205928"/>
            <a:ext cx="3810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Con carta di riciclo e colla, è stata eseguita una prima base….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1B01C93-C10C-A9A2-3532-BF9282750F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71" y="578282"/>
            <a:ext cx="3266183" cy="43017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CB6D434-F545-98A0-6B45-DE8547B4B1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18" y="1068804"/>
            <a:ext cx="3134610" cy="417948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8CD847C-A100-3BA1-DA2D-AB1CF5038A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74" y="2729132"/>
            <a:ext cx="2573833" cy="343177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D1BEF7C-6DE6-B814-BBA4-A8BED5726A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3" y="900458"/>
            <a:ext cx="2390439" cy="31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14466" y="105284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2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B0A9DB-CA80-1474-9259-68F57315CA5D}"/>
              </a:ext>
            </a:extLst>
          </p:cNvPr>
          <p:cNvSpPr txBox="1"/>
          <p:nvPr/>
        </p:nvSpPr>
        <p:spPr>
          <a:xfrm>
            <a:off x="8248868" y="5205928"/>
            <a:ext cx="3810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Con carta di riciclo e colla, è stata eseguita una prima base….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EB51501-969E-4F3F-D76B-CF694E62C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8" y="936282"/>
            <a:ext cx="3169187" cy="563411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88D2F7A-DE69-AF24-C4C4-BC2B87A02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83" y="936282"/>
            <a:ext cx="3154643" cy="560825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50E62A9-1FCE-9599-943D-C55D817C2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24" y="520783"/>
            <a:ext cx="2425297" cy="431164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08D7757-139F-914A-017F-D0AE8A1998A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51" y="520783"/>
            <a:ext cx="2425297" cy="43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3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B0A9DB-CA80-1474-9259-68F57315CA5D}"/>
              </a:ext>
            </a:extLst>
          </p:cNvPr>
          <p:cNvSpPr txBox="1"/>
          <p:nvPr/>
        </p:nvSpPr>
        <p:spPr>
          <a:xfrm>
            <a:off x="8248868" y="5205928"/>
            <a:ext cx="3810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Con carta di riciclo e colla, è stata eseguita una prima base….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2D57E46-51E7-1F25-AAD9-7918C5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8" y="998374"/>
            <a:ext cx="5338662" cy="301782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F8A3229-105D-D8FA-376B-16C506DB0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62394" y="442004"/>
            <a:ext cx="3315677" cy="58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3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B0A9DB-CA80-1474-9259-68F57315CA5D}"/>
              </a:ext>
            </a:extLst>
          </p:cNvPr>
          <p:cNvSpPr txBox="1"/>
          <p:nvPr/>
        </p:nvSpPr>
        <p:spPr>
          <a:xfrm>
            <a:off x="7434470" y="1650654"/>
            <a:ext cx="3630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>
                <a:latin typeface="Centaur" panose="02030504050205020304" pitchFamily="18" charset="0"/>
              </a:rPr>
              <a:t> ..in alcuni casi si è deciso di modellare la base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9757C17-C5AE-1160-D314-230B9BF3AC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7" y="1122363"/>
            <a:ext cx="3887702" cy="5183603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47F0376E-15FD-87F1-0DE2-88F3C502EFD9}"/>
              </a:ext>
            </a:extLst>
          </p:cNvPr>
          <p:cNvSpPr/>
          <p:nvPr/>
        </p:nvSpPr>
        <p:spPr>
          <a:xfrm>
            <a:off x="3234806" y="3634960"/>
            <a:ext cx="1298713" cy="1243841"/>
          </a:xfrm>
          <a:prstGeom prst="ellipse">
            <a:avLst/>
          </a:prstGeom>
          <a:noFill/>
          <a:ln w="57150">
            <a:solidFill>
              <a:srgbClr val="DDDF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3C87F30-0A75-7365-3E89-55DD09786BA8}"/>
              </a:ext>
            </a:extLst>
          </p:cNvPr>
          <p:cNvCxnSpPr/>
          <p:nvPr/>
        </p:nvCxnSpPr>
        <p:spPr>
          <a:xfrm flipH="1">
            <a:off x="4826897" y="2312090"/>
            <a:ext cx="2650435" cy="1704111"/>
          </a:xfrm>
          <a:prstGeom prst="straightConnector1">
            <a:avLst/>
          </a:prstGeom>
          <a:ln w="57150">
            <a:solidFill>
              <a:srgbClr val="C3EC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B0A9DB-CA80-1474-9259-68F57315CA5D}"/>
              </a:ext>
            </a:extLst>
          </p:cNvPr>
          <p:cNvSpPr txBox="1"/>
          <p:nvPr/>
        </p:nvSpPr>
        <p:spPr>
          <a:xfrm>
            <a:off x="7434470" y="1650654"/>
            <a:ext cx="3630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>
                <a:latin typeface="Centaur" panose="02030504050205020304" pitchFamily="18" charset="0"/>
              </a:rPr>
              <a:t> ..in alcuni casi si è deciso di modellare la base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5A66B11-512D-6AA8-71BF-84C3E3D08A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19" y="3490109"/>
            <a:ext cx="4101292" cy="307596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524370F-B400-FA3B-8E9D-BCA01EEFCC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4" y="963519"/>
            <a:ext cx="3025668" cy="4034224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BD5961B-BA47-C626-2965-D975AC296D89}"/>
              </a:ext>
            </a:extLst>
          </p:cNvPr>
          <p:cNvCxnSpPr>
            <a:cxnSpLocks/>
          </p:cNvCxnSpPr>
          <p:nvPr/>
        </p:nvCxnSpPr>
        <p:spPr>
          <a:xfrm flipH="1" flipV="1">
            <a:off x="3629719" y="1651001"/>
            <a:ext cx="3907301" cy="470868"/>
          </a:xfrm>
          <a:prstGeom prst="straightConnector1">
            <a:avLst/>
          </a:prstGeom>
          <a:ln w="57150">
            <a:solidFill>
              <a:srgbClr val="C3EC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859DB9C-CCE1-D012-79D0-349E0A53E983}"/>
              </a:ext>
            </a:extLst>
          </p:cNvPr>
          <p:cNvCxnSpPr>
            <a:cxnSpLocks/>
          </p:cNvCxnSpPr>
          <p:nvPr/>
        </p:nvCxnSpPr>
        <p:spPr>
          <a:xfrm flipH="1">
            <a:off x="5513159" y="2114301"/>
            <a:ext cx="2038149" cy="1195816"/>
          </a:xfrm>
          <a:prstGeom prst="straightConnector1">
            <a:avLst/>
          </a:prstGeom>
          <a:ln w="57150">
            <a:solidFill>
              <a:srgbClr val="C3EC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2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erchio parziale 6">
            <a:extLst>
              <a:ext uri="{FF2B5EF4-FFF2-40B4-BE49-F238E27FC236}">
                <a16:creationId xmlns:a16="http://schemas.microsoft.com/office/drawing/2014/main" id="{996F2F55-38AE-87DA-6DBC-D90466964C53}"/>
              </a:ext>
            </a:extLst>
          </p:cNvPr>
          <p:cNvSpPr/>
          <p:nvPr/>
        </p:nvSpPr>
        <p:spPr>
          <a:xfrm rot="5400000">
            <a:off x="2001969" y="762913"/>
            <a:ext cx="2040835" cy="1946206"/>
          </a:xfrm>
          <a:prstGeom prst="pie">
            <a:avLst/>
          </a:prstGeom>
          <a:solidFill>
            <a:srgbClr val="C3ECAE"/>
          </a:solidFill>
          <a:ln>
            <a:solidFill>
              <a:srgbClr val="C3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erchio parziale 7">
            <a:extLst>
              <a:ext uri="{FF2B5EF4-FFF2-40B4-BE49-F238E27FC236}">
                <a16:creationId xmlns:a16="http://schemas.microsoft.com/office/drawing/2014/main" id="{AFB3F1D0-9F77-6A25-45D6-D4A714E73D32}"/>
              </a:ext>
            </a:extLst>
          </p:cNvPr>
          <p:cNvSpPr/>
          <p:nvPr/>
        </p:nvSpPr>
        <p:spPr>
          <a:xfrm rot="16200000">
            <a:off x="8204424" y="3914305"/>
            <a:ext cx="1291810" cy="1320369"/>
          </a:xfrm>
          <a:prstGeom prst="pie">
            <a:avLst/>
          </a:prstGeom>
          <a:solidFill>
            <a:srgbClr val="2F6016"/>
          </a:solidFill>
          <a:ln>
            <a:solidFill>
              <a:srgbClr val="2F6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4D41D3-1438-D83B-1A92-0F28AF27DE79}"/>
              </a:ext>
            </a:extLst>
          </p:cNvPr>
          <p:cNvSpPr txBox="1"/>
          <p:nvPr/>
        </p:nvSpPr>
        <p:spPr>
          <a:xfrm>
            <a:off x="3022386" y="1764409"/>
            <a:ext cx="5830065" cy="2800767"/>
          </a:xfrm>
          <a:prstGeom prst="rect">
            <a:avLst/>
          </a:prstGeom>
          <a:solidFill>
            <a:srgbClr val="629A2A"/>
          </a:solidFill>
          <a:ln>
            <a:solidFill>
              <a:srgbClr val="629A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Bodoni MT" panose="02070603080606020203" pitchFamily="18" charset="0"/>
              </a:rPr>
              <a:t>COME ABBIAMO FATTO A CREARE LE NOSTRE MASCHERE?</a:t>
            </a:r>
            <a:r>
              <a:rPr lang="it-IT" sz="4400" dirty="0">
                <a:latin typeface="Algerian" panose="04020705040A02060702" pitchFamily="82" charset="0"/>
              </a:rPr>
              <a:t> 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7243C8E-496D-3A52-E3AD-270E69ED69C4}"/>
              </a:ext>
            </a:extLst>
          </p:cNvPr>
          <p:cNvCxnSpPr>
            <a:cxnSpLocks/>
          </p:cNvCxnSpPr>
          <p:nvPr/>
        </p:nvCxnSpPr>
        <p:spPr>
          <a:xfrm>
            <a:off x="-2122" y="4556424"/>
            <a:ext cx="8852451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14312EC-42CA-9FD1-56C9-43712119A5F8}"/>
              </a:ext>
            </a:extLst>
          </p:cNvPr>
          <p:cNvCxnSpPr>
            <a:cxnSpLocks/>
          </p:cNvCxnSpPr>
          <p:nvPr/>
        </p:nvCxnSpPr>
        <p:spPr>
          <a:xfrm>
            <a:off x="3024508" y="1722025"/>
            <a:ext cx="9167492" cy="21816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0" y="105285"/>
            <a:ext cx="9276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…Dal bozzetto alla </a:t>
            </a:r>
            <a:r>
              <a:rPr lang="it-IT" sz="6600" i="1" dirty="0">
                <a:solidFill>
                  <a:srgbClr val="DCDCD9"/>
                </a:solidFill>
                <a:latin typeface="Bodoni MT" panose="02070603080606020203" pitchFamily="18" charset="0"/>
              </a:rPr>
              <a:t>Mask Art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977030"/>
            <a:ext cx="10559441" cy="10814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097174" y="273199"/>
            <a:ext cx="10094826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760F5CC5-EA14-5C94-8489-D269FE60E3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9" y="1167990"/>
            <a:ext cx="3137023" cy="2553201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C624C07-1D59-758F-19C9-4915B053C31C}"/>
              </a:ext>
            </a:extLst>
          </p:cNvPr>
          <p:cNvSpPr txBox="1"/>
          <p:nvPr/>
        </p:nvSpPr>
        <p:spPr>
          <a:xfrm flipH="1">
            <a:off x="125608" y="3791749"/>
            <a:ext cx="313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Pronta la base…Il via alla realizzazione artistica , rifinita in tutti  i dettagli ideativi</a:t>
            </a:r>
          </a:p>
        </p:txBody>
      </p:sp>
    </p:spTree>
    <p:extLst>
      <p:ext uri="{BB962C8B-B14F-4D97-AF65-F5344CB8AC3E}">
        <p14:creationId xmlns:p14="http://schemas.microsoft.com/office/powerpoint/2010/main" val="42474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0" y="105285"/>
            <a:ext cx="9276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…Dal bozzetto alla </a:t>
            </a:r>
            <a:r>
              <a:rPr lang="it-IT" sz="6600" i="1" dirty="0">
                <a:solidFill>
                  <a:srgbClr val="DCDCD9"/>
                </a:solidFill>
                <a:latin typeface="Bodoni MT" panose="02070603080606020203" pitchFamily="18" charset="0"/>
              </a:rPr>
              <a:t>Mask Art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977030"/>
            <a:ext cx="10559441" cy="10814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097174" y="273199"/>
            <a:ext cx="10094826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FCB70B1F-3327-1B9B-60F4-BFC61F79AB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41" y="2136179"/>
            <a:ext cx="3137023" cy="418269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60F5CC5-EA14-5C94-8489-D269FE60E3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9" y="1167990"/>
            <a:ext cx="3137023" cy="2553201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C624C07-1D59-758F-19C9-4915B053C31C}"/>
              </a:ext>
            </a:extLst>
          </p:cNvPr>
          <p:cNvSpPr txBox="1"/>
          <p:nvPr/>
        </p:nvSpPr>
        <p:spPr>
          <a:xfrm flipH="1">
            <a:off x="125608" y="3791749"/>
            <a:ext cx="313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Pronta la base…Il via alla realizzazione artistica , rifinita in tutti  i dettagli ideativi</a:t>
            </a:r>
          </a:p>
        </p:txBody>
      </p:sp>
    </p:spTree>
    <p:extLst>
      <p:ext uri="{BB962C8B-B14F-4D97-AF65-F5344CB8AC3E}">
        <p14:creationId xmlns:p14="http://schemas.microsoft.com/office/powerpoint/2010/main" val="22338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0" y="105285"/>
            <a:ext cx="9276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…Dal bozzetto alla </a:t>
            </a:r>
            <a:r>
              <a:rPr lang="it-IT" sz="6600" i="1" dirty="0">
                <a:solidFill>
                  <a:srgbClr val="DCDCD9"/>
                </a:solidFill>
                <a:latin typeface="Bodoni MT" panose="02070603080606020203" pitchFamily="18" charset="0"/>
              </a:rPr>
              <a:t>Mask Art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977030"/>
            <a:ext cx="10559441" cy="10814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097174" y="273199"/>
            <a:ext cx="10094826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FCB70B1F-3327-1B9B-60F4-BFC61F79AB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41" y="2136179"/>
            <a:ext cx="3137023" cy="418269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60F5CC5-EA14-5C94-8489-D269FE60E3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9" y="1167990"/>
            <a:ext cx="3137023" cy="2553201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D65D5B2C-2F98-A95D-0728-C007EDE262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28" y="1198995"/>
            <a:ext cx="2482222" cy="3307561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C624C07-1D59-758F-19C9-4915B053C31C}"/>
              </a:ext>
            </a:extLst>
          </p:cNvPr>
          <p:cNvSpPr txBox="1"/>
          <p:nvPr/>
        </p:nvSpPr>
        <p:spPr>
          <a:xfrm flipH="1">
            <a:off x="125608" y="3791749"/>
            <a:ext cx="313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Pronta la base…Il via alla realizzazione artistica , rifinita in tutti  i dettagli ideativi</a:t>
            </a:r>
          </a:p>
        </p:txBody>
      </p:sp>
    </p:spTree>
    <p:extLst>
      <p:ext uri="{BB962C8B-B14F-4D97-AF65-F5344CB8AC3E}">
        <p14:creationId xmlns:p14="http://schemas.microsoft.com/office/powerpoint/2010/main" val="6972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0" y="105285"/>
            <a:ext cx="9276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…Dal bozzetto alla </a:t>
            </a:r>
            <a:r>
              <a:rPr lang="it-IT" sz="6600" i="1" dirty="0">
                <a:solidFill>
                  <a:srgbClr val="DCDCD9"/>
                </a:solidFill>
                <a:latin typeface="Bodoni MT" panose="02070603080606020203" pitchFamily="18" charset="0"/>
              </a:rPr>
              <a:t>Mask Art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977030"/>
            <a:ext cx="10559441" cy="10814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097174" y="273199"/>
            <a:ext cx="10094826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FCB70B1F-3327-1B9B-60F4-BFC61F79AB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41" y="2136179"/>
            <a:ext cx="3137023" cy="418269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60F5CC5-EA14-5C94-8489-D269FE60E3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9" y="1167990"/>
            <a:ext cx="3137023" cy="2553201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8790AA6-CAF4-D97B-F311-40EA5C20F7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15" y="2592194"/>
            <a:ext cx="2863202" cy="381521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D65D5B2C-2F98-A95D-0728-C007EDE262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28" y="1198995"/>
            <a:ext cx="2482222" cy="3307561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C624C07-1D59-758F-19C9-4915B053C31C}"/>
              </a:ext>
            </a:extLst>
          </p:cNvPr>
          <p:cNvSpPr txBox="1"/>
          <p:nvPr/>
        </p:nvSpPr>
        <p:spPr>
          <a:xfrm flipH="1">
            <a:off x="125608" y="3791749"/>
            <a:ext cx="313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Pronta la base…Il via alla realizzazione artistica , rifinita in tutti  i dettagli ideativi</a:t>
            </a:r>
          </a:p>
        </p:txBody>
      </p:sp>
    </p:spTree>
    <p:extLst>
      <p:ext uri="{BB962C8B-B14F-4D97-AF65-F5344CB8AC3E}">
        <p14:creationId xmlns:p14="http://schemas.microsoft.com/office/powerpoint/2010/main" val="679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0" y="105285"/>
            <a:ext cx="9276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…Dal bozzetto alla </a:t>
            </a:r>
            <a:r>
              <a:rPr lang="it-IT" sz="6600" i="1" dirty="0">
                <a:solidFill>
                  <a:srgbClr val="DCDCD9"/>
                </a:solidFill>
                <a:latin typeface="Bodoni MT" panose="02070603080606020203" pitchFamily="18" charset="0"/>
              </a:rPr>
              <a:t>Mask Art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977030"/>
            <a:ext cx="10559441" cy="10814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097174" y="273199"/>
            <a:ext cx="10094826" cy="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C624C07-1D59-758F-19C9-4915B053C31C}"/>
              </a:ext>
            </a:extLst>
          </p:cNvPr>
          <p:cNvSpPr txBox="1"/>
          <p:nvPr/>
        </p:nvSpPr>
        <p:spPr>
          <a:xfrm flipH="1">
            <a:off x="125608" y="3791749"/>
            <a:ext cx="313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Pronta la base…Il via alla realizzazione artistica , rifinita in tutti  i dettagli ideativi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0D4C417-CCFD-88CF-54F2-52A68901D5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104" y="644571"/>
            <a:ext cx="2760594" cy="36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0" y="105285"/>
            <a:ext cx="9276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…Dal bozzetto alla </a:t>
            </a:r>
            <a:r>
              <a:rPr lang="it-IT" sz="6600" i="1" dirty="0">
                <a:solidFill>
                  <a:srgbClr val="DCDCD9"/>
                </a:solidFill>
                <a:latin typeface="Bodoni MT" panose="02070603080606020203" pitchFamily="18" charset="0"/>
              </a:rPr>
              <a:t>Mask Art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977030"/>
            <a:ext cx="10559441" cy="10814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097174" y="273199"/>
            <a:ext cx="10094826" cy="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C624C07-1D59-758F-19C9-4915B053C31C}"/>
              </a:ext>
            </a:extLst>
          </p:cNvPr>
          <p:cNvSpPr txBox="1"/>
          <p:nvPr/>
        </p:nvSpPr>
        <p:spPr>
          <a:xfrm flipH="1">
            <a:off x="125608" y="3791749"/>
            <a:ext cx="313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Pronta la base…Il via alla realizzazione artistica , rifinita in tutti  i dettagli ideativi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0D4C417-CCFD-88CF-54F2-52A68901D5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104" y="644571"/>
            <a:ext cx="2760594" cy="363129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0598372-8E05-4F21-626B-A305F2BE9A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2064" y="2703657"/>
            <a:ext cx="4260227" cy="33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0" y="105285"/>
            <a:ext cx="9276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…Dal bozzetto alla </a:t>
            </a:r>
            <a:r>
              <a:rPr lang="it-IT" sz="6600" i="1" dirty="0">
                <a:solidFill>
                  <a:srgbClr val="DCDCD9"/>
                </a:solidFill>
                <a:latin typeface="Bodoni MT" panose="02070603080606020203" pitchFamily="18" charset="0"/>
              </a:rPr>
              <a:t>Mask Art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977030"/>
            <a:ext cx="10559441" cy="10814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097174" y="273199"/>
            <a:ext cx="10094826" cy="0"/>
          </a:xfrm>
          <a:prstGeom prst="line">
            <a:avLst/>
          </a:prstGeom>
          <a:ln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C624C07-1D59-758F-19C9-4915B053C31C}"/>
              </a:ext>
            </a:extLst>
          </p:cNvPr>
          <p:cNvSpPr txBox="1"/>
          <p:nvPr/>
        </p:nvSpPr>
        <p:spPr>
          <a:xfrm flipH="1">
            <a:off x="125608" y="3791749"/>
            <a:ext cx="313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Centaur" panose="02030504050205020304" pitchFamily="18" charset="0"/>
              </a:rPr>
              <a:t>Pronta la base…Il via alla realizzazione artistica , rifinita in tutti  i dettagli ideativi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0D4C417-CCFD-88CF-54F2-52A68901D5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104" y="644571"/>
            <a:ext cx="2760594" cy="363129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57F7CE0-89AE-D415-E515-0C913B3EB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08" y="1230320"/>
            <a:ext cx="3631292" cy="512285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0598372-8E05-4F21-626B-A305F2BE9A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2064" y="2703657"/>
            <a:ext cx="4260227" cy="33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4D41D3-1438-D83B-1A92-0F28AF27DE79}"/>
              </a:ext>
            </a:extLst>
          </p:cNvPr>
          <p:cNvSpPr txBox="1"/>
          <p:nvPr/>
        </p:nvSpPr>
        <p:spPr>
          <a:xfrm>
            <a:off x="3022387" y="2392219"/>
            <a:ext cx="5830065" cy="1446550"/>
          </a:xfrm>
          <a:prstGeom prst="rect">
            <a:avLst/>
          </a:prstGeom>
          <a:solidFill>
            <a:srgbClr val="629A2A"/>
          </a:solidFill>
          <a:ln>
            <a:solidFill>
              <a:srgbClr val="629A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Bodoni MT" panose="02070603080606020203" pitchFamily="18" charset="0"/>
              </a:rPr>
              <a:t>E poi abbiamo ultimato le nostre creazioni!</a:t>
            </a:r>
            <a:r>
              <a:rPr lang="it-IT" sz="4400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5" name="Striscia diagonale 4">
            <a:extLst>
              <a:ext uri="{FF2B5EF4-FFF2-40B4-BE49-F238E27FC236}">
                <a16:creationId xmlns:a16="http://schemas.microsoft.com/office/drawing/2014/main" id="{A3FE9601-E3AA-4EBB-5DD2-3CDD3033839C}"/>
              </a:ext>
            </a:extLst>
          </p:cNvPr>
          <p:cNvSpPr/>
          <p:nvPr/>
        </p:nvSpPr>
        <p:spPr>
          <a:xfrm>
            <a:off x="-28575" y="3838770"/>
            <a:ext cx="8560904" cy="672984"/>
          </a:xfrm>
          <a:prstGeom prst="diagStripe">
            <a:avLst/>
          </a:prstGeom>
          <a:solidFill>
            <a:srgbClr val="C3ECAE"/>
          </a:solidFill>
          <a:ln>
            <a:solidFill>
              <a:srgbClr val="C3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Striscia diagonale 11">
            <a:extLst>
              <a:ext uri="{FF2B5EF4-FFF2-40B4-BE49-F238E27FC236}">
                <a16:creationId xmlns:a16="http://schemas.microsoft.com/office/drawing/2014/main" id="{0FAD034D-2069-952F-32B7-E8D24A93D244}"/>
              </a:ext>
            </a:extLst>
          </p:cNvPr>
          <p:cNvSpPr/>
          <p:nvPr/>
        </p:nvSpPr>
        <p:spPr>
          <a:xfrm rot="10800000">
            <a:off x="5128590" y="1600200"/>
            <a:ext cx="7063409" cy="792018"/>
          </a:xfrm>
          <a:prstGeom prst="diagStripe">
            <a:avLst/>
          </a:prstGeom>
          <a:solidFill>
            <a:srgbClr val="2F6016"/>
          </a:solidFill>
          <a:ln>
            <a:solidFill>
              <a:srgbClr val="2F6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scia diagonale 4">
            <a:extLst>
              <a:ext uri="{FF2B5EF4-FFF2-40B4-BE49-F238E27FC236}">
                <a16:creationId xmlns:a16="http://schemas.microsoft.com/office/drawing/2014/main" id="{A3FE9601-E3AA-4EBB-5DD2-3CDD3033839C}"/>
              </a:ext>
            </a:extLst>
          </p:cNvPr>
          <p:cNvSpPr/>
          <p:nvPr/>
        </p:nvSpPr>
        <p:spPr>
          <a:xfrm>
            <a:off x="0" y="3838770"/>
            <a:ext cx="8560904" cy="672984"/>
          </a:xfrm>
          <a:prstGeom prst="diagStripe">
            <a:avLst/>
          </a:prstGeom>
          <a:solidFill>
            <a:srgbClr val="C3ECAE"/>
          </a:solidFill>
          <a:ln>
            <a:solidFill>
              <a:srgbClr val="C3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Striscia diagonale 11">
            <a:extLst>
              <a:ext uri="{FF2B5EF4-FFF2-40B4-BE49-F238E27FC236}">
                <a16:creationId xmlns:a16="http://schemas.microsoft.com/office/drawing/2014/main" id="{0FAD034D-2069-952F-32B7-E8D24A93D244}"/>
              </a:ext>
            </a:extLst>
          </p:cNvPr>
          <p:cNvSpPr/>
          <p:nvPr/>
        </p:nvSpPr>
        <p:spPr>
          <a:xfrm rot="10800000">
            <a:off x="5185740" y="1600200"/>
            <a:ext cx="7063409" cy="792018"/>
          </a:xfrm>
          <a:prstGeom prst="diagStripe">
            <a:avLst/>
          </a:prstGeom>
          <a:solidFill>
            <a:srgbClr val="2F6016"/>
          </a:solidFill>
          <a:ln>
            <a:solidFill>
              <a:srgbClr val="2F6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92910E5-438C-5192-3E22-E7625B1883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7" y="405642"/>
            <a:ext cx="3671581" cy="62086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1A2F51C-F94E-8545-A288-CB63162D4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43" y="405642"/>
            <a:ext cx="3317046" cy="62086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FC9CED-E230-E9EC-BAD8-EE4BA7A93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05" y="642145"/>
            <a:ext cx="4301726" cy="57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scia diagonale 4">
            <a:extLst>
              <a:ext uri="{FF2B5EF4-FFF2-40B4-BE49-F238E27FC236}">
                <a16:creationId xmlns:a16="http://schemas.microsoft.com/office/drawing/2014/main" id="{A3FE9601-E3AA-4EBB-5DD2-3CDD3033839C}"/>
              </a:ext>
            </a:extLst>
          </p:cNvPr>
          <p:cNvSpPr/>
          <p:nvPr/>
        </p:nvSpPr>
        <p:spPr>
          <a:xfrm>
            <a:off x="0" y="3838770"/>
            <a:ext cx="8560904" cy="672984"/>
          </a:xfrm>
          <a:prstGeom prst="diagStripe">
            <a:avLst/>
          </a:prstGeom>
          <a:solidFill>
            <a:srgbClr val="C3ECAE"/>
          </a:solidFill>
          <a:ln>
            <a:solidFill>
              <a:srgbClr val="C3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Striscia diagonale 11">
            <a:extLst>
              <a:ext uri="{FF2B5EF4-FFF2-40B4-BE49-F238E27FC236}">
                <a16:creationId xmlns:a16="http://schemas.microsoft.com/office/drawing/2014/main" id="{0FAD034D-2069-952F-32B7-E8D24A93D244}"/>
              </a:ext>
            </a:extLst>
          </p:cNvPr>
          <p:cNvSpPr/>
          <p:nvPr/>
        </p:nvSpPr>
        <p:spPr>
          <a:xfrm rot="10800000">
            <a:off x="5185740" y="1600200"/>
            <a:ext cx="7063409" cy="792018"/>
          </a:xfrm>
          <a:prstGeom prst="diagStripe">
            <a:avLst/>
          </a:prstGeom>
          <a:solidFill>
            <a:srgbClr val="2F6016"/>
          </a:solidFill>
          <a:ln>
            <a:solidFill>
              <a:srgbClr val="2F6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CCA061-E0C6-B777-EC6B-A5EBDA8AC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5692" y="1483312"/>
            <a:ext cx="5649936" cy="42374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D006EF-D663-F7C9-05FE-E1703F470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63" y="214644"/>
            <a:ext cx="3236006" cy="62123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51F0B08-118D-6D7B-EB7B-135E3F64F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65" y="877917"/>
            <a:ext cx="4031147" cy="56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685DB2A1-EDC5-C754-0542-CDAE3228DADC}"/>
              </a:ext>
            </a:extLst>
          </p:cNvPr>
          <p:cNvSpPr/>
          <p:nvPr/>
        </p:nvSpPr>
        <p:spPr>
          <a:xfrm>
            <a:off x="3022387" y="2312090"/>
            <a:ext cx="5830065" cy="1704111"/>
          </a:xfrm>
          <a:prstGeom prst="rect">
            <a:avLst/>
          </a:prstGeom>
          <a:solidFill>
            <a:srgbClr val="949494"/>
          </a:solidFill>
          <a:ln>
            <a:solidFill>
              <a:srgbClr val="858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CDC609-4350-3CFE-0D6D-22EB8565F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365B84-82C9-072E-C1FA-CE950E967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F330FD7-EC6B-9735-9102-E18E9B57991E}"/>
              </a:ext>
            </a:extLst>
          </p:cNvPr>
          <p:cNvSpPr/>
          <p:nvPr/>
        </p:nvSpPr>
        <p:spPr>
          <a:xfrm>
            <a:off x="0" y="0"/>
            <a:ext cx="12192000" cy="6804000"/>
          </a:xfrm>
          <a:prstGeom prst="rect">
            <a:avLst/>
          </a:prstGeom>
          <a:solidFill>
            <a:srgbClr val="92DD6D"/>
          </a:solidFill>
          <a:ln>
            <a:solidFill>
              <a:srgbClr val="92D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i="1" dirty="0">
                <a:latin typeface="Bodoni MT" panose="02070603080606020203" pitchFamily="18" charset="0"/>
              </a:rPr>
              <a:t>«Il bozzetto creativo» la nostra partenza. </a:t>
            </a:r>
          </a:p>
          <a:p>
            <a:r>
              <a:rPr lang="it-IT" sz="4000" i="1" dirty="0">
                <a:latin typeface="Bodoni MT" panose="02070603080606020203" pitchFamily="18" charset="0"/>
              </a:rPr>
              <a:t>La rappresentazione di un’idea e la sensibilità artistica che si concretizzano con  la tecnica…………………..il resto.</a:t>
            </a:r>
          </a:p>
          <a:p>
            <a:r>
              <a:rPr lang="it-IT" sz="4000" i="1" dirty="0">
                <a:latin typeface="Bodoni MT" panose="02070603080606020203" pitchFamily="18" charset="0"/>
              </a:rPr>
              <a:t>Benvenuti al Liceo Artistico Sabatini Menna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erchio parziale 6">
            <a:extLst>
              <a:ext uri="{FF2B5EF4-FFF2-40B4-BE49-F238E27FC236}">
                <a16:creationId xmlns:a16="http://schemas.microsoft.com/office/drawing/2014/main" id="{996F2F55-38AE-87DA-6DBC-D90466964C53}"/>
              </a:ext>
            </a:extLst>
          </p:cNvPr>
          <p:cNvSpPr/>
          <p:nvPr/>
        </p:nvSpPr>
        <p:spPr>
          <a:xfrm rot="5400000">
            <a:off x="2166875" y="587792"/>
            <a:ext cx="2040835" cy="1946206"/>
          </a:xfrm>
          <a:prstGeom prst="pie">
            <a:avLst/>
          </a:prstGeom>
          <a:solidFill>
            <a:srgbClr val="C3ECAE"/>
          </a:solidFill>
          <a:ln>
            <a:solidFill>
              <a:srgbClr val="C3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erchio parziale 7">
            <a:extLst>
              <a:ext uri="{FF2B5EF4-FFF2-40B4-BE49-F238E27FC236}">
                <a16:creationId xmlns:a16="http://schemas.microsoft.com/office/drawing/2014/main" id="{AFB3F1D0-9F77-6A25-45D6-D4A714E73D32}"/>
              </a:ext>
            </a:extLst>
          </p:cNvPr>
          <p:cNvSpPr/>
          <p:nvPr/>
        </p:nvSpPr>
        <p:spPr>
          <a:xfrm rot="16200000">
            <a:off x="7959760" y="4685409"/>
            <a:ext cx="1291810" cy="1320369"/>
          </a:xfrm>
          <a:prstGeom prst="pie">
            <a:avLst/>
          </a:prstGeom>
          <a:solidFill>
            <a:srgbClr val="2F6016"/>
          </a:solidFill>
          <a:ln>
            <a:solidFill>
              <a:srgbClr val="2F6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4D41D3-1438-D83B-1A92-0F28AF27DE79}"/>
              </a:ext>
            </a:extLst>
          </p:cNvPr>
          <p:cNvSpPr txBox="1"/>
          <p:nvPr/>
        </p:nvSpPr>
        <p:spPr>
          <a:xfrm>
            <a:off x="3187293" y="1560895"/>
            <a:ext cx="5418371" cy="3785652"/>
          </a:xfrm>
          <a:prstGeom prst="rect">
            <a:avLst/>
          </a:prstGeom>
          <a:solidFill>
            <a:srgbClr val="629A2A"/>
          </a:solidFill>
          <a:ln>
            <a:solidFill>
              <a:srgbClr val="629A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Bodoni MT" panose="02070603080606020203" pitchFamily="18" charset="0"/>
              </a:rPr>
              <a:t>…e dato che </a:t>
            </a:r>
            <a:r>
              <a:rPr lang="it-IT" sz="4800" dirty="0">
                <a:solidFill>
                  <a:srgbClr val="DDDFDC"/>
                </a:solidFill>
                <a:latin typeface="Bodoni MT" panose="02070603080606020203" pitchFamily="18" charset="0"/>
              </a:rPr>
              <a:t>«un pezzo unico» </a:t>
            </a:r>
            <a:r>
              <a:rPr lang="it-IT" sz="4800" dirty="0">
                <a:latin typeface="Bodoni MT" panose="02070603080606020203" pitchFamily="18" charset="0"/>
              </a:rPr>
              <a:t>ha bisogno del suo originale packaging…</a:t>
            </a:r>
            <a:r>
              <a:rPr lang="it-IT" sz="4800" dirty="0">
                <a:latin typeface="Algerian" panose="04020705040A02060702" pitchFamily="82" charset="0"/>
              </a:rPr>
              <a:t> 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7243C8E-496D-3A52-E3AD-270E69ED69C4}"/>
              </a:ext>
            </a:extLst>
          </p:cNvPr>
          <p:cNvCxnSpPr>
            <a:cxnSpLocks/>
          </p:cNvCxnSpPr>
          <p:nvPr/>
        </p:nvCxnSpPr>
        <p:spPr>
          <a:xfrm flipV="1">
            <a:off x="-266882" y="5345594"/>
            <a:ext cx="8872546" cy="25461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14312EC-42CA-9FD1-56C9-43712119A5F8}"/>
              </a:ext>
            </a:extLst>
          </p:cNvPr>
          <p:cNvCxnSpPr>
            <a:cxnSpLocks/>
          </p:cNvCxnSpPr>
          <p:nvPr/>
        </p:nvCxnSpPr>
        <p:spPr>
          <a:xfrm>
            <a:off x="3187293" y="1560895"/>
            <a:ext cx="8876412" cy="3518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98720" y="1484242"/>
            <a:ext cx="12093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Bodoni MT" panose="02070603080606020203" pitchFamily="18" charset="0"/>
              </a:rPr>
              <a:t>…E’ ora di mostrare </a:t>
            </a:r>
            <a:r>
              <a:rPr lang="it-IT" sz="4800" dirty="0">
                <a:solidFill>
                  <a:srgbClr val="DDDFDC"/>
                </a:solidFill>
                <a:latin typeface="Bodoni MT" panose="02070603080606020203" pitchFamily="18" charset="0"/>
              </a:rPr>
              <a:t>Le </a:t>
            </a:r>
            <a:r>
              <a:rPr lang="it-IT" sz="4800" dirty="0" err="1">
                <a:solidFill>
                  <a:srgbClr val="DDDFDC"/>
                </a:solidFill>
                <a:latin typeface="Bodoni MT" panose="02070603080606020203" pitchFamily="18" charset="0"/>
              </a:rPr>
              <a:t>Mask</a:t>
            </a:r>
            <a:r>
              <a:rPr lang="it-IT" sz="4800" dirty="0">
                <a:solidFill>
                  <a:srgbClr val="DDDFDC"/>
                </a:solidFill>
                <a:latin typeface="Bodoni MT" panose="02070603080606020203" pitchFamily="18" charset="0"/>
              </a:rPr>
              <a:t> Art</a:t>
            </a:r>
          </a:p>
          <a:p>
            <a:r>
              <a:rPr lang="it-IT" sz="4800" dirty="0">
                <a:latin typeface="Bodoni MT" panose="02070603080606020203" pitchFamily="18" charset="0"/>
              </a:rPr>
              <a:t>confezionate in apposite scatole!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2925314"/>
            <a:ext cx="8314006" cy="6524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745588" y="1595562"/>
            <a:ext cx="11446412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E98652E-FC32-AA2C-992C-6E56E6880C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7" y="306365"/>
            <a:ext cx="3253856" cy="56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E98652E-FC32-AA2C-992C-6E56E6880C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7" y="306365"/>
            <a:ext cx="3253856" cy="560490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EA3FC6D-C757-992B-4AA1-95DE7CD79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38" y="551384"/>
            <a:ext cx="4442865" cy="57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E98652E-FC32-AA2C-992C-6E56E6880C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7" y="306365"/>
            <a:ext cx="3253856" cy="560490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EA3FC6D-C757-992B-4AA1-95DE7CD79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38" y="551384"/>
            <a:ext cx="4442865" cy="57552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A26005E-C803-B9C2-F370-28DE655BA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63" y="295070"/>
            <a:ext cx="3525670" cy="62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5F9D6D8-0DCA-B835-23FD-303E5E2D73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" y="791670"/>
            <a:ext cx="4755442" cy="518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5F9D6D8-0DCA-B835-23FD-303E5E2D73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" y="791670"/>
            <a:ext cx="4755442" cy="51898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45E5AE7-246A-C793-7E0B-554E7E235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88" y="560179"/>
            <a:ext cx="3667361" cy="57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5F9D6D8-0DCA-B835-23FD-303E5E2D73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" y="791670"/>
            <a:ext cx="4755442" cy="51898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45E5AE7-246A-C793-7E0B-554E7E235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88" y="574247"/>
            <a:ext cx="3667361" cy="57095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7E76DCC-C88F-0180-6F97-48FC62A5C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260" y="195696"/>
            <a:ext cx="3339505" cy="59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B0E8C01-6B8D-ABA0-7A81-49AA43E0B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" y="212786"/>
            <a:ext cx="3917182" cy="30088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B9F3EC-45E9-ABB1-A7EB-88D6B03FB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83" y="413025"/>
            <a:ext cx="3095009" cy="550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B0E8C01-6B8D-ABA0-7A81-49AA43E0B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" y="212786"/>
            <a:ext cx="3917182" cy="30088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B9F3EC-45E9-ABB1-A7EB-88D6B03FB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83" y="413025"/>
            <a:ext cx="3095009" cy="550223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7B240C1-C5FE-ADC2-CD5F-ED137EF95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78" y="1845758"/>
            <a:ext cx="4699869" cy="31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3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0" y="55730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Il bozzetto creativo….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D94E3769-EC0C-028E-5135-A1CB9F4B1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32" y="182619"/>
            <a:ext cx="3614893" cy="642960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F780D26-7CE8-5A59-12EA-80700DFE75D3}"/>
              </a:ext>
            </a:extLst>
          </p:cNvPr>
          <p:cNvSpPr/>
          <p:nvPr/>
        </p:nvSpPr>
        <p:spPr>
          <a:xfrm>
            <a:off x="3713871" y="5486400"/>
            <a:ext cx="1463040" cy="520505"/>
          </a:xfrm>
          <a:prstGeom prst="rect">
            <a:avLst/>
          </a:prstGeom>
          <a:solidFill>
            <a:srgbClr val="E0E2DF"/>
          </a:solidFill>
          <a:ln>
            <a:solidFill>
              <a:srgbClr val="E0E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7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D94E3769-EC0C-028E-5135-A1CB9F4B1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32" y="182619"/>
            <a:ext cx="3614893" cy="64296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0CB56CA-6867-ED20-B24A-8C8F61318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19" y="245775"/>
            <a:ext cx="4892907" cy="636644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F780D26-7CE8-5A59-12EA-80700DFE75D3}"/>
              </a:ext>
            </a:extLst>
          </p:cNvPr>
          <p:cNvSpPr/>
          <p:nvPr/>
        </p:nvSpPr>
        <p:spPr>
          <a:xfrm>
            <a:off x="3713871" y="5486400"/>
            <a:ext cx="1463040" cy="520505"/>
          </a:xfrm>
          <a:prstGeom prst="rect">
            <a:avLst/>
          </a:prstGeom>
          <a:solidFill>
            <a:srgbClr val="E0E2DF"/>
          </a:solidFill>
          <a:ln>
            <a:solidFill>
              <a:srgbClr val="E0E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0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E7517A2-316B-5C09-2995-5967E09A7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0" y="541890"/>
            <a:ext cx="5774215" cy="57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E7517A2-316B-5C09-2995-5967E09A7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0" y="541890"/>
            <a:ext cx="5774215" cy="57742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5696B93-6956-2705-BC81-FBC55196C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15" y="253217"/>
            <a:ext cx="3086407" cy="6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3BFEE87-F52A-3C52-F5ED-ED5CC21A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2" y="390702"/>
            <a:ext cx="3507036" cy="62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3BFEE87-F52A-3C52-F5ED-ED5CC21A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2" y="390702"/>
            <a:ext cx="3507036" cy="623473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6F1C7A3-5D61-7183-1272-FA779880C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2" y="392598"/>
            <a:ext cx="6234730" cy="62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erchio parziale 6">
            <a:extLst>
              <a:ext uri="{FF2B5EF4-FFF2-40B4-BE49-F238E27FC236}">
                <a16:creationId xmlns:a16="http://schemas.microsoft.com/office/drawing/2014/main" id="{996F2F55-38AE-87DA-6DBC-D90466964C53}"/>
              </a:ext>
            </a:extLst>
          </p:cNvPr>
          <p:cNvSpPr/>
          <p:nvPr/>
        </p:nvSpPr>
        <p:spPr>
          <a:xfrm rot="5400000">
            <a:off x="2001970" y="1338989"/>
            <a:ext cx="2040835" cy="1946206"/>
          </a:xfrm>
          <a:prstGeom prst="pie">
            <a:avLst/>
          </a:prstGeom>
          <a:solidFill>
            <a:srgbClr val="C3ECAE"/>
          </a:solidFill>
          <a:ln>
            <a:solidFill>
              <a:srgbClr val="C3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erchio parziale 7">
            <a:extLst>
              <a:ext uri="{FF2B5EF4-FFF2-40B4-BE49-F238E27FC236}">
                <a16:creationId xmlns:a16="http://schemas.microsoft.com/office/drawing/2014/main" id="{AFB3F1D0-9F77-6A25-45D6-D4A714E73D32}"/>
              </a:ext>
            </a:extLst>
          </p:cNvPr>
          <p:cNvSpPr/>
          <p:nvPr/>
        </p:nvSpPr>
        <p:spPr>
          <a:xfrm rot="16200000">
            <a:off x="8206548" y="3216071"/>
            <a:ext cx="1291810" cy="1320369"/>
          </a:xfrm>
          <a:prstGeom prst="pie">
            <a:avLst/>
          </a:prstGeom>
          <a:solidFill>
            <a:srgbClr val="2F6016"/>
          </a:solidFill>
          <a:ln>
            <a:solidFill>
              <a:srgbClr val="2F6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4D41D3-1438-D83B-1A92-0F28AF27DE79}"/>
              </a:ext>
            </a:extLst>
          </p:cNvPr>
          <p:cNvSpPr txBox="1"/>
          <p:nvPr/>
        </p:nvSpPr>
        <p:spPr>
          <a:xfrm>
            <a:off x="3022387" y="2312090"/>
            <a:ext cx="5830065" cy="1569660"/>
          </a:xfrm>
          <a:prstGeom prst="rect">
            <a:avLst/>
          </a:prstGeom>
          <a:solidFill>
            <a:srgbClr val="629A2A"/>
          </a:solidFill>
          <a:ln>
            <a:solidFill>
              <a:srgbClr val="629A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Bodoni MT" panose="02070603080606020203" pitchFamily="18" charset="0"/>
              </a:rPr>
              <a:t>GRAZIE PER L’ATTENZIONE!</a:t>
            </a:r>
            <a:r>
              <a:rPr lang="it-IT" sz="4800" dirty="0">
                <a:latin typeface="Algerian" panose="04020705040A02060702" pitchFamily="82" charset="0"/>
              </a:rPr>
              <a:t> 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7243C8E-496D-3A52-E3AD-270E69ED69C4}"/>
              </a:ext>
            </a:extLst>
          </p:cNvPr>
          <p:cNvCxnSpPr>
            <a:cxnSpLocks/>
          </p:cNvCxnSpPr>
          <p:nvPr/>
        </p:nvCxnSpPr>
        <p:spPr>
          <a:xfrm>
            <a:off x="-453635" y="3904210"/>
            <a:ext cx="8645903" cy="1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14312EC-42CA-9FD1-56C9-43712119A5F8}"/>
              </a:ext>
            </a:extLst>
          </p:cNvPr>
          <p:cNvCxnSpPr>
            <a:cxnSpLocks/>
          </p:cNvCxnSpPr>
          <p:nvPr/>
        </p:nvCxnSpPr>
        <p:spPr>
          <a:xfrm>
            <a:off x="3997611" y="2312090"/>
            <a:ext cx="8194389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9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0" y="55730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Il bozzetto creativo….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0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691728F2-0E2A-DB7D-52B0-B6FFFFF79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7831" y="479116"/>
            <a:ext cx="4684644" cy="645636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70CB5E3-D36C-E4AC-ED98-2E3D80D15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40" y="341065"/>
            <a:ext cx="4737447" cy="61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erchio parziale 6">
            <a:extLst>
              <a:ext uri="{FF2B5EF4-FFF2-40B4-BE49-F238E27FC236}">
                <a16:creationId xmlns:a16="http://schemas.microsoft.com/office/drawing/2014/main" id="{996F2F55-38AE-87DA-6DBC-D90466964C53}"/>
              </a:ext>
            </a:extLst>
          </p:cNvPr>
          <p:cNvSpPr/>
          <p:nvPr/>
        </p:nvSpPr>
        <p:spPr>
          <a:xfrm rot="5400000">
            <a:off x="1995601" y="1340009"/>
            <a:ext cx="2040835" cy="1946206"/>
          </a:xfrm>
          <a:prstGeom prst="pie">
            <a:avLst/>
          </a:prstGeom>
          <a:solidFill>
            <a:srgbClr val="C3ECAE"/>
          </a:solidFill>
          <a:ln>
            <a:solidFill>
              <a:srgbClr val="C3E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erchio parziale 7">
            <a:extLst>
              <a:ext uri="{FF2B5EF4-FFF2-40B4-BE49-F238E27FC236}">
                <a16:creationId xmlns:a16="http://schemas.microsoft.com/office/drawing/2014/main" id="{AFB3F1D0-9F77-6A25-45D6-D4A714E73D32}"/>
              </a:ext>
            </a:extLst>
          </p:cNvPr>
          <p:cNvSpPr/>
          <p:nvPr/>
        </p:nvSpPr>
        <p:spPr>
          <a:xfrm rot="16200000">
            <a:off x="8204425" y="3117339"/>
            <a:ext cx="1291810" cy="1320369"/>
          </a:xfrm>
          <a:prstGeom prst="pie">
            <a:avLst/>
          </a:prstGeom>
          <a:solidFill>
            <a:srgbClr val="2F6016"/>
          </a:solidFill>
          <a:ln>
            <a:solidFill>
              <a:srgbClr val="2F6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4D41D3-1438-D83B-1A92-0F28AF27DE79}"/>
              </a:ext>
            </a:extLst>
          </p:cNvPr>
          <p:cNvSpPr txBox="1"/>
          <p:nvPr/>
        </p:nvSpPr>
        <p:spPr>
          <a:xfrm>
            <a:off x="3020265" y="2330974"/>
            <a:ext cx="5830065" cy="1446550"/>
          </a:xfrm>
          <a:prstGeom prst="rect">
            <a:avLst/>
          </a:prstGeom>
          <a:solidFill>
            <a:srgbClr val="629A2A"/>
          </a:solidFill>
          <a:ln>
            <a:solidFill>
              <a:srgbClr val="629A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Bodoni MT" panose="02070603080606020203" pitchFamily="18" charset="0"/>
              </a:rPr>
              <a:t>Poi abbiamo realizzato le nostre idee…</a:t>
            </a:r>
            <a:endParaRPr lang="it-IT" sz="4400" dirty="0">
              <a:latin typeface="Algerian" panose="04020705040A02060702" pitchFamily="82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7243C8E-496D-3A52-E3AD-270E69ED69C4}"/>
              </a:ext>
            </a:extLst>
          </p:cNvPr>
          <p:cNvCxnSpPr>
            <a:cxnSpLocks/>
          </p:cNvCxnSpPr>
          <p:nvPr/>
        </p:nvCxnSpPr>
        <p:spPr>
          <a:xfrm>
            <a:off x="-36495" y="3777524"/>
            <a:ext cx="8852451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14312EC-42CA-9FD1-56C9-43712119A5F8}"/>
              </a:ext>
            </a:extLst>
          </p:cNvPr>
          <p:cNvCxnSpPr>
            <a:cxnSpLocks/>
          </p:cNvCxnSpPr>
          <p:nvPr/>
        </p:nvCxnSpPr>
        <p:spPr>
          <a:xfrm>
            <a:off x="3016018" y="2330974"/>
            <a:ext cx="9167492" cy="21816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6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2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38E30CAA-8817-A97C-B86F-23EDA7A3C9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6" y="953295"/>
            <a:ext cx="3835002" cy="511333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0FA3AE-2984-A880-D9BB-B6A2E3ABE130}"/>
              </a:ext>
            </a:extLst>
          </p:cNvPr>
          <p:cNvSpPr txBox="1"/>
          <p:nvPr/>
        </p:nvSpPr>
        <p:spPr>
          <a:xfrm flipH="1">
            <a:off x="4235017" y="963519"/>
            <a:ext cx="5309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latin typeface="Centaur" panose="02030504050205020304" pitchFamily="18" charset="0"/>
              </a:rPr>
              <a:t>..realizzare per esempio un becco… in cartoncino</a:t>
            </a:r>
          </a:p>
        </p:txBody>
      </p:sp>
    </p:spTree>
    <p:extLst>
      <p:ext uri="{BB962C8B-B14F-4D97-AF65-F5344CB8AC3E}">
        <p14:creationId xmlns:p14="http://schemas.microsoft.com/office/powerpoint/2010/main" val="4024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2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38E30CAA-8817-A97C-B86F-23EDA7A3C9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6" y="953295"/>
            <a:ext cx="3835002" cy="51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DDE9-767E-429C-4A23-85CC329AD208}"/>
              </a:ext>
            </a:extLst>
          </p:cNvPr>
          <p:cNvSpPr txBox="1"/>
          <p:nvPr/>
        </p:nvSpPr>
        <p:spPr>
          <a:xfrm flipH="1">
            <a:off x="1251665" y="105285"/>
            <a:ext cx="80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latin typeface="Bodoni MT" panose="02070603080606020203" pitchFamily="18" charset="0"/>
              </a:rPr>
              <a:t>Creazione….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7E95E18-F175-F8CC-0C04-4BA4F30AF478}"/>
              </a:ext>
            </a:extLst>
          </p:cNvPr>
          <p:cNvCxnSpPr>
            <a:cxnSpLocks/>
          </p:cNvCxnSpPr>
          <p:nvPr/>
        </p:nvCxnSpPr>
        <p:spPr>
          <a:xfrm>
            <a:off x="-42862" y="808382"/>
            <a:ext cx="5671930" cy="0"/>
          </a:xfrm>
          <a:prstGeom prst="line">
            <a:avLst/>
          </a:prstGeom>
          <a:ln>
            <a:solidFill>
              <a:srgbClr val="C3E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332168B-6581-D509-2651-86D5A9C438F6}"/>
              </a:ext>
            </a:extLst>
          </p:cNvPr>
          <p:cNvCxnSpPr>
            <a:cxnSpLocks/>
          </p:cNvCxnSpPr>
          <p:nvPr/>
        </p:nvCxnSpPr>
        <p:spPr>
          <a:xfrm>
            <a:off x="2173357" y="132522"/>
            <a:ext cx="10018643" cy="0"/>
          </a:xfrm>
          <a:prstGeom prst="line">
            <a:avLst/>
          </a:prstGeom>
          <a:ln>
            <a:solidFill>
              <a:srgbClr val="2F6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38E30CAA-8817-A97C-B86F-23EDA7A3C9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6" y="953295"/>
            <a:ext cx="3835002" cy="51133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DD53948-3AAE-8A84-0532-BD91EDDC83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43" y="1199873"/>
            <a:ext cx="3949977" cy="52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430</Words>
  <Application>Microsoft Office PowerPoint</Application>
  <PresentationFormat>Widescreen</PresentationFormat>
  <Paragraphs>54</Paragraphs>
  <Slides>46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4" baseType="lpstr">
      <vt:lpstr>Algerian</vt:lpstr>
      <vt:lpstr>Arial</vt:lpstr>
      <vt:lpstr>Arial Narrow</vt:lpstr>
      <vt:lpstr>Bodoni MT</vt:lpstr>
      <vt:lpstr>Calibri</vt:lpstr>
      <vt:lpstr>Calibri Light</vt:lpstr>
      <vt:lpstr>Centaur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Armellino</dc:creator>
  <cp:lastModifiedBy>Roberta</cp:lastModifiedBy>
  <cp:revision>17</cp:revision>
  <dcterms:created xsi:type="dcterms:W3CDTF">2022-06-01T14:22:53Z</dcterms:created>
  <dcterms:modified xsi:type="dcterms:W3CDTF">2022-06-15T12:58:31Z</dcterms:modified>
</cp:coreProperties>
</file>