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ff\Desktop\GRAFICI%20FS3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ff\Desktop\GRAFICI%20FS3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ff\Desktop\GRAFICI%20FS3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ff\Desktop\GRAFICI%20FS3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ff\Desktop\GRAFICI%20FS3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ITALIANO – </a:t>
            </a:r>
            <a:r>
              <a:rPr lang="en-US" dirty="0" err="1"/>
              <a:t>Prova</a:t>
            </a:r>
            <a:r>
              <a:rPr lang="en-US" dirty="0"/>
              <a:t> di </a:t>
            </a:r>
            <a:r>
              <a:rPr lang="en-US" dirty="0" err="1"/>
              <a:t>ingresso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231E-4AEB-8526-142DDDBC869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231E-4AEB-8526-142DDDBC869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231E-4AEB-8526-142DDDBC869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231E-4AEB-8526-142DDDBC86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 PERIODO INGRESSO'!$A$5:$A$8</c:f>
              <c:strCache>
                <c:ptCount val="4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</c:strCache>
            </c:strRef>
          </c:cat>
          <c:val>
            <c:numRef>
              <c:f>'I PERIODO INGRESSO'!$B$5:$B$8</c:f>
              <c:numCache>
                <c:formatCode>General</c:formatCode>
                <c:ptCount val="4"/>
                <c:pt idx="0">
                  <c:v>5</c:v>
                </c:pt>
                <c:pt idx="1">
                  <c:v>9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1E-4AEB-8526-142DDDBC869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ITALIANO – </a:t>
            </a:r>
            <a:r>
              <a:rPr lang="en-US" dirty="0" err="1"/>
              <a:t>Prova</a:t>
            </a:r>
            <a:r>
              <a:rPr lang="en-US" dirty="0"/>
              <a:t> finale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DC9F-45A7-B2FF-A2073FE06AE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DC9F-45A7-B2FF-A2073FE06AE1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DC9F-45A7-B2FF-A2073FE06AE1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DC9F-45A7-B2FF-A2073FE06AE1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9F-45A7-B2FF-A2073FE06AE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9F-45A7-B2FF-A2073FE06A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 PERIODO FINALE'!$A$5:$A$8</c:f>
              <c:strCache>
                <c:ptCount val="4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</c:strCache>
            </c:strRef>
          </c:cat>
          <c:val>
            <c:numRef>
              <c:f>'I PERIODO FINALE'!$B$5:$B$8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9F-45A7-B2FF-A2073FE06AE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Questionario di gradimento rapporti CPIA/Enti esterni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'Questionario CPIA-Enti'!$C$3</c:f>
              <c:strCache>
                <c:ptCount val="1"/>
                <c:pt idx="0">
                  <c:v>Molto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'Questionario CPIA-Enti'!$B$4:$B$14</c:f>
              <c:strCache>
                <c:ptCount val="11"/>
                <c:pt idx="0">
                  <c:v>I rapporti tra la docenza CPIA e gli operatori della struttura sono buoni?</c:v>
                </c:pt>
                <c:pt idx="1">
                  <c:v>La Dirigenza comunica in maniera efficace gli obiettivi strategici che la scuola si è data?</c:v>
                </c:pt>
                <c:pt idx="2">
                  <c:v>Le procedure per l’accesso alle informazioni sono semplici?</c:v>
                </c:pt>
                <c:pt idx="3">
                  <c:v>Il sito Web del CPIA  offre la possibilità di accesso alle informazioni e alla documentazione utile?</c:v>
                </c:pt>
                <c:pt idx="4">
                  <c:v>I docenti sono disponibili alla  risoluzione comune delle tante problematiche dei corsisti?</c:v>
                </c:pt>
                <c:pt idx="5">
                  <c:v>Le regole stabilite dal CPIA sono comunicate chiaramente? </c:v>
                </c:pt>
                <c:pt idx="6">
                  <c:v>Gli iscritti  frequentano  volentieri i corsi?</c:v>
                </c:pt>
                <c:pt idx="7">
                  <c:v>Gli orari di lezione sono compatibili con gli orari della struttura?</c:v>
                </c:pt>
                <c:pt idx="8">
                  <c:v>Durante il periodo di lezioni in DaD sincrona (video-lezione seguita dagli alunni in tempo reale)  considera efficaci le strategie messe in atto dal Cpia per continuare il percorso formativo degli allievi?</c:v>
                </c:pt>
                <c:pt idx="9">
                  <c:v>Nella definizione della riorganizzazione della didattica considera  adeguata la collaborazione tra docenti Cpia e responsabili della struttura ospitante?</c:v>
                </c:pt>
                <c:pt idx="10">
                  <c:v>Il personale è disponibile alla soluzioni di eventuali problematiche burocratiche?</c:v>
                </c:pt>
              </c:strCache>
            </c:strRef>
          </c:cat>
          <c:val>
            <c:numRef>
              <c:f>'Questionario CPIA-Enti'!$C$4:$C$14</c:f>
              <c:numCache>
                <c:formatCode>General</c:formatCode>
                <c:ptCount val="11"/>
                <c:pt idx="0">
                  <c:v>12</c:v>
                </c:pt>
                <c:pt idx="1">
                  <c:v>7</c:v>
                </c:pt>
                <c:pt idx="2">
                  <c:v>9</c:v>
                </c:pt>
                <c:pt idx="3">
                  <c:v>6</c:v>
                </c:pt>
                <c:pt idx="4">
                  <c:v>9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  <c:pt idx="8">
                  <c:v>7</c:v>
                </c:pt>
                <c:pt idx="9">
                  <c:v>12</c:v>
                </c:pt>
                <c:pt idx="1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26-4AAF-8B66-F62846A2E7B7}"/>
            </c:ext>
          </c:extLst>
        </c:ser>
        <c:ser>
          <c:idx val="1"/>
          <c:order val="1"/>
          <c:tx>
            <c:strRef>
              <c:f>'Questionario CPIA-Enti'!$D$3</c:f>
              <c:strCache>
                <c:ptCount val="1"/>
                <c:pt idx="0">
                  <c:v>Abbastanza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'Questionario CPIA-Enti'!$B$4:$B$14</c:f>
              <c:strCache>
                <c:ptCount val="11"/>
                <c:pt idx="0">
                  <c:v>I rapporti tra la docenza CPIA e gli operatori della struttura sono buoni?</c:v>
                </c:pt>
                <c:pt idx="1">
                  <c:v>La Dirigenza comunica in maniera efficace gli obiettivi strategici che la scuola si è data?</c:v>
                </c:pt>
                <c:pt idx="2">
                  <c:v>Le procedure per l’accesso alle informazioni sono semplici?</c:v>
                </c:pt>
                <c:pt idx="3">
                  <c:v>Il sito Web del CPIA  offre la possibilità di accesso alle informazioni e alla documentazione utile?</c:v>
                </c:pt>
                <c:pt idx="4">
                  <c:v>I docenti sono disponibili alla  risoluzione comune delle tante problematiche dei corsisti?</c:v>
                </c:pt>
                <c:pt idx="5">
                  <c:v>Le regole stabilite dal CPIA sono comunicate chiaramente? </c:v>
                </c:pt>
                <c:pt idx="6">
                  <c:v>Gli iscritti  frequentano  volentieri i corsi?</c:v>
                </c:pt>
                <c:pt idx="7">
                  <c:v>Gli orari di lezione sono compatibili con gli orari della struttura?</c:v>
                </c:pt>
                <c:pt idx="8">
                  <c:v>Durante il periodo di lezioni in DaD sincrona (video-lezione seguita dagli alunni in tempo reale)  considera efficaci le strategie messe in atto dal Cpia per continuare il percorso formativo degli allievi?</c:v>
                </c:pt>
                <c:pt idx="9">
                  <c:v>Nella definizione della riorganizzazione della didattica considera  adeguata la collaborazione tra docenti Cpia e responsabili della struttura ospitante?</c:v>
                </c:pt>
                <c:pt idx="10">
                  <c:v>Il personale è disponibile alla soluzioni di eventuali problematiche burocratiche?</c:v>
                </c:pt>
              </c:strCache>
            </c:strRef>
          </c:cat>
          <c:val>
            <c:numRef>
              <c:f>'Questionario CPIA-Enti'!$D$4:$D$14</c:f>
              <c:numCache>
                <c:formatCode>General</c:formatCode>
                <c:ptCount val="11"/>
                <c:pt idx="0">
                  <c:v>1</c:v>
                </c:pt>
                <c:pt idx="1">
                  <c:v>6</c:v>
                </c:pt>
                <c:pt idx="2">
                  <c:v>4</c:v>
                </c:pt>
                <c:pt idx="3">
                  <c:v>6</c:v>
                </c:pt>
                <c:pt idx="4">
                  <c:v>3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5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26-4AAF-8B66-F62846A2E7B7}"/>
            </c:ext>
          </c:extLst>
        </c:ser>
        <c:ser>
          <c:idx val="2"/>
          <c:order val="2"/>
          <c:tx>
            <c:strRef>
              <c:f>'Questionario CPIA-Enti'!$E$3</c:f>
              <c:strCache>
                <c:ptCount val="1"/>
                <c:pt idx="0">
                  <c:v>Poco 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'Questionario CPIA-Enti'!$B$4:$B$14</c:f>
              <c:strCache>
                <c:ptCount val="11"/>
                <c:pt idx="0">
                  <c:v>I rapporti tra la docenza CPIA e gli operatori della struttura sono buoni?</c:v>
                </c:pt>
                <c:pt idx="1">
                  <c:v>La Dirigenza comunica in maniera efficace gli obiettivi strategici che la scuola si è data?</c:v>
                </c:pt>
                <c:pt idx="2">
                  <c:v>Le procedure per l’accesso alle informazioni sono semplici?</c:v>
                </c:pt>
                <c:pt idx="3">
                  <c:v>Il sito Web del CPIA  offre la possibilità di accesso alle informazioni e alla documentazione utile?</c:v>
                </c:pt>
                <c:pt idx="4">
                  <c:v>I docenti sono disponibili alla  risoluzione comune delle tante problematiche dei corsisti?</c:v>
                </c:pt>
                <c:pt idx="5">
                  <c:v>Le regole stabilite dal CPIA sono comunicate chiaramente? </c:v>
                </c:pt>
                <c:pt idx="6">
                  <c:v>Gli iscritti  frequentano  volentieri i corsi?</c:v>
                </c:pt>
                <c:pt idx="7">
                  <c:v>Gli orari di lezione sono compatibili con gli orari della struttura?</c:v>
                </c:pt>
                <c:pt idx="8">
                  <c:v>Durante il periodo di lezioni in DaD sincrona (video-lezione seguita dagli alunni in tempo reale)  considera efficaci le strategie messe in atto dal Cpia per continuare il percorso formativo degli allievi?</c:v>
                </c:pt>
                <c:pt idx="9">
                  <c:v>Nella definizione della riorganizzazione della didattica considera  adeguata la collaborazione tra docenti Cpia e responsabili della struttura ospitante?</c:v>
                </c:pt>
                <c:pt idx="10">
                  <c:v>Il personale è disponibile alla soluzioni di eventuali problematiche burocratiche?</c:v>
                </c:pt>
              </c:strCache>
            </c:strRef>
          </c:cat>
          <c:val>
            <c:numRef>
              <c:f>'Questionario CPIA-Enti'!$E$4:$E$14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26-4AAF-8B66-F62846A2E7B7}"/>
            </c:ext>
          </c:extLst>
        </c:ser>
        <c:ser>
          <c:idx val="3"/>
          <c:order val="3"/>
          <c:tx>
            <c:strRef>
              <c:f>'Questionario CPIA-Enti'!$F$3</c:f>
              <c:strCache>
                <c:ptCount val="1"/>
                <c:pt idx="0">
                  <c:v>Per nulla</c:v>
                </c:pt>
              </c:strCache>
              <c:extLst xmlns:c15="http://schemas.microsoft.com/office/drawing/2012/chart"/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'Questionario CPIA-Enti'!$B$4:$B$14</c:f>
              <c:strCache>
                <c:ptCount val="11"/>
                <c:pt idx="0">
                  <c:v>I rapporti tra la docenza CPIA e gli operatori della struttura sono buoni?</c:v>
                </c:pt>
                <c:pt idx="1">
                  <c:v>La Dirigenza comunica in maniera efficace gli obiettivi strategici che la scuola si è data?</c:v>
                </c:pt>
                <c:pt idx="2">
                  <c:v>Le procedure per l’accesso alle informazioni sono semplici?</c:v>
                </c:pt>
                <c:pt idx="3">
                  <c:v>Il sito Web del CPIA  offre la possibilità di accesso alle informazioni e alla documentazione utile?</c:v>
                </c:pt>
                <c:pt idx="4">
                  <c:v>I docenti sono disponibili alla  risoluzione comune delle tante problematiche dei corsisti?</c:v>
                </c:pt>
                <c:pt idx="5">
                  <c:v>Le regole stabilite dal CPIA sono comunicate chiaramente? </c:v>
                </c:pt>
                <c:pt idx="6">
                  <c:v>Gli iscritti  frequentano  volentieri i corsi?</c:v>
                </c:pt>
                <c:pt idx="7">
                  <c:v>Gli orari di lezione sono compatibili con gli orari della struttura?</c:v>
                </c:pt>
                <c:pt idx="8">
                  <c:v>Durante il periodo di lezioni in DaD sincrona (video-lezione seguita dagli alunni in tempo reale)  considera efficaci le strategie messe in atto dal Cpia per continuare il percorso formativo degli allievi?</c:v>
                </c:pt>
                <c:pt idx="9">
                  <c:v>Nella definizione della riorganizzazione della didattica considera  adeguata la collaborazione tra docenti Cpia e responsabili della struttura ospitante?</c:v>
                </c:pt>
                <c:pt idx="10">
                  <c:v>Il personale è disponibile alla soluzioni di eventuali problematiche burocratiche?</c:v>
                </c:pt>
              </c:strCache>
              <c:extLst xmlns:c15="http://schemas.microsoft.com/office/drawing/2012/chart"/>
            </c:strRef>
          </c:cat>
          <c:val>
            <c:numRef>
              <c:f>'Questionario CPIA-Enti'!$F$4:$F$14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3-6626-4AAF-8B66-F62846A2E7B7}"/>
            </c:ext>
          </c:extLst>
        </c:ser>
        <c:ser>
          <c:idx val="4"/>
          <c:order val="4"/>
          <c:tx>
            <c:strRef>
              <c:f>'Questionario CPIA-Enti'!$G$3</c:f>
              <c:strCache>
                <c:ptCount val="1"/>
                <c:pt idx="0">
                  <c:v>Non sa/non risponde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'Questionario CPIA-Enti'!$B$4:$B$14</c:f>
              <c:strCache>
                <c:ptCount val="11"/>
                <c:pt idx="0">
                  <c:v>I rapporti tra la docenza CPIA e gli operatori della struttura sono buoni?</c:v>
                </c:pt>
                <c:pt idx="1">
                  <c:v>La Dirigenza comunica in maniera efficace gli obiettivi strategici che la scuola si è data?</c:v>
                </c:pt>
                <c:pt idx="2">
                  <c:v>Le procedure per l’accesso alle informazioni sono semplici?</c:v>
                </c:pt>
                <c:pt idx="3">
                  <c:v>Il sito Web del CPIA  offre la possibilità di accesso alle informazioni e alla documentazione utile?</c:v>
                </c:pt>
                <c:pt idx="4">
                  <c:v>I docenti sono disponibili alla  risoluzione comune delle tante problematiche dei corsisti?</c:v>
                </c:pt>
                <c:pt idx="5">
                  <c:v>Le regole stabilite dal CPIA sono comunicate chiaramente? </c:v>
                </c:pt>
                <c:pt idx="6">
                  <c:v>Gli iscritti  frequentano  volentieri i corsi?</c:v>
                </c:pt>
                <c:pt idx="7">
                  <c:v>Gli orari di lezione sono compatibili con gli orari della struttura?</c:v>
                </c:pt>
                <c:pt idx="8">
                  <c:v>Durante il periodo di lezioni in DaD sincrona (video-lezione seguita dagli alunni in tempo reale)  considera efficaci le strategie messe in atto dal Cpia per continuare il percorso formativo degli allievi?</c:v>
                </c:pt>
                <c:pt idx="9">
                  <c:v>Nella definizione della riorganizzazione della didattica considera  adeguata la collaborazione tra docenti Cpia e responsabili della struttura ospitante?</c:v>
                </c:pt>
                <c:pt idx="10">
                  <c:v>Il personale è disponibile alla soluzioni di eventuali problematiche burocratiche?</c:v>
                </c:pt>
              </c:strCache>
            </c:strRef>
          </c:cat>
          <c:val>
            <c:numRef>
              <c:f>'Questionario CPIA-Enti'!$G$4:$G$14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26-4AAF-8B66-F62846A2E7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786540968"/>
        <c:axId val="786541952"/>
        <c:extLst/>
      </c:barChart>
      <c:catAx>
        <c:axId val="78654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86541952"/>
        <c:crosses val="autoZero"/>
        <c:auto val="1"/>
        <c:lblAlgn val="ctr"/>
        <c:lblOffset val="100"/>
        <c:noMultiLvlLbl val="0"/>
      </c:catAx>
      <c:valAx>
        <c:axId val="78654195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865409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/>
              <a:t>Gradimento apprendenti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'Questionario apprendenti'!$C$3</c:f>
              <c:strCache>
                <c:ptCount val="1"/>
                <c:pt idx="0">
                  <c:v>Molto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'Questionario apprendenti'!$B$4:$B$15</c:f>
              <c:strCache>
                <c:ptCount val="12"/>
                <c:pt idx="0">
                  <c:v>1.Ti piace frequentare la scuola?</c:v>
                </c:pt>
                <c:pt idx="1">
                  <c:v>2.Pensi che le lezioni e le attività svolte in classe siano interessanti?</c:v>
                </c:pt>
                <c:pt idx="2">
                  <c:v>3.Ti piace come gli insegnanti spiegano gli argomenti delle lezioni?</c:v>
                </c:pt>
                <c:pt idx="3">
                  <c:v>4. Hai difficoltà a studiare da solo?</c:v>
                </c:pt>
                <c:pt idx="4">
                  <c:v>5.I rapporti con  i compagni di classe sono buoni?</c:v>
                </c:pt>
                <c:pt idx="5">
                  <c:v>6. I rapporti con l’insegnante o gli insegnanti sono buoni?</c:v>
                </c:pt>
                <c:pt idx="6">
                  <c:v>7.Parli con l’insegnante se hai problemi nello studio?</c:v>
                </c:pt>
                <c:pt idx="7">
                  <c:v>8. Il materiale scolastico (libri, fotocopie etc.) è sufficiente?</c:v>
                </c:pt>
                <c:pt idx="8">
                  <c:v>9.L’orario delle lezioni ti permette di frequentare regolarmente?</c:v>
                </c:pt>
                <c:pt idx="9">
                  <c:v>10.La scuola è pulita e accogliente?</c:v>
                </c:pt>
                <c:pt idx="10">
                  <c:v>11. Il personale ATA o il personale di sorveglianza è disponibile?</c:v>
                </c:pt>
                <c:pt idx="11">
                  <c:v>12.Il Dirigente Scolastico è disponibile?</c:v>
                </c:pt>
              </c:strCache>
            </c:strRef>
          </c:cat>
          <c:val>
            <c:numRef>
              <c:f>'Questionario apprendenti'!$C$4:$C$15</c:f>
              <c:numCache>
                <c:formatCode>General</c:formatCode>
                <c:ptCount val="12"/>
                <c:pt idx="0">
                  <c:v>17</c:v>
                </c:pt>
                <c:pt idx="1">
                  <c:v>23</c:v>
                </c:pt>
                <c:pt idx="2">
                  <c:v>25</c:v>
                </c:pt>
                <c:pt idx="3">
                  <c:v>6</c:v>
                </c:pt>
                <c:pt idx="4">
                  <c:v>9</c:v>
                </c:pt>
                <c:pt idx="5">
                  <c:v>27</c:v>
                </c:pt>
                <c:pt idx="6">
                  <c:v>25</c:v>
                </c:pt>
                <c:pt idx="7">
                  <c:v>10</c:v>
                </c:pt>
                <c:pt idx="8">
                  <c:v>10</c:v>
                </c:pt>
                <c:pt idx="9">
                  <c:v>20</c:v>
                </c:pt>
                <c:pt idx="10">
                  <c:v>20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57-4124-8AC8-40FDBF4D1C8F}"/>
            </c:ext>
          </c:extLst>
        </c:ser>
        <c:ser>
          <c:idx val="1"/>
          <c:order val="1"/>
          <c:tx>
            <c:strRef>
              <c:f>'Questionario apprendenti'!$D$3</c:f>
              <c:strCache>
                <c:ptCount val="1"/>
                <c:pt idx="0">
                  <c:v>Abbastanza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'Questionario apprendenti'!$B$4:$B$15</c:f>
              <c:strCache>
                <c:ptCount val="12"/>
                <c:pt idx="0">
                  <c:v>1.Ti piace frequentare la scuola?</c:v>
                </c:pt>
                <c:pt idx="1">
                  <c:v>2.Pensi che le lezioni e le attività svolte in classe siano interessanti?</c:v>
                </c:pt>
                <c:pt idx="2">
                  <c:v>3.Ti piace come gli insegnanti spiegano gli argomenti delle lezioni?</c:v>
                </c:pt>
                <c:pt idx="3">
                  <c:v>4. Hai difficoltà a studiare da solo?</c:v>
                </c:pt>
                <c:pt idx="4">
                  <c:v>5.I rapporti con  i compagni di classe sono buoni?</c:v>
                </c:pt>
                <c:pt idx="5">
                  <c:v>6. I rapporti con l’insegnante o gli insegnanti sono buoni?</c:v>
                </c:pt>
                <c:pt idx="6">
                  <c:v>7.Parli con l’insegnante se hai problemi nello studio?</c:v>
                </c:pt>
                <c:pt idx="7">
                  <c:v>8. Il materiale scolastico (libri, fotocopie etc.) è sufficiente?</c:v>
                </c:pt>
                <c:pt idx="8">
                  <c:v>9.L’orario delle lezioni ti permette di frequentare regolarmente?</c:v>
                </c:pt>
                <c:pt idx="9">
                  <c:v>10.La scuola è pulita e accogliente?</c:v>
                </c:pt>
                <c:pt idx="10">
                  <c:v>11. Il personale ATA o il personale di sorveglianza è disponibile?</c:v>
                </c:pt>
                <c:pt idx="11">
                  <c:v>12.Il Dirigente Scolastico è disponibile?</c:v>
                </c:pt>
              </c:strCache>
            </c:strRef>
          </c:cat>
          <c:val>
            <c:numRef>
              <c:f>'Questionario apprendenti'!$D$4:$D$15</c:f>
              <c:numCache>
                <c:formatCode>General</c:formatCode>
                <c:ptCount val="12"/>
                <c:pt idx="0">
                  <c:v>11</c:v>
                </c:pt>
                <c:pt idx="1">
                  <c:v>7</c:v>
                </c:pt>
                <c:pt idx="2">
                  <c:v>4</c:v>
                </c:pt>
                <c:pt idx="3">
                  <c:v>11</c:v>
                </c:pt>
                <c:pt idx="4">
                  <c:v>21</c:v>
                </c:pt>
                <c:pt idx="5">
                  <c:v>3</c:v>
                </c:pt>
                <c:pt idx="6">
                  <c:v>4</c:v>
                </c:pt>
                <c:pt idx="7">
                  <c:v>14</c:v>
                </c:pt>
                <c:pt idx="8">
                  <c:v>12</c:v>
                </c:pt>
                <c:pt idx="9">
                  <c:v>9</c:v>
                </c:pt>
                <c:pt idx="10">
                  <c:v>9</c:v>
                </c:pt>
                <c:pt idx="1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57-4124-8AC8-40FDBF4D1C8F}"/>
            </c:ext>
          </c:extLst>
        </c:ser>
        <c:ser>
          <c:idx val="2"/>
          <c:order val="2"/>
          <c:tx>
            <c:strRef>
              <c:f>'Questionario apprendenti'!$E$3</c:f>
              <c:strCache>
                <c:ptCount val="1"/>
                <c:pt idx="0">
                  <c:v>Poco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'Questionario apprendenti'!$B$4:$B$15</c:f>
              <c:strCache>
                <c:ptCount val="12"/>
                <c:pt idx="0">
                  <c:v>1.Ti piace frequentare la scuola?</c:v>
                </c:pt>
                <c:pt idx="1">
                  <c:v>2.Pensi che le lezioni e le attività svolte in classe siano interessanti?</c:v>
                </c:pt>
                <c:pt idx="2">
                  <c:v>3.Ti piace come gli insegnanti spiegano gli argomenti delle lezioni?</c:v>
                </c:pt>
                <c:pt idx="3">
                  <c:v>4. Hai difficoltà a studiare da solo?</c:v>
                </c:pt>
                <c:pt idx="4">
                  <c:v>5.I rapporti con  i compagni di classe sono buoni?</c:v>
                </c:pt>
                <c:pt idx="5">
                  <c:v>6. I rapporti con l’insegnante o gli insegnanti sono buoni?</c:v>
                </c:pt>
                <c:pt idx="6">
                  <c:v>7.Parli con l’insegnante se hai problemi nello studio?</c:v>
                </c:pt>
                <c:pt idx="7">
                  <c:v>8. Il materiale scolastico (libri, fotocopie etc.) è sufficiente?</c:v>
                </c:pt>
                <c:pt idx="8">
                  <c:v>9.L’orario delle lezioni ti permette di frequentare regolarmente?</c:v>
                </c:pt>
                <c:pt idx="9">
                  <c:v>10.La scuola è pulita e accogliente?</c:v>
                </c:pt>
                <c:pt idx="10">
                  <c:v>11. Il personale ATA o il personale di sorveglianza è disponibile?</c:v>
                </c:pt>
                <c:pt idx="11">
                  <c:v>12.Il Dirigente Scolastico è disponibile?</c:v>
                </c:pt>
              </c:strCache>
            </c:strRef>
          </c:cat>
          <c:val>
            <c:numRef>
              <c:f>'Questionario apprendenti'!$E$4:$E$15</c:f>
              <c:numCache>
                <c:formatCode>General</c:formatCode>
                <c:ptCount val="12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11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5</c:v>
                </c:pt>
                <c:pt idx="8">
                  <c:v>7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57-4124-8AC8-40FDBF4D1C8F}"/>
            </c:ext>
          </c:extLst>
        </c:ser>
        <c:ser>
          <c:idx val="3"/>
          <c:order val="3"/>
          <c:tx>
            <c:strRef>
              <c:f>'Questionario apprendenti'!$F$3</c:f>
              <c:strCache>
                <c:ptCount val="1"/>
                <c:pt idx="0">
                  <c:v>Per nulla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'Questionario apprendenti'!$B$4:$B$15</c:f>
              <c:strCache>
                <c:ptCount val="12"/>
                <c:pt idx="0">
                  <c:v>1.Ti piace frequentare la scuola?</c:v>
                </c:pt>
                <c:pt idx="1">
                  <c:v>2.Pensi che le lezioni e le attività svolte in classe siano interessanti?</c:v>
                </c:pt>
                <c:pt idx="2">
                  <c:v>3.Ti piace come gli insegnanti spiegano gli argomenti delle lezioni?</c:v>
                </c:pt>
                <c:pt idx="3">
                  <c:v>4. Hai difficoltà a studiare da solo?</c:v>
                </c:pt>
                <c:pt idx="4">
                  <c:v>5.I rapporti con  i compagni di classe sono buoni?</c:v>
                </c:pt>
                <c:pt idx="5">
                  <c:v>6. I rapporti con l’insegnante o gli insegnanti sono buoni?</c:v>
                </c:pt>
                <c:pt idx="6">
                  <c:v>7.Parli con l’insegnante se hai problemi nello studio?</c:v>
                </c:pt>
                <c:pt idx="7">
                  <c:v>8. Il materiale scolastico (libri, fotocopie etc.) è sufficiente?</c:v>
                </c:pt>
                <c:pt idx="8">
                  <c:v>9.L’orario delle lezioni ti permette di frequentare regolarmente?</c:v>
                </c:pt>
                <c:pt idx="9">
                  <c:v>10.La scuola è pulita e accogliente?</c:v>
                </c:pt>
                <c:pt idx="10">
                  <c:v>11. Il personale ATA o il personale di sorveglianza è disponibile?</c:v>
                </c:pt>
                <c:pt idx="11">
                  <c:v>12.Il Dirigente Scolastico è disponibile?</c:v>
                </c:pt>
              </c:strCache>
            </c:strRef>
          </c:cat>
          <c:val>
            <c:numRef>
              <c:f>'Questionario apprendenti'!$F$4:$F$15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57-4124-8AC8-40FDBF4D1C8F}"/>
            </c:ext>
          </c:extLst>
        </c:ser>
        <c:ser>
          <c:idx val="4"/>
          <c:order val="4"/>
          <c:tx>
            <c:strRef>
              <c:f>'Questionario apprendenti'!$G$3</c:f>
              <c:strCache>
                <c:ptCount val="1"/>
                <c:pt idx="0">
                  <c:v>Non sa/non risponde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'Questionario apprendenti'!$B$4:$B$15</c:f>
              <c:strCache>
                <c:ptCount val="12"/>
                <c:pt idx="0">
                  <c:v>1.Ti piace frequentare la scuola?</c:v>
                </c:pt>
                <c:pt idx="1">
                  <c:v>2.Pensi che le lezioni e le attività svolte in classe siano interessanti?</c:v>
                </c:pt>
                <c:pt idx="2">
                  <c:v>3.Ti piace come gli insegnanti spiegano gli argomenti delle lezioni?</c:v>
                </c:pt>
                <c:pt idx="3">
                  <c:v>4. Hai difficoltà a studiare da solo?</c:v>
                </c:pt>
                <c:pt idx="4">
                  <c:v>5.I rapporti con  i compagni di classe sono buoni?</c:v>
                </c:pt>
                <c:pt idx="5">
                  <c:v>6. I rapporti con l’insegnante o gli insegnanti sono buoni?</c:v>
                </c:pt>
                <c:pt idx="6">
                  <c:v>7.Parli con l’insegnante se hai problemi nello studio?</c:v>
                </c:pt>
                <c:pt idx="7">
                  <c:v>8. Il materiale scolastico (libri, fotocopie etc.) è sufficiente?</c:v>
                </c:pt>
                <c:pt idx="8">
                  <c:v>9.L’orario delle lezioni ti permette di frequentare regolarmente?</c:v>
                </c:pt>
                <c:pt idx="9">
                  <c:v>10.La scuola è pulita e accogliente?</c:v>
                </c:pt>
                <c:pt idx="10">
                  <c:v>11. Il personale ATA o il personale di sorveglianza è disponibile?</c:v>
                </c:pt>
                <c:pt idx="11">
                  <c:v>12.Il Dirigente Scolastico è disponibile?</c:v>
                </c:pt>
              </c:strCache>
            </c:strRef>
          </c:cat>
          <c:val>
            <c:numRef>
              <c:f>'Questionario apprendenti'!$G$4:$G$15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57-4124-8AC8-40FDBF4D1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98689720"/>
        <c:axId val="798688080"/>
      </c:barChart>
      <c:catAx>
        <c:axId val="798689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98688080"/>
        <c:crosses val="autoZero"/>
        <c:auto val="1"/>
        <c:lblAlgn val="ctr"/>
        <c:lblOffset val="100"/>
        <c:noMultiLvlLbl val="0"/>
      </c:catAx>
      <c:valAx>
        <c:axId val="79868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986897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Gradimento apprendenti</a:t>
            </a:r>
          </a:p>
        </c:rich>
      </c:tx>
      <c:layout>
        <c:manualLayout>
          <c:xMode val="edge"/>
          <c:yMode val="edge"/>
          <c:x val="0.37817608936694225"/>
          <c:y val="2.31480818060833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Foglio6!$B$3</c:f>
              <c:strCache>
                <c:ptCount val="1"/>
                <c:pt idx="0">
                  <c:v>13.Durante la chiusura delle scuole ha frequentato on-line?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Foglio6!$C$2:$F$2</c:f>
              <c:strCache>
                <c:ptCount val="4"/>
                <c:pt idx="0">
                  <c:v>Si sempre</c:v>
                </c:pt>
                <c:pt idx="1">
                  <c:v>Abbastanza</c:v>
                </c:pt>
                <c:pt idx="2">
                  <c:v>Quasi mai</c:v>
                </c:pt>
                <c:pt idx="3">
                  <c:v>Mai</c:v>
                </c:pt>
              </c:strCache>
            </c:strRef>
          </c:cat>
          <c:val>
            <c:numRef>
              <c:f>Foglio6!$C$3:$F$3</c:f>
              <c:numCache>
                <c:formatCode>General</c:formatCode>
                <c:ptCount val="4"/>
                <c:pt idx="0">
                  <c:v>8</c:v>
                </c:pt>
                <c:pt idx="1">
                  <c:v>16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A-4EE8-9CAF-4DEA6206841C}"/>
            </c:ext>
          </c:extLst>
        </c:ser>
        <c:ser>
          <c:idx val="1"/>
          <c:order val="1"/>
          <c:tx>
            <c:strRef>
              <c:f>Foglio6!$B$4</c:f>
              <c:strCache>
                <c:ptCount val="1"/>
                <c:pt idx="0">
                  <c:v>15.Durante la chiusura delle scuole i tuoi insegnanti si sono resi disponibili per continuare e portare avanti il percorso formativo culturale inviando materiale di studio?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Foglio6!$C$2:$F$2</c:f>
              <c:strCache>
                <c:ptCount val="4"/>
                <c:pt idx="0">
                  <c:v>Si sempre</c:v>
                </c:pt>
                <c:pt idx="1">
                  <c:v>Abbastanza</c:v>
                </c:pt>
                <c:pt idx="2">
                  <c:v>Quasi mai</c:v>
                </c:pt>
                <c:pt idx="3">
                  <c:v>Mai</c:v>
                </c:pt>
              </c:strCache>
            </c:strRef>
          </c:cat>
          <c:val>
            <c:numRef>
              <c:f>Foglio6!$C$4:$F$4</c:f>
              <c:numCache>
                <c:formatCode>General</c:formatCode>
                <c:ptCount val="4"/>
                <c:pt idx="0">
                  <c:v>27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3A-4EE8-9CAF-4DEA6206841C}"/>
            </c:ext>
          </c:extLst>
        </c:ser>
        <c:ser>
          <c:idx val="2"/>
          <c:order val="2"/>
          <c:tx>
            <c:strRef>
              <c:f>Foglio6!$B$5</c:f>
              <c:strCache>
                <c:ptCount val="1"/>
                <c:pt idx="0">
                  <c:v>16. L'impegno che ti hanno rischiesto i tuoi insegnanti è stato sempre adeguato alle tue possibilità?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Foglio6!$C$2:$F$2</c:f>
              <c:strCache>
                <c:ptCount val="4"/>
                <c:pt idx="0">
                  <c:v>Si sempre</c:v>
                </c:pt>
                <c:pt idx="1">
                  <c:v>Abbastanza</c:v>
                </c:pt>
                <c:pt idx="2">
                  <c:v>Quasi mai</c:v>
                </c:pt>
                <c:pt idx="3">
                  <c:v>Mai</c:v>
                </c:pt>
              </c:strCache>
            </c:strRef>
          </c:cat>
          <c:val>
            <c:numRef>
              <c:f>Foglio6!$C$5:$F$5</c:f>
              <c:numCache>
                <c:formatCode>General</c:formatCode>
                <c:ptCount val="4"/>
                <c:pt idx="0">
                  <c:v>25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3A-4EE8-9CAF-4DEA62068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7824776"/>
        <c:axId val="717823792"/>
      </c:barChart>
      <c:catAx>
        <c:axId val="717824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17823792"/>
        <c:crosses val="autoZero"/>
        <c:auto val="1"/>
        <c:lblAlgn val="ctr"/>
        <c:lblOffset val="100"/>
        <c:noMultiLvlLbl val="0"/>
      </c:catAx>
      <c:valAx>
        <c:axId val="71782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17824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773719257327687E-2"/>
          <c:y val="0.79097677697997171"/>
          <c:w val="0.88416969517585997"/>
          <c:h val="0.20902331127712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95359-A420-4552-BF62-DF19AF431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659310"/>
            <a:ext cx="9650420" cy="3222770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Funzione strumentale Area 3</a:t>
            </a:r>
            <a:br>
              <a:rPr lang="it-IT" sz="32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Istruzione carceraria - comunicazione e rapporti con enti esterni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3E7E4A-B290-4B1D-9B57-489DC33B6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970598"/>
            <a:ext cx="8825658" cy="1298620"/>
          </a:xfrm>
        </p:spPr>
        <p:txBody>
          <a:bodyPr>
            <a:normAutofit/>
          </a:bodyPr>
          <a:lstStyle/>
          <a:p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A.S. 2020/2021</a:t>
            </a:r>
          </a:p>
          <a:p>
            <a:r>
              <a:rPr lang="it-IT" dirty="0" err="1">
                <a:solidFill>
                  <a:schemeClr val="tx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</a:t>
            </a:r>
            <a: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Serena Marzio</a:t>
            </a:r>
            <a:endParaRPr lang="it-IT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3E95A03-6575-4A23-99C3-832871866F6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55" y="476518"/>
            <a:ext cx="9650420" cy="1712889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491574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9A381950-8B0B-4455-BE92-938362ACF8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341247"/>
              </p:ext>
            </p:extLst>
          </p:nvPr>
        </p:nvGraphicFramePr>
        <p:xfrm>
          <a:off x="659038" y="262571"/>
          <a:ext cx="10873924" cy="6332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474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B541D3B1-D9FE-43E7-9310-F0F4A3CC8C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327221"/>
              </p:ext>
            </p:extLst>
          </p:nvPr>
        </p:nvGraphicFramePr>
        <p:xfrm>
          <a:off x="1057013" y="1619075"/>
          <a:ext cx="9622171" cy="492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4">
            <a:extLst>
              <a:ext uri="{FF2B5EF4-FFF2-40B4-BE49-F238E27FC236}">
                <a16:creationId xmlns:a16="http://schemas.microsoft.com/office/drawing/2014/main" id="{B7D29505-6714-4435-819E-917D24A63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386667"/>
            <a:ext cx="8825658" cy="997516"/>
          </a:xfrm>
        </p:spPr>
        <p:txBody>
          <a:bodyPr/>
          <a:lstStyle/>
          <a:p>
            <a:pPr algn="ctr"/>
            <a:r>
              <a:rPr lang="it-IT" sz="2000" dirty="0">
                <a:latin typeface="Arial Rounded MT Bold" panose="020F0704030504030204" pitchFamily="34" charset="0"/>
              </a:rPr>
              <a:t>Alla domanda n. 17: </a:t>
            </a:r>
            <a:br>
              <a:rPr lang="it-IT" sz="2000" dirty="0">
                <a:latin typeface="Arial Rounded MT Bold" panose="020F0704030504030204" pitchFamily="34" charset="0"/>
              </a:rPr>
            </a:br>
            <a:r>
              <a:rPr lang="it-IT" sz="2000" dirty="0">
                <a:latin typeface="Arial Rounded MT Bold" panose="020F0704030504030204" pitchFamily="34" charset="0"/>
              </a:rPr>
              <a:t>«preferisci fare lezione in presenza o a distanza»? </a:t>
            </a:r>
            <a:br>
              <a:rPr lang="it-IT" sz="2000" dirty="0">
                <a:latin typeface="Arial Rounded MT Bold" panose="020F0704030504030204" pitchFamily="34" charset="0"/>
              </a:rPr>
            </a:br>
            <a:r>
              <a:rPr lang="it-IT" sz="2000" dirty="0">
                <a:latin typeface="Arial Rounded MT Bold" panose="020F0704030504030204" pitchFamily="34" charset="0"/>
              </a:rPr>
              <a:t>La totalità degli studenti ha risposto «in presenza».</a:t>
            </a:r>
          </a:p>
        </p:txBody>
      </p:sp>
    </p:spTree>
    <p:extLst>
      <p:ext uri="{BB962C8B-B14F-4D97-AF65-F5344CB8AC3E}">
        <p14:creationId xmlns:p14="http://schemas.microsoft.com/office/powerpoint/2010/main" val="3801167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24C621-A952-45A4-9148-A6DA078F1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989902"/>
            <a:ext cx="8946541" cy="5258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100" dirty="0"/>
              <a:t>Alla domanda n. 18: </a:t>
            </a:r>
          </a:p>
          <a:p>
            <a:pPr marL="0" indent="0">
              <a:buNone/>
            </a:pPr>
            <a:r>
              <a:rPr lang="it-IT" sz="2100" b="1" dirty="0"/>
              <a:t>«quali difficoltà hai avuto nella didattica a distanza»?</a:t>
            </a:r>
          </a:p>
          <a:p>
            <a:pPr marL="0" indent="0">
              <a:buNone/>
            </a:pPr>
            <a:r>
              <a:rPr lang="it-IT" i="1" dirty="0"/>
              <a:t>La netta maggioranza (circa il 77%) ha riscontrato un collegamento ad internet lento o insufficiente e conseguenti problemi di comunicazione con gli insegnanti.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2100" dirty="0"/>
              <a:t>Alla domanda n. 19: </a:t>
            </a:r>
          </a:p>
          <a:p>
            <a:pPr marL="0" indent="0">
              <a:buNone/>
            </a:pPr>
            <a:r>
              <a:rPr lang="it-IT" sz="2100" b="1" dirty="0"/>
              <a:t>«qual è la tua esperienza con la didattica on-line»?</a:t>
            </a:r>
          </a:p>
          <a:p>
            <a:pPr marL="0" indent="0">
              <a:buNone/>
            </a:pPr>
            <a:r>
              <a:rPr lang="it-IT" sz="1900" i="1" dirty="0"/>
              <a:t>Il 33% ha risposto: «sto imparando abbastanza ma a volte faccio fatica;</a:t>
            </a:r>
          </a:p>
          <a:p>
            <a:pPr marL="0" indent="0">
              <a:buNone/>
            </a:pPr>
            <a:r>
              <a:rPr lang="it-IT" sz="1900" i="1" dirty="0"/>
              <a:t>Il 30% ha risposto: «non mi piace e di conseguenza sto imparando poco»;</a:t>
            </a:r>
          </a:p>
          <a:p>
            <a:pPr marL="0" indent="0">
              <a:buNone/>
            </a:pPr>
            <a:r>
              <a:rPr lang="it-IT" sz="1900" i="1" dirty="0"/>
              <a:t>Il 20% ha risposto: «sto imparando meno cose ma cerco di adattarmi alla situazione».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14159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24C621-A952-45A4-9148-A6DA078F1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428" y="981513"/>
            <a:ext cx="8946541" cy="5258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100" dirty="0"/>
              <a:t>Alla domanda n. 20: </a:t>
            </a:r>
          </a:p>
          <a:p>
            <a:pPr marL="0" indent="0">
              <a:buNone/>
            </a:pPr>
            <a:r>
              <a:rPr lang="it-IT" sz="2100" b="1" dirty="0"/>
              <a:t>«cosa pensi della didattica on-line»?</a:t>
            </a:r>
          </a:p>
          <a:p>
            <a:pPr marL="0" indent="0">
              <a:buNone/>
            </a:pPr>
            <a:r>
              <a:rPr lang="it-IT" i="1" dirty="0"/>
              <a:t>La maggioranza risponde che dovrebbe essere utilizzata solo in condizioni di emergenza.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2100" dirty="0"/>
              <a:t>Alla domanda n. 21: </a:t>
            </a:r>
          </a:p>
          <a:p>
            <a:pPr marL="0" indent="0">
              <a:buNone/>
            </a:pPr>
            <a:r>
              <a:rPr lang="it-IT" sz="2100" b="1" dirty="0"/>
              <a:t>«come ti senti in questo periodo così particolare»?</a:t>
            </a:r>
          </a:p>
          <a:p>
            <a:pPr marL="0" indent="0">
              <a:buNone/>
            </a:pPr>
            <a:r>
              <a:rPr lang="it-IT" sz="1900" i="1" dirty="0"/>
              <a:t>Il 63% circa ha risposto: «sono preoccupato e non riesco a studiare bene»;</a:t>
            </a:r>
          </a:p>
          <a:p>
            <a:pPr marL="0" indent="0">
              <a:buNone/>
            </a:pPr>
            <a:r>
              <a:rPr lang="it-IT" sz="1900" i="1" dirty="0"/>
              <a:t>Il 37% ha risposto: «sono tranquillo e riesco a studiare bene».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86745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AC00BC-5701-4930-B240-B4B37034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2728735"/>
            <a:ext cx="9404723" cy="1400530"/>
          </a:xfrm>
        </p:spPr>
        <p:txBody>
          <a:bodyPr/>
          <a:lstStyle/>
          <a:p>
            <a:pPr algn="ctr"/>
            <a:r>
              <a:rPr lang="it-IT" b="1" dirty="0"/>
              <a:t>Grazie dell’attenzione!!!</a:t>
            </a:r>
          </a:p>
        </p:txBody>
      </p:sp>
    </p:spTree>
    <p:extLst>
      <p:ext uri="{BB962C8B-B14F-4D97-AF65-F5344CB8AC3E}">
        <p14:creationId xmlns:p14="http://schemas.microsoft.com/office/powerpoint/2010/main" val="294663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88D215-E1F1-418B-BDBB-102D61D53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130" y="452718"/>
            <a:ext cx="8788704" cy="886685"/>
          </a:xfrm>
        </p:spPr>
        <p:txBody>
          <a:bodyPr/>
          <a:lstStyle/>
          <a:p>
            <a:r>
              <a:rPr lang="it-IT" sz="2800" dirty="0">
                <a:latin typeface="Arial Rounded MT Bold" panose="020F0704030504030204" pitchFamily="34" charset="0"/>
              </a:rPr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88302A-0239-445E-85E6-5D7D19ED0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189" y="1233182"/>
            <a:ext cx="10139335" cy="5015217"/>
          </a:xfrm>
        </p:spPr>
        <p:txBody>
          <a:bodyPr>
            <a:normAutofit fontScale="92500" lnSpcReduction="10000"/>
          </a:bodyPr>
          <a:lstStyle/>
          <a:p>
            <a:pPr marL="342900" marR="73660" lvl="0" indent="-342900" algn="just">
              <a:lnSpc>
                <a:spcPct val="112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supportare i docenti delle scuole carcerarie nel lavoro mediante: </a:t>
            </a:r>
          </a:p>
          <a:p>
            <a:pPr marL="0" marR="73660" lvl="0" indent="0" algn="just">
              <a:lnSpc>
                <a:spcPct val="112000"/>
              </a:lnSpc>
              <a:spcBef>
                <a:spcPts val="15"/>
              </a:spcBef>
              <a:buSzPts val="1200"/>
              <a:buNone/>
              <a:tabLst>
                <a:tab pos="523240" algn="l"/>
              </a:tabLst>
            </a:pP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     - informazioni - materiale didattico - griglie e/o</a:t>
            </a:r>
            <a:r>
              <a:rPr lang="it-IT" spc="-5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schemi;</a:t>
            </a:r>
          </a:p>
          <a:p>
            <a:pPr marL="0" marR="73660" lvl="0" indent="0" algn="just">
              <a:lnSpc>
                <a:spcPct val="112000"/>
              </a:lnSpc>
              <a:spcBef>
                <a:spcPts val="15"/>
              </a:spcBef>
              <a:buSzPts val="1200"/>
              <a:buNone/>
              <a:tabLst>
                <a:tab pos="523240" algn="l"/>
              </a:tabLst>
            </a:pPr>
            <a:endParaRPr lang="it-IT" dirty="0">
              <a:effectLst/>
              <a:latin typeface="Arial Rounded MT Bold" panose="020F07040305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3025" lvl="0" indent="-342900">
              <a:lnSpc>
                <a:spcPct val="9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favorire la comunicazione e la collaborazione tra i docenti operanti nei diversi istituti di prevenzione e</a:t>
            </a:r>
            <a:r>
              <a:rPr lang="it-IT" spc="-15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pena;</a:t>
            </a:r>
          </a:p>
          <a:p>
            <a:pPr marL="342900" marR="73025" lvl="0" indent="-342900">
              <a:lnSpc>
                <a:spcPct val="9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dirty="0">
              <a:effectLst/>
              <a:latin typeface="Arial Rounded MT Bold" panose="020F07040305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6835" lvl="0" indent="-342900">
              <a:lnSpc>
                <a:spcPct val="112000"/>
              </a:lnSpc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favorire l’uniformità delle attività progettuali, curriculari ed extracurriculari, nei diversi istituti di prevenzione e</a:t>
            </a:r>
            <a:r>
              <a:rPr lang="it-IT" spc="-20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pena.</a:t>
            </a:r>
          </a:p>
          <a:p>
            <a:pPr marL="342900" marR="76835" lvl="0" indent="-342900">
              <a:lnSpc>
                <a:spcPct val="112000"/>
              </a:lnSpc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dirty="0">
              <a:effectLst/>
              <a:latin typeface="Arial Rounded MT Bold" panose="020F07040305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4295" lvl="0" indent="-342900">
              <a:lnSpc>
                <a:spcPct val="112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b="1" u="sng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monitorare e confrontare </a:t>
            </a:r>
            <a:r>
              <a:rPr lang="it-IT" b="1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gli esiti delle attività scolastiche nei diversi Istituti di prevenzione e</a:t>
            </a:r>
            <a:r>
              <a:rPr lang="it-IT" b="1" spc="-5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b="1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pena;</a:t>
            </a:r>
          </a:p>
          <a:p>
            <a:pPr marR="74295">
              <a:lnSpc>
                <a:spcPct val="112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sz="1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R="74295">
              <a:lnSpc>
                <a:spcPct val="112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2100" b="1" u="sng" dirty="0">
                <a:latin typeface="Arial Rounded MT Bold" panose="020F0704030504030204" pitchFamily="34" charset="0"/>
              </a:rPr>
              <a:t>monitorare il gradimento allievi </a:t>
            </a:r>
            <a:r>
              <a:rPr lang="it-IT" sz="2100" b="1" dirty="0">
                <a:latin typeface="Arial Rounded MT Bold" panose="020F0704030504030204" pitchFamily="34" charset="0"/>
              </a:rPr>
              <a:t>rispetto alla didattica e il rapporto con i docenti;</a:t>
            </a:r>
          </a:p>
          <a:p>
            <a:pPr marL="342900" marR="73660" lvl="0" indent="-342900">
              <a:lnSpc>
                <a:spcPct val="112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b="1" dirty="0">
              <a:effectLst/>
              <a:latin typeface="Arial Rounded MT Bold" panose="020F07040305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3660" lvl="0" indent="-342900">
              <a:lnSpc>
                <a:spcPct val="112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b="1" u="sng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favorire la comunicazione</a:t>
            </a:r>
            <a:r>
              <a:rPr lang="it-IT" b="1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e i rapporti con enti esterni;</a:t>
            </a:r>
          </a:p>
          <a:p>
            <a:pPr marL="342900" marR="73660" lvl="0" indent="-342900">
              <a:spcBef>
                <a:spcPts val="5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dirty="0">
              <a:effectLst/>
              <a:latin typeface="Arial Rounded MT Bold" panose="020F07040305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3660" lvl="0" indent="-342900">
              <a:spcBef>
                <a:spcPts val="5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collaborare con le altre Funzioni Strumentali e con gli uffici di</a:t>
            </a:r>
            <a:r>
              <a:rPr lang="it-IT" spc="-25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it-IT" dirty="0">
                <a:effectLst/>
                <a:latin typeface="Arial Rounded MT Bold" panose="020F07040305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Dirigenza.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437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1F70D6-FAC7-4F33-AEB9-4CB8A37BD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238" y="454366"/>
            <a:ext cx="9404723" cy="1400530"/>
          </a:xfrm>
        </p:spPr>
        <p:txBody>
          <a:bodyPr/>
          <a:lstStyle/>
          <a:p>
            <a:pPr algn="ctr"/>
            <a:r>
              <a:rPr lang="it-IT" dirty="0">
                <a:latin typeface="Arial Rounded MT Bold" panose="020F0704030504030204" pitchFamily="34" charset="0"/>
              </a:rPr>
              <a:t>Sedi</a:t>
            </a:r>
            <a:r>
              <a:rPr lang="it-IT" dirty="0"/>
              <a:t>       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634FEE-5F54-4DB3-BFC9-27AF17663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330" y="1152983"/>
            <a:ext cx="8946541" cy="273740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Arial Rounded MT Bold" panose="020F0704030504030204" pitchFamily="34" charset="0"/>
              </a:rPr>
              <a:t>-Casa Circondariale Avellino (Bellizzi Irpino)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Arial Rounded MT Bold" panose="020F0704030504030204" pitchFamily="34" charset="0"/>
              </a:rPr>
              <a:t>-Casa Circondariale Ariano Irpino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Arial Rounded MT Bold" panose="020F0704030504030204" pitchFamily="34" charset="0"/>
              </a:rPr>
              <a:t>-Casa di Reclusione Sant’Angelo dei Lombardi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Arial Rounded MT Bold" panose="020F0704030504030204" pitchFamily="34" charset="0"/>
              </a:rPr>
              <a:t>-</a:t>
            </a:r>
            <a:r>
              <a:rPr lang="it-IT" sz="2800" dirty="0" err="1">
                <a:latin typeface="Arial Rounded MT Bold" panose="020F0704030504030204" pitchFamily="34" charset="0"/>
              </a:rPr>
              <a:t>Icam</a:t>
            </a:r>
            <a:r>
              <a:rPr lang="it-IT" sz="2800" dirty="0">
                <a:latin typeface="Arial Rounded MT Bold" panose="020F0704030504030204" pitchFamily="34" charset="0"/>
              </a:rPr>
              <a:t> Lauro</a:t>
            </a:r>
          </a:p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CAC4654-4F6F-45C0-A7C3-812367B25576}"/>
              </a:ext>
            </a:extLst>
          </p:cNvPr>
          <p:cNvSpPr txBox="1">
            <a:spLocks/>
          </p:cNvSpPr>
          <p:nvPr/>
        </p:nvSpPr>
        <p:spPr>
          <a:xfrm>
            <a:off x="2143131" y="3999442"/>
            <a:ext cx="894752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>
                <a:latin typeface="Arial Rounded MT Bold" panose="020F0704030504030204" pitchFamily="34" charset="0"/>
              </a:rPr>
              <a:t>Criteri di analisi dei risultati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0CA7B0FD-EE0B-47A5-86A5-235C9B3EC90B}"/>
              </a:ext>
            </a:extLst>
          </p:cNvPr>
          <p:cNvSpPr txBox="1">
            <a:spLocks/>
          </p:cNvSpPr>
          <p:nvPr/>
        </p:nvSpPr>
        <p:spPr>
          <a:xfrm>
            <a:off x="1102328" y="5171564"/>
            <a:ext cx="8946541" cy="1400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R="73025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1900" dirty="0">
                <a:latin typeface="Arial Rounded MT Bold" panose="020F0704030504030204" pitchFamily="34" charset="0"/>
              </a:rPr>
              <a:t>L’analisi è stata effettuata per ogni sede, i risultati sono la somma delle quattro sedi carcerarie;</a:t>
            </a:r>
          </a:p>
          <a:p>
            <a:pPr marR="73025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sz="1900" dirty="0">
              <a:latin typeface="Arial Rounded MT Bold" panose="020F0704030504030204" pitchFamily="34" charset="0"/>
            </a:endParaRPr>
          </a:p>
          <a:p>
            <a:pPr marR="73025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sz="1900" dirty="0">
              <a:latin typeface="Arial Rounded MT Bold" panose="020F07040305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769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D30CC9-30D4-467E-B964-65AF2713F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30" y="810937"/>
            <a:ext cx="9618799" cy="1400530"/>
          </a:xfrm>
        </p:spPr>
        <p:txBody>
          <a:bodyPr/>
          <a:lstStyle/>
          <a:p>
            <a:r>
              <a:rPr lang="it-IT" sz="3200" dirty="0">
                <a:latin typeface="Arial Rounded MT Bold" panose="020F0704030504030204" pitchFamily="34" charset="0"/>
              </a:rPr>
              <a:t>Monitoraggio confronto esiti attività scolastica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6460A4-FB46-4467-9D8F-BC4FC55D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73025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dirty="0">
                <a:latin typeface="Arial Rounded MT Bold" panose="020F0704030504030204" pitchFamily="34" charset="0"/>
              </a:rPr>
              <a:t>Sono state somministrate e compilate due griglie:</a:t>
            </a: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sz="1700" dirty="0">
              <a:latin typeface="Arial Rounded MT Bold" panose="020F0704030504030204" pitchFamily="34" charset="0"/>
            </a:endParaRP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1700" dirty="0">
                <a:latin typeface="Arial Rounded MT Bold" panose="020F0704030504030204" pitchFamily="34" charset="0"/>
              </a:rPr>
              <a:t>Prova di ingresso;</a:t>
            </a: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1700" dirty="0">
                <a:latin typeface="Arial Rounded MT Bold" panose="020F0704030504030204" pitchFamily="34" charset="0"/>
              </a:rPr>
              <a:t>Prova finale.</a:t>
            </a: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sz="1700" dirty="0">
              <a:latin typeface="Arial Rounded MT Bold" panose="020F0704030504030204" pitchFamily="34" charset="0"/>
            </a:endParaRP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sz="1700" dirty="0">
              <a:latin typeface="Arial Rounded MT Bold" panose="020F0704030504030204" pitchFamily="34" charset="0"/>
            </a:endParaRPr>
          </a:p>
          <a:p>
            <a:pPr marR="73025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dirty="0">
                <a:latin typeface="Arial Rounded MT Bold" panose="020F0704030504030204" pitchFamily="34" charset="0"/>
              </a:rPr>
              <a:t>Dati raccolti:</a:t>
            </a: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sz="2400" dirty="0">
              <a:latin typeface="Arial Rounded MT Bold" panose="020F0704030504030204" pitchFamily="34" charset="0"/>
            </a:endParaRP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1700" dirty="0">
                <a:latin typeface="Arial Rounded MT Bold" panose="020F0704030504030204" pitchFamily="34" charset="0"/>
              </a:rPr>
              <a:t>numero di iscritti al percorso;</a:t>
            </a: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1700" dirty="0">
                <a:latin typeface="Arial Rounded MT Bold" panose="020F0704030504030204" pitchFamily="34" charset="0"/>
              </a:rPr>
              <a:t>numero di partecipanti alle prove;</a:t>
            </a: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1700" dirty="0">
                <a:latin typeface="Arial Rounded MT Bold" panose="020F0704030504030204" pitchFamily="34" charset="0"/>
              </a:rPr>
              <a:t>voto conseguito per ogni materia.</a:t>
            </a:r>
          </a:p>
          <a:p>
            <a:pPr marR="73025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sz="1900" dirty="0">
              <a:latin typeface="Arial Rounded MT Bold" panose="020F0704030504030204" pitchFamily="34" charset="0"/>
            </a:endParaRPr>
          </a:p>
          <a:p>
            <a:pPr marR="73025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dirty="0">
                <a:latin typeface="Arial Rounded MT Bold" panose="020F0704030504030204" pitchFamily="34" charset="0"/>
              </a:rPr>
              <a:t>I dati ottenuti pongono l’attenzione su due aspetti importanti:</a:t>
            </a:r>
          </a:p>
          <a:p>
            <a:pPr marR="73025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endParaRPr lang="it-IT" dirty="0">
              <a:latin typeface="Arial Rounded MT Bold" panose="020F0704030504030204" pitchFamily="34" charset="0"/>
            </a:endParaRP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1700" dirty="0">
                <a:latin typeface="Arial Rounded MT Bold" panose="020F0704030504030204" pitchFamily="34" charset="0"/>
              </a:rPr>
              <a:t>efficacia dell’intervento didattico sugli allievi;</a:t>
            </a:r>
          </a:p>
          <a:p>
            <a:pPr marR="73025" lvl="1">
              <a:lnSpc>
                <a:spcPct val="87000"/>
              </a:lnSpc>
              <a:spcBef>
                <a:spcPts val="15"/>
              </a:spcBef>
              <a:buSzPts val="1200"/>
              <a:buFont typeface="Symbol" panose="05050102010706020507" pitchFamily="18" charset="2"/>
              <a:buChar char=""/>
              <a:tabLst>
                <a:tab pos="523240" algn="l"/>
              </a:tabLst>
            </a:pPr>
            <a:r>
              <a:rPr lang="it-IT" sz="1700" dirty="0">
                <a:latin typeface="Arial Rounded MT Bold" panose="020F0704030504030204" pitchFamily="34" charset="0"/>
              </a:rPr>
              <a:t>risvolto negativo DAD in termini di abbandono scolastico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5624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2DD953-5581-4FEA-8B8E-3F9F1F202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1425" y="1090569"/>
            <a:ext cx="8946541" cy="533399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rgbClr val="1C1C1C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Sebbene la nostra Scuola abbia messo in atto fin da subito strategie efficaci per garantire la continuità delle attività didattiche attraverso la dad sincrona, e attraverso l’intervento dei docenti sempre pronti a sopperire, con le attività asincrone e l’invio di dispense cartacee, alle difficoltà di   una connettività non sempre sufficiente, si è riscontrato, in tutte le sedi, il problema riguardante </a:t>
            </a:r>
            <a:r>
              <a:rPr lang="it-IT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discontinuità degli apprendenti, dovuta a: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dirty="0"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73660" lvl="0" indent="-342900" algn="just">
              <a:spcBef>
                <a:spcPts val="15"/>
              </a:spcBef>
              <a:buFont typeface="+mj-lt"/>
              <a:buAutoNum type="arabicPeriod"/>
            </a:pPr>
            <a:r>
              <a:rPr lang="it-IT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motivi tecnico-organizzativi interni agli Istituti;</a:t>
            </a:r>
          </a:p>
          <a:p>
            <a:pPr marL="342900" marR="73660" lvl="0" indent="-342900" algn="just">
              <a:spcBef>
                <a:spcPts val="15"/>
              </a:spcBef>
              <a:buFont typeface="+mj-lt"/>
              <a:buAutoNum type="arabicPeriod"/>
            </a:pPr>
            <a:r>
              <a:rPr lang="it-IT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didattica a distanza spesso più faticosa e impegnativa a causa della mancanza</a:t>
            </a:r>
            <a:r>
              <a:rPr lang="it-IT" dirty="0">
                <a:solidFill>
                  <a:srgbClr val="212529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  <a:r>
              <a:rPr lang="it-IT" dirty="0">
                <a:latin typeface="Arial Rounded MT Bold" panose="020F0704030504030204" pitchFamily="34" charset="0"/>
              </a:rPr>
              <a:t>dello spazio di interazione all’interno del gruppo “classe”, determinante per l’apprendimento stesso.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566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DE3706-94C1-4F7F-851C-24E135C4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990" y="855390"/>
            <a:ext cx="9404723" cy="1400530"/>
          </a:xfrm>
        </p:spPr>
        <p:txBody>
          <a:bodyPr/>
          <a:lstStyle/>
          <a:p>
            <a:pPr algn="ctr"/>
            <a:r>
              <a:rPr lang="it-IT" dirty="0">
                <a:latin typeface="Arial Rounded MT Bold" panose="020F0704030504030204" pitchFamily="34" charset="0"/>
              </a:rPr>
              <a:t>Tabella risultati monitoraggio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5CF8C53-C875-41F5-B9C1-0FC12938F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985842"/>
              </p:ext>
            </p:extLst>
          </p:nvPr>
        </p:nvGraphicFramePr>
        <p:xfrm>
          <a:off x="788565" y="2667699"/>
          <a:ext cx="9404722" cy="221469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591790">
                  <a:extLst>
                    <a:ext uri="{9D8B030D-6E8A-4147-A177-3AD203B41FA5}">
                      <a16:colId xmlns:a16="http://schemas.microsoft.com/office/drawing/2014/main" val="357721692"/>
                    </a:ext>
                  </a:extLst>
                </a:gridCol>
                <a:gridCol w="2110572">
                  <a:extLst>
                    <a:ext uri="{9D8B030D-6E8A-4147-A177-3AD203B41FA5}">
                      <a16:colId xmlns:a16="http://schemas.microsoft.com/office/drawing/2014/main" val="3390326615"/>
                    </a:ext>
                  </a:extLst>
                </a:gridCol>
                <a:gridCol w="2351180">
                  <a:extLst>
                    <a:ext uri="{9D8B030D-6E8A-4147-A177-3AD203B41FA5}">
                      <a16:colId xmlns:a16="http://schemas.microsoft.com/office/drawing/2014/main" val="127703219"/>
                    </a:ext>
                  </a:extLst>
                </a:gridCol>
                <a:gridCol w="2351180">
                  <a:extLst>
                    <a:ext uri="{9D8B030D-6E8A-4147-A177-3AD203B41FA5}">
                      <a16:colId xmlns:a16="http://schemas.microsoft.com/office/drawing/2014/main" val="2147690451"/>
                    </a:ext>
                  </a:extLst>
                </a:gridCol>
              </a:tblGrid>
              <a:tr h="3688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Percorso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    Iscritti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  Prova ingresso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 Prova finale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549330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I livello -I periodo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26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18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13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7428788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I livello -II periodo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36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22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2088318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Ampliamento 200 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13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515061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A1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11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11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52195"/>
                  </a:ext>
                </a:extLst>
              </a:tr>
              <a:tr h="369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A2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 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268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2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400808"/>
              </p:ext>
            </p:extLst>
          </p:nvPr>
        </p:nvGraphicFramePr>
        <p:xfrm>
          <a:off x="720098" y="2057400"/>
          <a:ext cx="48291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1E135CE-BBBC-47C9-88C7-75D5F50F696E}"/>
              </a:ext>
            </a:extLst>
          </p:cNvPr>
          <p:cNvSpPr txBox="1"/>
          <p:nvPr/>
        </p:nvSpPr>
        <p:spPr>
          <a:xfrm>
            <a:off x="2298583" y="4915840"/>
            <a:ext cx="1937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18 apprendenti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78C699C-7AFC-4769-8CEC-25ED739CDCDB}"/>
              </a:ext>
            </a:extLst>
          </p:cNvPr>
          <p:cNvSpPr txBox="1"/>
          <p:nvPr/>
        </p:nvSpPr>
        <p:spPr>
          <a:xfrm>
            <a:off x="8088385" y="4915840"/>
            <a:ext cx="1937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11 apprendenti</a:t>
            </a:r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FD4E8572-74B7-42CC-9DEF-D3E987A9B0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528687"/>
              </p:ext>
            </p:extLst>
          </p:nvPr>
        </p:nvGraphicFramePr>
        <p:xfrm>
          <a:off x="6623677" y="2057400"/>
          <a:ext cx="48482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9468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1F6688-46C5-4C7B-992C-AE0D8FBA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309911" cy="5679634"/>
          </a:xfrm>
        </p:spPr>
        <p:txBody>
          <a:bodyPr/>
          <a:lstStyle/>
          <a:p>
            <a:pPr marR="73660" lvl="0">
              <a:spcBef>
                <a:spcPts val="15"/>
              </a:spcBef>
            </a:pPr>
            <a:r>
              <a:rPr lang="it-IT" sz="2800" u="sng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2800" b="1" u="sng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ue questionari di gradimento</a:t>
            </a:r>
            <a:r>
              <a:rPr lang="it-IT" sz="2800" u="sng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it-IT" sz="2800" u="sng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rapporti tra Cpia ed Enti esterni ospitanti gli allievi: </a:t>
            </a:r>
            <a:br>
              <a:rPr lang="it-IT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13 questionari rapporti Cpia/Enti esterni</a:t>
            </a:r>
            <a:r>
              <a:rPr lang="it-IT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</a:t>
            </a:r>
            <a:br>
              <a:rPr lang="it-IT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(grado di soddisfazione “molto-abbastanza- poco-per nulla”). </a:t>
            </a:r>
            <a:br>
              <a:rPr lang="it-IT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Settori analizzati: rapporti tra docenza e struttura (disponibilità, collaborazione), rapporti struttura e dirigenza /amministrazione;</a:t>
            </a:r>
            <a:br>
              <a:rPr lang="it-IT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</a:br>
            <a:br>
              <a:rPr lang="it-IT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</a:br>
            <a:r>
              <a:rPr lang="it-IT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gradimento dei nostri apprendenti rispetto alla didattica, ai rapporti con i docenti e alla dad: </a:t>
            </a:r>
            <a:br>
              <a:rPr lang="it-IT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30 questionari gradimento allievi</a:t>
            </a:r>
            <a:br>
              <a:rPr lang="it-IT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Settori analizzati: rapporti con i docenti, gradimento attività didattiche, attività in dad.</a:t>
            </a:r>
            <a:br>
              <a:rPr lang="it-IT" sz="16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76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5C3182A2-DE7C-431D-B50D-3B579FC2C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48546"/>
              </p:ext>
            </p:extLst>
          </p:nvPr>
        </p:nvGraphicFramePr>
        <p:xfrm>
          <a:off x="343948" y="838899"/>
          <a:ext cx="11358694" cy="5579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5870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358</TotalTime>
  <Words>762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Arial Rounded MT Bold</vt:lpstr>
      <vt:lpstr>Calibri</vt:lpstr>
      <vt:lpstr>Century Gothic</vt:lpstr>
      <vt:lpstr>Symbol</vt:lpstr>
      <vt:lpstr>Times New Roman</vt:lpstr>
      <vt:lpstr>Wingdings 3</vt:lpstr>
      <vt:lpstr>Ione</vt:lpstr>
      <vt:lpstr>                  Funzione strumentale Area 3 Istruzione carceraria - comunicazione e rapporti con enti esterni  </vt:lpstr>
      <vt:lpstr>Obiettivi</vt:lpstr>
      <vt:lpstr>Sedi         </vt:lpstr>
      <vt:lpstr>Monitoraggio confronto esiti attività scolastica</vt:lpstr>
      <vt:lpstr>Presentazione standard di PowerPoint</vt:lpstr>
      <vt:lpstr>Tabella risultati monitoraggio</vt:lpstr>
      <vt:lpstr>Presentazione standard di PowerPoint</vt:lpstr>
      <vt:lpstr>Due questionari di gradimento:   - rapporti tra Cpia ed Enti esterni ospitanti gli allievi:  13 questionari rapporti Cpia/Enti esterni  (grado di soddisfazione “molto-abbastanza- poco-per nulla”).  Settori analizzati: rapporti tra docenza e struttura (disponibilità, collaborazione), rapporti struttura e dirigenza /amministrazione;  - gradimento dei nostri apprendenti rispetto alla didattica, ai rapporti con i docenti e alla dad:  30 questionari gradimento allievi Settori analizzati: rapporti con i docenti, gradimento attività didattiche, attività in dad.  </vt:lpstr>
      <vt:lpstr>Presentazione standard di PowerPoint</vt:lpstr>
      <vt:lpstr>Presentazione standard di PowerPoint</vt:lpstr>
      <vt:lpstr>Alla domanda n. 17:  «preferisci fare lezione in presenza o a distanza»?  La totalità degli studenti ha risposto «in presenza».</vt:lpstr>
      <vt:lpstr>Presentazione standard di PowerPoint</vt:lpstr>
      <vt:lpstr>Presentazione standard di PowerPoint</vt:lpstr>
      <vt:lpstr>Grazie dell’attenzione!!!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Funzione strumentale Area 3  Istruzione carceraria comunicazione e rapporti con enti esterni</dc:title>
  <dc:creator>Isidoro Loffredo</dc:creator>
  <cp:lastModifiedBy>Isidoro Loffredo</cp:lastModifiedBy>
  <cp:revision>17</cp:revision>
  <dcterms:created xsi:type="dcterms:W3CDTF">2021-06-29T15:57:00Z</dcterms:created>
  <dcterms:modified xsi:type="dcterms:W3CDTF">2021-06-29T21:55:01Z</dcterms:modified>
</cp:coreProperties>
</file>