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60" r:id="rId3"/>
    <p:sldId id="300" r:id="rId4"/>
    <p:sldId id="298" r:id="rId5"/>
    <p:sldId id="264" r:id="rId6"/>
    <p:sldId id="262" r:id="rId7"/>
    <p:sldId id="263" r:id="rId8"/>
    <p:sldId id="302" r:id="rId9"/>
    <p:sldId id="265" r:id="rId10"/>
    <p:sldId id="266" r:id="rId11"/>
    <p:sldId id="267" r:id="rId12"/>
    <p:sldId id="301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 Pensabene" initials="L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ED23BC7-4B0C-4019-855F-538269408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BE02CD9-2C8D-4E1D-8CA7-D8C36A788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4E336FE-B177-46DB-8D58-1B198EE9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07A5840-C2C9-4341-8E68-0FB095395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600BE21-305A-40FB-865D-0EE57FE0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96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93B8816-38C7-41D9-8A83-4A273562C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619195A3-87AA-4700-8717-A801AD586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2411E92-27FF-480F-8C72-B12933FBE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3FBB440-357F-4C5D-9884-794323CE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7E203E7-1CCD-436D-8C41-45576350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174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F5A1FD1A-17A5-43A0-B3E7-C23A2EFFE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D2EBA4F3-A47A-4EDF-9E76-B428CE899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83092D2-4B74-4475-A074-06665B85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B0A4308-9EF0-4087-A403-3D8739017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18C61E6-28B7-4E61-9747-8901CDE07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760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357A58-B097-4B70-B26E-F4D428AED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0341B79-5B18-4ED6-B539-5281EF55E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81B43C2-94D0-44C3-8A34-88BE2DBB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5D31E45-6406-43F5-9852-FEE57367E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10481EA-A94C-4B5C-8105-E0F587C62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97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64CBBA3-7F70-4A2B-BACD-77D721475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0DD81A43-9424-4F95-995C-FF3AE19CE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BAF6992-A5CA-451A-B9C0-125CC6CE4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7D9209E-AD3D-41A5-ADDF-CB4BC4B6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3E53B9A-6EE4-4C2C-BAE9-E0182327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19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13A37F8-46D4-4453-8C60-0D4905C1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7A4191E-273E-48DA-A1A7-19A51A4EB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8073D4BA-E112-483E-8DA5-E854B5AD9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F36973E0-FC14-47C1-B10A-CC68AAC9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BD5BB697-BDEB-4198-BB62-DA520B7F4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14EDC90-AA60-435B-ABAB-AD2A13B3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74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D77D0DE-7607-4408-887C-ED046E3A0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B0D49297-93B0-47F6-9F67-8135AC330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C63626C-B92C-483E-A51C-E9F9D22BF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492F91FB-FCBB-4DAC-9D14-7187E0055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60518119-60AB-4AE1-A94D-3AFCE8A24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62FBB554-64F2-4BF5-92ED-9C76C4A15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754C4C5A-B2C1-4556-AB4A-08E0FC671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1EE0F8EA-D74C-449B-807E-F7EE5CCF8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404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17DC412-1B62-4BF8-9E68-5F056084E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820F3235-CEA6-4A64-8ACD-445B98E5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E19ED421-C4DF-43C3-A2AA-1C45D080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627486B6-A77F-4A4D-B1C4-C3C7B4049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7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779EDEAE-1421-40D8-96BE-38E23FA8E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9708C63E-F9C6-4A9D-AACB-30AA9226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06B6008C-80C1-4D47-B48D-7A44292CE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52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CF74E47-E161-4857-91E2-05D81592A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5E09BD5-EDEB-4B29-9640-F692BD00B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74E66F2E-65D7-49B4-9BD2-D0501B6E5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FE588F5B-B9B9-4C69-853C-86BE53FAF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38F6F64-88B1-41D7-98B4-717ADCB7B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69E9439-926D-46A1-A15C-7476458DB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06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1A93C2-C8A7-485E-9BA1-A70F84989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A8DF63F5-28E4-4CF1-A14C-E5A45E7928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4C6510B3-296D-4314-84ED-F6B74C65A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81C09276-011C-4887-BD94-FED5111B5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4D2F4078-2EF9-47DE-9247-385C64430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90AA3C7F-C59D-443D-8752-D7CA7B6F5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85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0BACC74B-A7B5-42BF-A915-C8FD0F9B4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1D7F4B77-44BD-48A9-A419-119FAA6C3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B21635F-840D-4C7F-A048-7BA890857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DDAE1-169C-439A-B16B-DEA900253BD8}" type="datetimeFigureOut">
              <a:rPr lang="it-IT" smtClean="0"/>
              <a:t>27/11/2020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DCB327F-6D9A-4241-90F7-EFDDE553E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19E871A-2B35-42C1-B21D-B859AB78AC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E7DB7-C3B2-421E-A723-0078EDD29E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54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EE00D89A-0603-4EB4-8993-D8262D813AE6}"/>
              </a:ext>
            </a:extLst>
          </p:cNvPr>
          <p:cNvSpPr txBox="1"/>
          <p:nvPr/>
        </p:nvSpPr>
        <p:spPr>
          <a:xfrm>
            <a:off x="2190750" y="3118217"/>
            <a:ext cx="78105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4800" b="1" dirty="0"/>
          </a:p>
          <a:p>
            <a:pPr algn="ctr"/>
            <a:r>
              <a:rPr lang="it-IT" sz="3600" dirty="0">
                <a:solidFill>
                  <a:schemeClr val="bg1"/>
                </a:solidFill>
                <a:latin typeface="Arial Black" panose="020B0A04020102020204" pitchFamily="34" charset="0"/>
              </a:rPr>
              <a:t>Esiti prove </a:t>
            </a:r>
            <a:r>
              <a:rPr lang="it-IT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it-IT" sz="3600" dirty="0">
                <a:solidFill>
                  <a:schemeClr val="bg1"/>
                </a:solidFill>
                <a:latin typeface="Arial Black" panose="020B0A04020102020204" pitchFamily="34" charset="0"/>
              </a:rPr>
              <a:t>di verifica </a:t>
            </a:r>
            <a:r>
              <a:rPr lang="it-IT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disciplinari </a:t>
            </a:r>
            <a:r>
              <a:rPr lang="it-IT" sz="3600" dirty="0">
                <a:solidFill>
                  <a:schemeClr val="bg1"/>
                </a:solidFill>
                <a:latin typeface="Arial Black" panose="020B0A04020102020204" pitchFamily="34" charset="0"/>
              </a:rPr>
              <a:t>d’Istituto</a:t>
            </a:r>
          </a:p>
          <a:p>
            <a:pPr algn="ctr"/>
            <a:r>
              <a:rPr lang="it-IT" sz="3600" dirty="0" err="1">
                <a:solidFill>
                  <a:schemeClr val="bg1"/>
                </a:solidFill>
                <a:latin typeface="Arial Black" panose="020B0A04020102020204" pitchFamily="34" charset="0"/>
              </a:rPr>
              <a:t>a.s.</a:t>
            </a:r>
            <a:r>
              <a:rPr lang="it-IT" sz="3600" dirty="0">
                <a:solidFill>
                  <a:schemeClr val="bg1"/>
                </a:solidFill>
                <a:latin typeface="Arial Black" panose="020B0A04020102020204" pitchFamily="34" charset="0"/>
              </a:rPr>
              <a:t> 2019/2020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9E0E32AD-A25B-4217-BFEE-88FC7B6C1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35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63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78F1AD8-6572-4776-81EF-258A35F524CA}"/>
              </a:ext>
            </a:extLst>
          </p:cNvPr>
          <p:cNvSpPr txBox="1"/>
          <p:nvPr/>
        </p:nvSpPr>
        <p:spPr>
          <a:xfrm>
            <a:off x="647700" y="447675"/>
            <a:ext cx="366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</a:t>
            </a:r>
            <a:r>
              <a:rPr lang="it-IT" dirty="0" smtClean="0"/>
              <a:t>prove II </a:t>
            </a:r>
            <a:r>
              <a:rPr lang="it-IT" dirty="0"/>
              <a:t>Periodo</a:t>
            </a:r>
          </a:p>
          <a:p>
            <a:r>
              <a:rPr lang="it-IT" dirty="0"/>
              <a:t>MATEMATICA/SCIENZE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BC69030D-722B-420A-881A-1B937FFD5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759620"/>
            <a:ext cx="4957665" cy="473919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5AA1229D-D19E-4D57-8A29-789F8F48D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6637" y="1759623"/>
            <a:ext cx="4956118" cy="47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37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20D76A3-7BB7-4308-AC57-391D9C954C98}"/>
              </a:ext>
            </a:extLst>
          </p:cNvPr>
          <p:cNvSpPr txBox="1"/>
          <p:nvPr/>
        </p:nvSpPr>
        <p:spPr>
          <a:xfrm>
            <a:off x="647700" y="447675"/>
            <a:ext cx="366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Risultati prove intermedie II Periodo</a:t>
            </a:r>
          </a:p>
          <a:p>
            <a:r>
              <a:rPr lang="it-IT" dirty="0"/>
              <a:t>INGLESE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A88CCB7A-AE3F-4241-A7CF-16429FD70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688" y="1759475"/>
            <a:ext cx="4956126" cy="4739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26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503E1E46-3D10-4085-BBA4-6B03E4136A68}"/>
              </a:ext>
            </a:extLst>
          </p:cNvPr>
          <p:cNvSpPr txBox="1"/>
          <p:nvPr/>
        </p:nvSpPr>
        <p:spPr>
          <a:xfrm>
            <a:off x="647700" y="447675"/>
            <a:ext cx="366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prove </a:t>
            </a:r>
            <a:r>
              <a:rPr lang="it-IT" dirty="0" smtClean="0"/>
              <a:t>intermedie </a:t>
            </a:r>
            <a:r>
              <a:rPr lang="it-IT" dirty="0"/>
              <a:t>II Periodo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01213083-919C-4C0C-8D35-4D54B0ADD567}"/>
              </a:ext>
            </a:extLst>
          </p:cNvPr>
          <p:cNvSpPr/>
          <p:nvPr/>
        </p:nvSpPr>
        <p:spPr>
          <a:xfrm>
            <a:off x="647700" y="1390650"/>
            <a:ext cx="110775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La lettura dei grafici  relativi al II  Periodo  evidenziano che la maggioranza degli apprendenti si attesta su un livello sufficiente (</a:t>
            </a:r>
            <a:r>
              <a:rPr lang="it-IT" b="1" dirty="0">
                <a:solidFill>
                  <a:schemeClr val="bg1"/>
                </a:solidFill>
              </a:rPr>
              <a:t>voto 6</a:t>
            </a:r>
            <a:r>
              <a:rPr lang="it-IT" dirty="0">
                <a:solidFill>
                  <a:schemeClr val="bg1"/>
                </a:solidFill>
              </a:rPr>
              <a:t>) di conoscenza  con le seguenti percentuali: 55% in </a:t>
            </a:r>
            <a:r>
              <a:rPr lang="it-IT" b="1" dirty="0">
                <a:solidFill>
                  <a:schemeClr val="bg1"/>
                </a:solidFill>
              </a:rPr>
              <a:t>Scienze</a:t>
            </a:r>
            <a:r>
              <a:rPr lang="it-IT" dirty="0">
                <a:solidFill>
                  <a:schemeClr val="bg1"/>
                </a:solidFill>
              </a:rPr>
              <a:t>, 48% in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  <a:r>
              <a:rPr lang="it-IT" dirty="0">
                <a:solidFill>
                  <a:schemeClr val="bg1"/>
                </a:solidFill>
              </a:rPr>
              <a:t>, 47% in </a:t>
            </a:r>
            <a:r>
              <a:rPr lang="it-IT" b="1" dirty="0">
                <a:solidFill>
                  <a:schemeClr val="bg1"/>
                </a:solidFill>
              </a:rPr>
              <a:t>Italiano</a:t>
            </a:r>
            <a:r>
              <a:rPr lang="it-IT" dirty="0">
                <a:solidFill>
                  <a:schemeClr val="bg1"/>
                </a:solidFill>
              </a:rPr>
              <a:t>, 30% in </a:t>
            </a:r>
            <a:r>
              <a:rPr lang="it-IT" b="1" dirty="0">
                <a:solidFill>
                  <a:schemeClr val="bg1"/>
                </a:solidFill>
              </a:rPr>
              <a:t>Storia e Geografia </a:t>
            </a:r>
            <a:r>
              <a:rPr lang="it-IT" dirty="0">
                <a:solidFill>
                  <a:schemeClr val="bg1"/>
                </a:solidFill>
              </a:rPr>
              <a:t>e per il 29%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Livelli discreti (</a:t>
            </a:r>
            <a:r>
              <a:rPr lang="it-IT" b="1" dirty="0">
                <a:solidFill>
                  <a:schemeClr val="bg1"/>
                </a:solidFill>
              </a:rPr>
              <a:t>voto 7</a:t>
            </a:r>
            <a:r>
              <a:rPr lang="it-IT" dirty="0">
                <a:solidFill>
                  <a:schemeClr val="bg1"/>
                </a:solidFill>
              </a:rPr>
              <a:t>) sono stati raggiunti per il 44% in </a:t>
            </a:r>
            <a:r>
              <a:rPr lang="it-IT" b="1" dirty="0">
                <a:solidFill>
                  <a:schemeClr val="bg1"/>
                </a:solidFill>
              </a:rPr>
              <a:t>Italiano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 b="1" dirty="0">
                <a:solidFill>
                  <a:schemeClr val="bg1"/>
                </a:solidFill>
              </a:rPr>
              <a:t>Storia e Geografia</a:t>
            </a:r>
            <a:r>
              <a:rPr lang="it-IT" dirty="0">
                <a:solidFill>
                  <a:schemeClr val="bg1"/>
                </a:solidFill>
              </a:rPr>
              <a:t>, il 36%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  <a:r>
              <a:rPr lang="it-IT" dirty="0">
                <a:solidFill>
                  <a:schemeClr val="bg1"/>
                </a:solidFill>
              </a:rPr>
              <a:t>, il 31% in </a:t>
            </a:r>
            <a:r>
              <a:rPr lang="it-IT" b="1" dirty="0">
                <a:solidFill>
                  <a:schemeClr val="bg1"/>
                </a:solidFill>
              </a:rPr>
              <a:t>Scienze</a:t>
            </a:r>
            <a:r>
              <a:rPr lang="it-IT" dirty="0">
                <a:solidFill>
                  <a:schemeClr val="bg1"/>
                </a:solidFill>
              </a:rPr>
              <a:t> e il 28% in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Dei buoni risultati con voto</a:t>
            </a:r>
            <a:r>
              <a:rPr lang="it-IT" b="1" dirty="0">
                <a:solidFill>
                  <a:schemeClr val="bg1"/>
                </a:solidFill>
              </a:rPr>
              <a:t> 8 </a:t>
            </a:r>
            <a:r>
              <a:rPr lang="it-IT" dirty="0">
                <a:solidFill>
                  <a:schemeClr val="bg1"/>
                </a:solidFill>
              </a:rPr>
              <a:t>sono stati raggiunti dagli apprendenti con le percentuali del 16%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  <a:r>
              <a:rPr lang="it-IT" dirty="0">
                <a:solidFill>
                  <a:schemeClr val="bg1"/>
                </a:solidFill>
              </a:rPr>
              <a:t>,  15% in </a:t>
            </a:r>
            <a:r>
              <a:rPr lang="it-IT" b="1" dirty="0">
                <a:solidFill>
                  <a:schemeClr val="bg1"/>
                </a:solidFill>
              </a:rPr>
              <a:t>Storia e geografia</a:t>
            </a:r>
            <a:r>
              <a:rPr lang="it-IT" dirty="0">
                <a:solidFill>
                  <a:schemeClr val="bg1"/>
                </a:solidFill>
              </a:rPr>
              <a:t>, 10% in Scienze, 9% in Italiano e 7% in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b="1" dirty="0">
                <a:solidFill>
                  <a:schemeClr val="bg1"/>
                </a:solidFill>
              </a:rPr>
              <a:t>Ottimi risultati </a:t>
            </a:r>
            <a:r>
              <a:rPr lang="it-IT" dirty="0">
                <a:solidFill>
                  <a:schemeClr val="bg1"/>
                </a:solidFill>
              </a:rPr>
              <a:t>con voti </a:t>
            </a:r>
            <a:r>
              <a:rPr lang="it-IT" b="1" dirty="0">
                <a:solidFill>
                  <a:schemeClr val="bg1"/>
                </a:solidFill>
              </a:rPr>
              <a:t>9</a:t>
            </a:r>
            <a:r>
              <a:rPr lang="it-IT" dirty="0">
                <a:solidFill>
                  <a:schemeClr val="bg1"/>
                </a:solidFill>
              </a:rPr>
              <a:t> e </a:t>
            </a:r>
            <a:r>
              <a:rPr lang="it-IT" b="1" dirty="0">
                <a:solidFill>
                  <a:schemeClr val="bg1"/>
                </a:solidFill>
              </a:rPr>
              <a:t>10</a:t>
            </a:r>
            <a:r>
              <a:rPr lang="it-IT" dirty="0">
                <a:solidFill>
                  <a:schemeClr val="bg1"/>
                </a:solidFill>
              </a:rPr>
              <a:t> sono stati raggiunti dal 13% degli apprendenti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  <a:r>
              <a:rPr lang="it-IT" dirty="0">
                <a:solidFill>
                  <a:schemeClr val="bg1"/>
                </a:solidFill>
              </a:rPr>
              <a:t> e </a:t>
            </a:r>
            <a:r>
              <a:rPr lang="it-IT" b="1" dirty="0">
                <a:solidFill>
                  <a:schemeClr val="bg1"/>
                </a:solidFill>
              </a:rPr>
              <a:t>Matematica </a:t>
            </a:r>
            <a:r>
              <a:rPr lang="it-IT" dirty="0">
                <a:solidFill>
                  <a:schemeClr val="bg1"/>
                </a:solidFill>
              </a:rPr>
              <a:t>e dal 4% in </a:t>
            </a:r>
            <a:r>
              <a:rPr lang="it-IT" b="1" dirty="0">
                <a:solidFill>
                  <a:schemeClr val="bg1"/>
                </a:solidFill>
              </a:rPr>
              <a:t>Scienze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Le </a:t>
            </a:r>
            <a:r>
              <a:rPr lang="it-IT" b="1" dirty="0">
                <a:solidFill>
                  <a:schemeClr val="bg1"/>
                </a:solidFill>
              </a:rPr>
              <a:t>insufficienze</a:t>
            </a:r>
            <a:r>
              <a:rPr lang="it-IT" dirty="0">
                <a:solidFill>
                  <a:schemeClr val="bg1"/>
                </a:solidFill>
              </a:rPr>
              <a:t> con </a:t>
            </a:r>
            <a:r>
              <a:rPr lang="it-IT" b="1" dirty="0">
                <a:solidFill>
                  <a:schemeClr val="bg1"/>
                </a:solidFill>
              </a:rPr>
              <a:t>voto 5 </a:t>
            </a:r>
            <a:r>
              <a:rPr lang="it-IT" dirty="0">
                <a:solidFill>
                  <a:schemeClr val="bg1"/>
                </a:solidFill>
              </a:rPr>
              <a:t>si rilevano per l’11% in </a:t>
            </a:r>
            <a:r>
              <a:rPr lang="it-IT" b="1" dirty="0">
                <a:solidFill>
                  <a:schemeClr val="bg1"/>
                </a:solidFill>
              </a:rPr>
              <a:t>Storia e Geografia</a:t>
            </a:r>
            <a:r>
              <a:rPr lang="it-IT" dirty="0">
                <a:solidFill>
                  <a:schemeClr val="bg1"/>
                </a:solidFill>
              </a:rPr>
              <a:t>, il 4% in 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  <a:r>
              <a:rPr lang="it-IT" dirty="0">
                <a:solidFill>
                  <a:schemeClr val="bg1"/>
                </a:solidFill>
              </a:rPr>
              <a:t> e il 3% in Inglese</a:t>
            </a:r>
          </a:p>
          <a:p>
            <a:r>
              <a:rPr lang="it-IT" dirty="0">
                <a:solidFill>
                  <a:schemeClr val="bg1"/>
                </a:solidFill>
              </a:rPr>
              <a:t>Si nota che le difficoltà maggiori si incontrano per lo più nelle materie letterarie orali, al contrario delle eccellenze si riscontrano in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  <a:r>
              <a:rPr lang="it-IT" dirty="0">
                <a:solidFill>
                  <a:schemeClr val="bg1"/>
                </a:solidFill>
              </a:rPr>
              <a:t> e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</a:p>
        </p:txBody>
      </p:sp>
    </p:spTree>
    <p:extLst>
      <p:ext uri="{BB962C8B-B14F-4D97-AF65-F5344CB8AC3E}">
        <p14:creationId xmlns:p14="http://schemas.microsoft.com/office/powerpoint/2010/main" val="494328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1B6F2D1-971A-4A8F-9BAB-353EE0D1D627}"/>
              </a:ext>
            </a:extLst>
          </p:cNvPr>
          <p:cNvSpPr txBox="1"/>
          <p:nvPr/>
        </p:nvSpPr>
        <p:spPr>
          <a:xfrm>
            <a:off x="647700" y="447675"/>
            <a:ext cx="366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prove </a:t>
            </a:r>
            <a:r>
              <a:rPr lang="it-IT" dirty="0" smtClean="0"/>
              <a:t> </a:t>
            </a:r>
            <a:r>
              <a:rPr lang="it-IT" dirty="0"/>
              <a:t>A1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C9FEB401-160E-42F6-BF0D-1E21F9E24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875" y="1312381"/>
            <a:ext cx="6099329" cy="5422839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A4DDB582-05A7-4717-99AA-58F148C8670D}"/>
              </a:ext>
            </a:extLst>
          </p:cNvPr>
          <p:cNvSpPr txBox="1"/>
          <p:nvPr/>
        </p:nvSpPr>
        <p:spPr>
          <a:xfrm>
            <a:off x="7812350" y="3016589"/>
            <a:ext cx="36520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il livello A1  il 15% degli apprendenti non ha raggiunto gli obiettivi minimi (voti 4 e 5),  il 34% ha ottenuto la sufficienza (voto 6); il 36% possiede una discreta conoscenza della L2  ( voto 7) e l’8% ha raggiunti dei buoni risultati (voto 8)</a:t>
            </a:r>
          </a:p>
        </p:txBody>
      </p:sp>
    </p:spTree>
    <p:extLst>
      <p:ext uri="{BB962C8B-B14F-4D97-AF65-F5344CB8AC3E}">
        <p14:creationId xmlns:p14="http://schemas.microsoft.com/office/powerpoint/2010/main" val="93117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1B6F2D1-971A-4A8F-9BAB-353EE0D1D627}"/>
              </a:ext>
            </a:extLst>
          </p:cNvPr>
          <p:cNvSpPr txBox="1"/>
          <p:nvPr/>
        </p:nvSpPr>
        <p:spPr>
          <a:xfrm>
            <a:off x="647700" y="447675"/>
            <a:ext cx="366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prove </a:t>
            </a:r>
            <a:r>
              <a:rPr lang="it-IT" dirty="0" smtClean="0"/>
              <a:t>A2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A4DDB582-05A7-4717-99AA-58F148C8670D}"/>
              </a:ext>
            </a:extLst>
          </p:cNvPr>
          <p:cNvSpPr txBox="1"/>
          <p:nvPr/>
        </p:nvSpPr>
        <p:spPr>
          <a:xfrm>
            <a:off x="7812350" y="3016589"/>
            <a:ext cx="36520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A2 il livello base non è stato raggiunto dall’11% degli apprendenti,  più della metà ha raggiunto la sufficienza; il 27% un discreto livello di conoscenza mentre l’8% un buon livello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0A85B95F-F330-4AF7-BA90-AE32D552A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598" y="1312381"/>
            <a:ext cx="6100674" cy="542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177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2D1343F5-CA54-4668-9666-7BB7121A0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04696"/>
              </p:ext>
            </p:extLst>
          </p:nvPr>
        </p:nvGraphicFramePr>
        <p:xfrm>
          <a:off x="7827424" y="455644"/>
          <a:ext cx="3652051" cy="1944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2240">
                  <a:extLst>
                    <a:ext uri="{9D8B030D-6E8A-4147-A177-3AD203B41FA5}">
                      <a16:colId xmlns:a16="http://schemas.microsoft.com/office/drawing/2014/main" xmlns="" val="4002364768"/>
                    </a:ext>
                  </a:extLst>
                </a:gridCol>
                <a:gridCol w="772240">
                  <a:extLst>
                    <a:ext uri="{9D8B030D-6E8A-4147-A177-3AD203B41FA5}">
                      <a16:colId xmlns:a16="http://schemas.microsoft.com/office/drawing/2014/main" xmlns="" val="3392818535"/>
                    </a:ext>
                  </a:extLst>
                </a:gridCol>
                <a:gridCol w="772240">
                  <a:extLst>
                    <a:ext uri="{9D8B030D-6E8A-4147-A177-3AD203B41FA5}">
                      <a16:colId xmlns:a16="http://schemas.microsoft.com/office/drawing/2014/main" xmlns="" val="438178594"/>
                    </a:ext>
                  </a:extLst>
                </a:gridCol>
                <a:gridCol w="1335331">
                  <a:extLst>
                    <a:ext uri="{9D8B030D-6E8A-4147-A177-3AD203B41FA5}">
                      <a16:colId xmlns:a16="http://schemas.microsoft.com/office/drawing/2014/main" xmlns="" val="3871865644"/>
                    </a:ext>
                  </a:extLst>
                </a:gridCol>
              </a:tblGrid>
              <a:tr h="39810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VOTI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Area ling.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A. </a:t>
                      </a:r>
                      <a:r>
                        <a:rPr lang="it-IT" sz="1400" u="none" strike="noStrike" dirty="0" err="1">
                          <a:effectLst/>
                        </a:rPr>
                        <a:t>Antrop</a:t>
                      </a:r>
                      <a:r>
                        <a:rPr lang="it-IT" sz="1400" u="none" strike="noStrike" dirty="0">
                          <a:effectLst/>
                        </a:rPr>
                        <a:t>.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A. Mat. Scien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675773571"/>
                  </a:ext>
                </a:extLst>
              </a:tr>
              <a:tr h="19905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4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651847617"/>
                  </a:ext>
                </a:extLst>
              </a:tr>
              <a:tr h="19905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112926275"/>
                  </a:ext>
                </a:extLst>
              </a:tr>
              <a:tr h="19905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5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57161647"/>
                  </a:ext>
                </a:extLst>
              </a:tr>
              <a:tr h="19905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7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6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060624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8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271776041"/>
                  </a:ext>
                </a:extLst>
              </a:tr>
              <a:tr h="19905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9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852830600"/>
                  </a:ext>
                </a:extLst>
              </a:tr>
              <a:tr h="199051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10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670859556"/>
                  </a:ext>
                </a:extLst>
              </a:tr>
            </a:tbl>
          </a:graphicData>
        </a:graphic>
      </p:graphicFrame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84A06081-FD7B-4655-B28A-F3A4060BD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284" y="1312381"/>
            <a:ext cx="5939302" cy="5790821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17AB8E0C-727E-4DDF-BBC3-49457DA297C7}"/>
              </a:ext>
            </a:extLst>
          </p:cNvPr>
          <p:cNvSpPr txBox="1"/>
          <p:nvPr/>
        </p:nvSpPr>
        <p:spPr>
          <a:xfrm>
            <a:off x="7827423" y="3053629"/>
            <a:ext cx="36520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percentuale del  28% degli apprendenti delle 200 ORE non raggiunge la sufficienza (voto 5 e 4), il 29% raggiunge la sufficienza  e il 41% attesta una discreta conoscenza soprattutto nell’area  linguistica e antropologica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49019113-7CBB-4FEF-88B7-7838142DB298}"/>
              </a:ext>
            </a:extLst>
          </p:cNvPr>
          <p:cNvSpPr txBox="1"/>
          <p:nvPr/>
        </p:nvSpPr>
        <p:spPr>
          <a:xfrm>
            <a:off x="647700" y="447675"/>
            <a:ext cx="366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prove </a:t>
            </a:r>
            <a:r>
              <a:rPr lang="it-IT" dirty="0" smtClean="0"/>
              <a:t>200 </a:t>
            </a:r>
            <a:r>
              <a:rPr lang="it-IT" dirty="0"/>
              <a:t>ORE</a:t>
            </a:r>
          </a:p>
        </p:txBody>
      </p:sp>
    </p:spTree>
    <p:extLst>
      <p:ext uri="{BB962C8B-B14F-4D97-AF65-F5344CB8AC3E}">
        <p14:creationId xmlns:p14="http://schemas.microsoft.com/office/powerpoint/2010/main" val="141603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0A0C67EC-9688-4305-8DB4-5943AE44BF52}"/>
              </a:ext>
            </a:extLst>
          </p:cNvPr>
          <p:cNvSpPr txBox="1"/>
          <p:nvPr/>
        </p:nvSpPr>
        <p:spPr>
          <a:xfrm>
            <a:off x="647700" y="474308"/>
            <a:ext cx="366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prove </a:t>
            </a:r>
            <a:r>
              <a:rPr lang="it-IT" dirty="0" smtClean="0"/>
              <a:t>I </a:t>
            </a:r>
            <a:r>
              <a:rPr lang="it-IT" dirty="0"/>
              <a:t>Periodo</a:t>
            </a:r>
          </a:p>
          <a:p>
            <a:r>
              <a:rPr lang="it-IT" dirty="0"/>
              <a:t>ITALIANO/STORIA e GEOGRAFIA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C4966A38-88A3-48DC-A05A-7B057D3111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759462"/>
            <a:ext cx="4946700" cy="473920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9549AA1D-1FB1-423E-BEE8-21757744DC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602" y="1759462"/>
            <a:ext cx="4946699" cy="473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13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ECEC7E0-1388-43E9-A8E8-64EEE0E8C8A9}"/>
              </a:ext>
            </a:extLst>
          </p:cNvPr>
          <p:cNvSpPr txBox="1"/>
          <p:nvPr/>
        </p:nvSpPr>
        <p:spPr>
          <a:xfrm>
            <a:off x="550046" y="509818"/>
            <a:ext cx="366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prove intermedie I Periodo</a:t>
            </a:r>
          </a:p>
          <a:p>
            <a:r>
              <a:rPr lang="it-IT" dirty="0"/>
              <a:t>MATEMATICA/SCIENZE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C47DC97C-2D58-4953-85B8-D23C12ACC6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544" y="1759462"/>
            <a:ext cx="5144410" cy="4739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F68DA9F7-B9EE-4E9D-81B8-8FF83EE7E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46" y="1759467"/>
            <a:ext cx="4949831" cy="473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74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503E1E46-3D10-4085-BBA4-6B03E4136A68}"/>
              </a:ext>
            </a:extLst>
          </p:cNvPr>
          <p:cNvSpPr txBox="1"/>
          <p:nvPr/>
        </p:nvSpPr>
        <p:spPr>
          <a:xfrm>
            <a:off x="647700" y="447675"/>
            <a:ext cx="366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prove </a:t>
            </a:r>
            <a:r>
              <a:rPr lang="it-IT" dirty="0" smtClean="0"/>
              <a:t>I </a:t>
            </a:r>
            <a:r>
              <a:rPr lang="it-IT" dirty="0"/>
              <a:t>Periodo</a:t>
            </a:r>
          </a:p>
          <a:p>
            <a:r>
              <a:rPr lang="it-IT" dirty="0"/>
              <a:t>TECNOLOGIA/INGLESE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B9A9AE54-D8D5-4284-B531-0C65F821D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759462"/>
            <a:ext cx="4907465" cy="47375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62236355-F7D7-46A7-94ED-B2626690F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2806" y="1699981"/>
            <a:ext cx="5011494" cy="47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7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49019113-7CBB-4FEF-88B7-7838142DB298}"/>
              </a:ext>
            </a:extLst>
          </p:cNvPr>
          <p:cNvSpPr txBox="1"/>
          <p:nvPr/>
        </p:nvSpPr>
        <p:spPr>
          <a:xfrm>
            <a:off x="647700" y="447675"/>
            <a:ext cx="366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prove </a:t>
            </a:r>
          </a:p>
          <a:p>
            <a:r>
              <a:rPr lang="it-IT" dirty="0"/>
              <a:t>I PERIODO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0D9F276-F15F-42F9-8AC1-8D8FFA6D0D8E}"/>
              </a:ext>
            </a:extLst>
          </p:cNvPr>
          <p:cNvSpPr txBox="1"/>
          <p:nvPr/>
        </p:nvSpPr>
        <p:spPr>
          <a:xfrm>
            <a:off x="647700" y="1502688"/>
            <a:ext cx="1080449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La lettura dei grafici  relativi al </a:t>
            </a:r>
            <a:r>
              <a:rPr lang="it-IT" b="1" dirty="0">
                <a:solidFill>
                  <a:schemeClr val="bg1"/>
                </a:solidFill>
              </a:rPr>
              <a:t>Primo Periodo </a:t>
            </a:r>
            <a:r>
              <a:rPr lang="it-IT" dirty="0">
                <a:solidFill>
                  <a:schemeClr val="bg1"/>
                </a:solidFill>
              </a:rPr>
              <a:t>evidenziano che la maggioranza degli apprendenti si attesta su un livello sufficiente (voto 6) di conoscenza  con le seguenti percentuali: 59% in </a:t>
            </a:r>
            <a:r>
              <a:rPr lang="it-IT" b="1" dirty="0">
                <a:solidFill>
                  <a:schemeClr val="bg1"/>
                </a:solidFill>
              </a:rPr>
              <a:t>Tecnologia</a:t>
            </a:r>
            <a:r>
              <a:rPr lang="it-IT" dirty="0">
                <a:solidFill>
                  <a:schemeClr val="bg1"/>
                </a:solidFill>
              </a:rPr>
              <a:t>, 50% in </a:t>
            </a:r>
            <a:r>
              <a:rPr lang="it-IT" b="1" dirty="0">
                <a:solidFill>
                  <a:schemeClr val="bg1"/>
                </a:solidFill>
              </a:rPr>
              <a:t>Italiano</a:t>
            </a:r>
            <a:r>
              <a:rPr lang="it-IT" dirty="0">
                <a:solidFill>
                  <a:schemeClr val="bg1"/>
                </a:solidFill>
              </a:rPr>
              <a:t>, 42% in </a:t>
            </a:r>
            <a:r>
              <a:rPr lang="it-IT" b="1" dirty="0">
                <a:solidFill>
                  <a:schemeClr val="bg1"/>
                </a:solidFill>
              </a:rPr>
              <a:t>Scienze</a:t>
            </a:r>
            <a:r>
              <a:rPr lang="it-IT" dirty="0">
                <a:solidFill>
                  <a:schemeClr val="bg1"/>
                </a:solidFill>
              </a:rPr>
              <a:t>, 37% in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  <a:r>
              <a:rPr lang="it-IT" dirty="0">
                <a:solidFill>
                  <a:schemeClr val="bg1"/>
                </a:solidFill>
              </a:rPr>
              <a:t> e 29% in </a:t>
            </a:r>
            <a:r>
              <a:rPr lang="it-IT" b="1" dirty="0">
                <a:solidFill>
                  <a:schemeClr val="bg1"/>
                </a:solidFill>
              </a:rPr>
              <a:t>Storia</a:t>
            </a:r>
            <a:r>
              <a:rPr lang="it-IT" dirty="0">
                <a:solidFill>
                  <a:schemeClr val="bg1"/>
                </a:solidFill>
              </a:rPr>
              <a:t> e </a:t>
            </a:r>
            <a:r>
              <a:rPr lang="it-IT" b="1" dirty="0">
                <a:solidFill>
                  <a:schemeClr val="bg1"/>
                </a:solidFill>
              </a:rPr>
              <a:t>Geografia</a:t>
            </a:r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Livelli discreti (voto 7) sono stati raggiunti per il 37% in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  <a:r>
              <a:rPr lang="it-IT" dirty="0">
                <a:solidFill>
                  <a:schemeClr val="bg1"/>
                </a:solidFill>
              </a:rPr>
              <a:t>, 33% in </a:t>
            </a:r>
            <a:r>
              <a:rPr lang="it-IT" b="1" dirty="0">
                <a:solidFill>
                  <a:schemeClr val="bg1"/>
                </a:solidFill>
              </a:rPr>
              <a:t>Scienze</a:t>
            </a:r>
            <a:r>
              <a:rPr lang="it-IT" dirty="0">
                <a:solidFill>
                  <a:schemeClr val="bg1"/>
                </a:solidFill>
              </a:rPr>
              <a:t>, 32% in </a:t>
            </a:r>
            <a:r>
              <a:rPr lang="it-IT" b="1" dirty="0">
                <a:solidFill>
                  <a:schemeClr val="bg1"/>
                </a:solidFill>
              </a:rPr>
              <a:t>Italiano</a:t>
            </a:r>
            <a:r>
              <a:rPr lang="it-IT" dirty="0">
                <a:solidFill>
                  <a:schemeClr val="bg1"/>
                </a:solidFill>
              </a:rPr>
              <a:t>, 29%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  <a:r>
              <a:rPr lang="it-IT" dirty="0">
                <a:solidFill>
                  <a:schemeClr val="bg1"/>
                </a:solidFill>
              </a:rPr>
              <a:t>, 27% in </a:t>
            </a:r>
            <a:r>
              <a:rPr lang="it-IT" b="1" dirty="0">
                <a:solidFill>
                  <a:schemeClr val="bg1"/>
                </a:solidFill>
              </a:rPr>
              <a:t>Storia</a:t>
            </a:r>
            <a:r>
              <a:rPr lang="it-IT" dirty="0">
                <a:solidFill>
                  <a:schemeClr val="bg1"/>
                </a:solidFill>
              </a:rPr>
              <a:t> e </a:t>
            </a:r>
            <a:r>
              <a:rPr lang="it-IT" b="1" dirty="0">
                <a:solidFill>
                  <a:schemeClr val="bg1"/>
                </a:solidFill>
              </a:rPr>
              <a:t>Geografi</a:t>
            </a:r>
            <a:r>
              <a:rPr lang="it-IT" dirty="0">
                <a:solidFill>
                  <a:schemeClr val="bg1"/>
                </a:solidFill>
              </a:rPr>
              <a:t>a, e 5% in </a:t>
            </a:r>
            <a:r>
              <a:rPr lang="it-IT" b="1" dirty="0">
                <a:solidFill>
                  <a:schemeClr val="bg1"/>
                </a:solidFill>
              </a:rPr>
              <a:t>Tecnologia</a:t>
            </a:r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Dei buoni risultati con voto 8 sono stati raggiunti dagli apprendenti con l percentuali del 25% in </a:t>
            </a:r>
            <a:r>
              <a:rPr lang="it-IT" b="1" dirty="0">
                <a:solidFill>
                  <a:schemeClr val="bg1"/>
                </a:solidFill>
              </a:rPr>
              <a:t>Storia e geografia</a:t>
            </a:r>
            <a:r>
              <a:rPr lang="it-IT" dirty="0">
                <a:solidFill>
                  <a:schemeClr val="bg1"/>
                </a:solidFill>
              </a:rPr>
              <a:t>, 14%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  <a:r>
              <a:rPr lang="it-IT" dirty="0">
                <a:solidFill>
                  <a:schemeClr val="bg1"/>
                </a:solidFill>
              </a:rPr>
              <a:t>, 12% in </a:t>
            </a:r>
            <a:r>
              <a:rPr lang="it-IT" b="1" dirty="0">
                <a:solidFill>
                  <a:schemeClr val="bg1"/>
                </a:solidFill>
              </a:rPr>
              <a:t>Scienze</a:t>
            </a:r>
            <a:r>
              <a:rPr lang="it-IT" dirty="0">
                <a:solidFill>
                  <a:schemeClr val="bg1"/>
                </a:solidFill>
              </a:rPr>
              <a:t>, 10% in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  <a:r>
              <a:rPr lang="it-IT" dirty="0">
                <a:solidFill>
                  <a:schemeClr val="bg1"/>
                </a:solidFill>
              </a:rPr>
              <a:t>, e 3% in </a:t>
            </a:r>
            <a:r>
              <a:rPr lang="it-IT" b="1" dirty="0">
                <a:solidFill>
                  <a:schemeClr val="bg1"/>
                </a:solidFill>
              </a:rPr>
              <a:t>Tecnologia</a:t>
            </a:r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Ottimi risultati con voti 9 e 10 sono stati raggiunti dal 10% degli apprendenti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  <a:r>
              <a:rPr lang="it-IT" dirty="0">
                <a:solidFill>
                  <a:schemeClr val="bg1"/>
                </a:solidFill>
              </a:rPr>
              <a:t>, dall’8% in </a:t>
            </a:r>
            <a:r>
              <a:rPr lang="it-IT" b="1" dirty="0">
                <a:solidFill>
                  <a:schemeClr val="bg1"/>
                </a:solidFill>
              </a:rPr>
              <a:t>Storia e Geografia</a:t>
            </a:r>
            <a:r>
              <a:rPr lang="it-IT" dirty="0">
                <a:solidFill>
                  <a:schemeClr val="bg1"/>
                </a:solidFill>
              </a:rPr>
              <a:t>, dal 6% in</a:t>
            </a:r>
            <a:r>
              <a:rPr lang="it-IT" b="1" dirty="0">
                <a:solidFill>
                  <a:schemeClr val="bg1"/>
                </a:solidFill>
              </a:rPr>
              <a:t> Tecnologia </a:t>
            </a:r>
            <a:r>
              <a:rPr lang="it-IT" dirty="0">
                <a:solidFill>
                  <a:schemeClr val="bg1"/>
                </a:solidFill>
              </a:rPr>
              <a:t>e dal 3% in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  <a:r>
              <a:rPr lang="it-IT" dirty="0">
                <a:solidFill>
                  <a:schemeClr val="bg1"/>
                </a:solidFill>
              </a:rPr>
              <a:t> e </a:t>
            </a:r>
            <a:r>
              <a:rPr lang="it-IT" b="1" dirty="0">
                <a:solidFill>
                  <a:schemeClr val="bg1"/>
                </a:solidFill>
              </a:rPr>
              <a:t>Scienze</a:t>
            </a:r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Le insufficienze con voto 5 si rilevano per il 14% in </a:t>
            </a:r>
            <a:r>
              <a:rPr lang="it-IT" b="1" dirty="0">
                <a:solidFill>
                  <a:schemeClr val="bg1"/>
                </a:solidFill>
              </a:rPr>
              <a:t>Matematica</a:t>
            </a:r>
            <a:r>
              <a:rPr lang="it-IT" dirty="0">
                <a:solidFill>
                  <a:schemeClr val="bg1"/>
                </a:solidFill>
              </a:rPr>
              <a:t>, il 10% in </a:t>
            </a:r>
            <a:r>
              <a:rPr lang="it-IT" b="1" dirty="0">
                <a:solidFill>
                  <a:schemeClr val="bg1"/>
                </a:solidFill>
              </a:rPr>
              <a:t>Scienze, </a:t>
            </a:r>
            <a:r>
              <a:rPr lang="it-IT" dirty="0">
                <a:solidFill>
                  <a:schemeClr val="bg1"/>
                </a:solidFill>
              </a:rPr>
              <a:t>l’11% in </a:t>
            </a:r>
            <a:r>
              <a:rPr lang="it-IT" b="1" dirty="0">
                <a:solidFill>
                  <a:schemeClr val="bg1"/>
                </a:solidFill>
              </a:rPr>
              <a:t>Storia e Geografia</a:t>
            </a:r>
            <a:r>
              <a:rPr lang="it-IT" dirty="0">
                <a:solidFill>
                  <a:schemeClr val="bg1"/>
                </a:solidFill>
              </a:rPr>
              <a:t>, il 7%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  <a:r>
              <a:rPr lang="it-IT" dirty="0">
                <a:solidFill>
                  <a:schemeClr val="bg1"/>
                </a:solidFill>
              </a:rPr>
              <a:t>, il 6% in </a:t>
            </a:r>
            <a:r>
              <a:rPr lang="it-IT" b="1" dirty="0">
                <a:solidFill>
                  <a:schemeClr val="bg1"/>
                </a:solidFill>
              </a:rPr>
              <a:t>Italiano</a:t>
            </a:r>
            <a:r>
              <a:rPr lang="it-IT" dirty="0">
                <a:solidFill>
                  <a:schemeClr val="bg1"/>
                </a:solidFill>
              </a:rPr>
              <a:t> e il 3% in </a:t>
            </a:r>
            <a:r>
              <a:rPr lang="it-IT" b="1" dirty="0">
                <a:solidFill>
                  <a:schemeClr val="bg1"/>
                </a:solidFill>
              </a:rPr>
              <a:t>Tecnologia</a:t>
            </a:r>
            <a:r>
              <a:rPr lang="it-IT" dirty="0">
                <a:solidFill>
                  <a:schemeClr val="bg1"/>
                </a:solidFill>
              </a:rPr>
              <a:t> 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Si nota che le difficoltà maggiori si incontrano per lo più nelle materie dell’asse matematico scientifico, al contrario delle eccellenze si riscontrano in </a:t>
            </a:r>
            <a:r>
              <a:rPr lang="it-IT" b="1" dirty="0">
                <a:solidFill>
                  <a:schemeClr val="bg1"/>
                </a:solidFill>
              </a:rPr>
              <a:t>Inglese</a:t>
            </a:r>
            <a:r>
              <a:rPr lang="it-IT" i="1" dirty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</a:rPr>
              <a:t>e in generale nelle materie orali rispetto a quelle scritte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527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7A3C286-C50F-4825-850D-91D352A853BF}"/>
              </a:ext>
            </a:extLst>
          </p:cNvPr>
          <p:cNvSpPr txBox="1"/>
          <p:nvPr/>
        </p:nvSpPr>
        <p:spPr>
          <a:xfrm>
            <a:off x="647700" y="447675"/>
            <a:ext cx="3667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CPIA AVELLINO</a:t>
            </a:r>
          </a:p>
          <a:p>
            <a:r>
              <a:rPr lang="it-IT" dirty="0"/>
              <a:t>Esiti prove </a:t>
            </a:r>
            <a:r>
              <a:rPr lang="it-IT" dirty="0" smtClean="0"/>
              <a:t>II </a:t>
            </a:r>
            <a:r>
              <a:rPr lang="it-IT" dirty="0"/>
              <a:t>Periodo</a:t>
            </a:r>
          </a:p>
          <a:p>
            <a:r>
              <a:rPr lang="it-IT" dirty="0"/>
              <a:t>ITALIANO/STORIA E GEOGRAFIA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9ABF649E-2D48-4C95-BD99-C5789FFB0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759462"/>
            <a:ext cx="4951149" cy="4739198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3D4EAA62-570F-4899-8134-7D59ACAC5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578" y="1759462"/>
            <a:ext cx="4860722" cy="4739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6496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</TotalTime>
  <Words>722</Words>
  <Application>Microsoft Office PowerPoint</Application>
  <PresentationFormat>Personalizzato</PresentationFormat>
  <Paragraphs>88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Attività e prodotti</dc:title>
  <dc:creator>Lia Pensabene</dc:creator>
  <cp:lastModifiedBy>CTP EDA</cp:lastModifiedBy>
  <cp:revision>59</cp:revision>
  <dcterms:created xsi:type="dcterms:W3CDTF">2019-06-25T17:07:51Z</dcterms:created>
  <dcterms:modified xsi:type="dcterms:W3CDTF">2020-11-27T14:50:09Z</dcterms:modified>
</cp:coreProperties>
</file>