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2" r:id="rId3"/>
    <p:sldId id="293" r:id="rId4"/>
    <p:sldId id="330" r:id="rId5"/>
    <p:sldId id="354" r:id="rId6"/>
    <p:sldId id="353" r:id="rId7"/>
    <p:sldId id="341" r:id="rId8"/>
    <p:sldId id="301" r:id="rId9"/>
    <p:sldId id="342" r:id="rId10"/>
    <p:sldId id="327" r:id="rId11"/>
    <p:sldId id="331" r:id="rId12"/>
    <p:sldId id="328" r:id="rId13"/>
    <p:sldId id="329" r:id="rId14"/>
    <p:sldId id="343" r:id="rId15"/>
    <p:sldId id="300" r:id="rId16"/>
    <p:sldId id="304" r:id="rId17"/>
    <p:sldId id="344" r:id="rId18"/>
    <p:sldId id="305" r:id="rId19"/>
    <p:sldId id="306" r:id="rId20"/>
    <p:sldId id="332" r:id="rId21"/>
    <p:sldId id="273" r:id="rId22"/>
    <p:sldId id="334" r:id="rId23"/>
    <p:sldId id="345" r:id="rId24"/>
    <p:sldId id="333" r:id="rId25"/>
    <p:sldId id="336" r:id="rId26"/>
    <p:sldId id="338" r:id="rId27"/>
    <p:sldId id="340" r:id="rId28"/>
    <p:sldId id="348" r:id="rId29"/>
    <p:sldId id="350" r:id="rId30"/>
    <p:sldId id="324" r:id="rId31"/>
    <p:sldId id="292" r:id="rId32"/>
    <p:sldId id="260" r:id="rId33"/>
    <p:sldId id="356" r:id="rId34"/>
    <p:sldId id="314" r:id="rId35"/>
    <p:sldId id="357" r:id="rId36"/>
    <p:sldId id="358" r:id="rId37"/>
    <p:sldId id="307" r:id="rId38"/>
    <p:sldId id="308" r:id="rId39"/>
    <p:sldId id="309" r:id="rId40"/>
    <p:sldId id="310" r:id="rId41"/>
    <p:sldId id="303" r:id="rId42"/>
    <p:sldId id="315" r:id="rId43"/>
    <p:sldId id="312" r:id="rId44"/>
    <p:sldId id="313" r:id="rId45"/>
    <p:sldId id="359" r:id="rId46"/>
    <p:sldId id="290" r:id="rId47"/>
  </p:sldIdLst>
  <p:sldSz cx="12192000" cy="6858000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Pensabene" initials="LP" lastIdx="2" clrIdx="0">
    <p:extLst>
      <p:ext uri="{19B8F6BF-5375-455C-9EA6-DF929625EA0E}">
        <p15:presenceInfo xmlns:p15="http://schemas.microsoft.com/office/powerpoint/2012/main" userId="d9e218122fbfd9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23BC7-4B0C-4019-855F-538269408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E02CD9-2C8D-4E1D-8CA7-D8C36A788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E336FE-B177-46DB-8D58-1B198EE9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DAE1-169C-439A-B16B-DEA900253BD8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7A5840-C2C9-4341-8E68-0FB09539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00BE21-305A-40FB-865D-0EE57FE0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DB7-C3B2-421E-A723-0078EDD29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96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3B8816-38C7-41D9-8A83-4A273562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9195A3-87AA-4700-8717-A801AD586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411E92-27FF-480F-8C72-B12933FB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DAE1-169C-439A-B16B-DEA900253BD8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FBB440-357F-4C5D-9884-794323CE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E203E7-1CCD-436D-8C41-45576350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DB7-C3B2-421E-A723-0078EDD29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74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5A1FD1A-17A5-43A0-B3E7-C23A2EFFE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EBA4F3-A47A-4EDF-9E76-B428CE899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3092D2-4B74-4475-A074-06665B85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DAE1-169C-439A-B16B-DEA900253BD8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0A4308-9EF0-4087-A403-3D873901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C61E6-28B7-4E61-9747-8901CDE0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DB7-C3B2-421E-A723-0078EDD29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60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09498B-A3D9-48ED-A329-158011D1E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EAF48A-70BF-4EF1-8B3C-AB5CD3875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2B1ECB-0104-418F-B020-75A411B5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042D-FA2B-4520-A4E8-680DD2FB6C32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192EB6-9E97-446F-89E0-E2BE8EEC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E5DF3C-029D-4CBF-90A3-EDD8A2D5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118B-9E86-4A07-8C68-9BF4847264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5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6CA07-FBF5-45E3-AF05-70E449F5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756B91-CA0D-4218-9AEC-5628907B4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493289-EA67-4823-B0AB-0752E01A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042D-FA2B-4520-A4E8-680DD2FB6C32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C8B6A3-2FCF-44CE-B7A4-1017B22C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C1E9CD-A69E-45B3-BCBC-C2EE69BF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118B-9E86-4A07-8C68-9BF4847264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594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FE4BCD-E1E5-44BF-ACDC-02BB5BBC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D4822D-3E6D-4D0F-875A-23955FF09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185EA1-AE1F-4858-AB69-3A0E5F50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042D-FA2B-4520-A4E8-680DD2FB6C32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19122A-69F4-4411-8E6C-404099A2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79F44C-0CA0-4300-BB99-8D053896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118B-9E86-4A07-8C68-9BF4847264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12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8E3367-1BAC-4F8E-84CA-F49A3B68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12AD8D-37B3-4A13-9C10-69CC3F4F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A13E0A-9B20-40B1-9354-16BCAE333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9DD55A-A6E9-44DA-8922-88D5B041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042D-FA2B-4520-A4E8-680DD2FB6C32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BE0AD6-F0C7-410E-B559-C9505C34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513F41-343F-4416-9F4B-8A2B15B2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118B-9E86-4A07-8C68-9BF4847264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1E6583-8D98-472F-A8D6-7B037F44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E55021-2CF0-484F-A828-0FF1EE05C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2C2DE4-21D6-4EF9-A32E-53385A7EC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888658B-75A2-40EE-AA08-9736758D2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72F907-8089-4109-8631-1A1064746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E7642B-794D-49B7-9340-DF6BE129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042D-FA2B-4520-A4E8-680DD2FB6C32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BD14C3C-88C9-4A32-A945-55DE2AB2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C100B5-22A7-4253-8C98-950D32B5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118B-9E86-4A07-8C68-9BF4847264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69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BC093-4748-48C3-845E-323FC15C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6A75B43-0FB2-41E6-837A-89F391B1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042D-FA2B-4520-A4E8-680DD2FB6C32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E55FF4-4E28-4F17-A913-320B4ADA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A5BD11-E0BF-49A5-813D-D5587B1C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118B-9E86-4A07-8C68-9BF4847264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693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143B16D-F729-408D-918B-1877AE1A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042D-FA2B-4520-A4E8-680DD2FB6C32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C9DAD0-0659-4DBF-A97C-BDB98389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3E325E-4B9C-451F-8D5F-CF16DF57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118B-9E86-4A07-8C68-9BF4847264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184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826C11-A446-4C6A-9271-1D2F445F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7CF7AA-422D-4AF6-A197-C6AB095FF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D9BCFA-80B0-4380-94D3-8C3B95269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1FCCE1-E075-4761-925D-7E5751CD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042D-FA2B-4520-A4E8-680DD2FB6C32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8377A8-4F34-42E1-B328-C5FE8AC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85640D-27CB-4566-BF5B-3778855F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118B-9E86-4A07-8C68-9BF4847264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49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57A58-B097-4B70-B26E-F4D428AE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341B79-5B18-4ED6-B539-5281EF55E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1B43C2-94D0-44C3-8A34-88BE2DBB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DAE1-169C-439A-B16B-DEA900253BD8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D31E45-6406-43F5-9852-FEE57367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0481EA-A94C-4B5C-8105-E0F587C6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DB7-C3B2-421E-A723-0078EDD29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976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EB434-9EB5-4712-BE11-A43A72A0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D01C59-2F65-4B33-AD6B-78CEE920C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C4A23F-1AAC-41AF-A34C-487AA7EAF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BCE87D-699D-41A3-8DAD-3789570B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042D-FA2B-4520-A4E8-680DD2FB6C32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3C1476-EFD2-4C68-8CA4-BEF98BB7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73469E-B0CB-4712-BDEC-0A71A364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118B-9E86-4A07-8C68-9BF4847264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433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38FD11-FFD4-4648-AC39-2552B851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D9A39F-0D94-4E1D-84C9-94F4D7DAE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BD2774-C413-4A29-86DC-928E715DA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042D-FA2B-4520-A4E8-680DD2FB6C32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44D753-0912-4DA6-AB4C-69D6F95A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DA27D0-5176-4FC7-B410-BEBF160B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118B-9E86-4A07-8C68-9BF4847264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26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1F8BB25-9BD3-45A3-88D2-72375BF15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C224CF-1921-4D2E-BCF9-C8E491AD4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FE2EB2-6299-4C1E-AE72-25AA3FE0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042D-FA2B-4520-A4E8-680DD2FB6C32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22DAC-9329-44CF-96C6-ACC6AE0A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8686D8-790C-4C8F-87BF-AD5DC945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118B-9E86-4A07-8C68-9BF4847264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51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CBBA3-7F70-4A2B-BACD-77D72147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D81A43-9424-4F95-995C-FF3AE19CE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AF6992-A5CA-451A-B9C0-125CC6CE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DAE1-169C-439A-B16B-DEA900253BD8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D9209E-AD3D-41A5-ADDF-CB4BC4B6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E53B9A-6EE4-4C2C-BAE9-E0182327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DB7-C3B2-421E-A723-0078EDD29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19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3A37F8-46D4-4453-8C60-0D4905C1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A4191E-273E-48DA-A1A7-19A51A4EB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73D4BA-E112-483E-8DA5-E854B5AD9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6973E0-FC14-47C1-B10A-CC68AAC9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DAE1-169C-439A-B16B-DEA900253BD8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5BB697-BDEB-4198-BB62-DA520B7F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4EDC90-AA60-435B-ABAB-AD2A13B3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DB7-C3B2-421E-A723-0078EDD29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74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77D0DE-7607-4408-887C-ED046E3A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D49297-93B0-47F6-9F67-8135AC330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63626C-B92C-483E-A51C-E9F9D22BF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2F91FB-FCBB-4DAC-9D14-7187E0055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518119-60AB-4AE1-A94D-3AFCE8A24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2FBB554-64F2-4BF5-92ED-9C76C4A1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DAE1-169C-439A-B16B-DEA900253BD8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54C4C5A-B2C1-4556-AB4A-08E0FC67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E0F8EA-D74C-449B-807E-F7EE5CCF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DB7-C3B2-421E-A723-0078EDD29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04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DC412-1B62-4BF8-9E68-5F056084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20F3235-CEA6-4A64-8ACD-445B98E5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DAE1-169C-439A-B16B-DEA900253BD8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9ED421-C4DF-43C3-A2AA-1C45D080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7486B6-A77F-4A4D-B1C4-C3C7B404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DB7-C3B2-421E-A723-0078EDD29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7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79EDEAE-1421-40D8-96BE-38E23FA8E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DAE1-169C-439A-B16B-DEA900253BD8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08C63E-F9C6-4A9D-AACB-30AA9226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B6008C-80C1-4D47-B48D-7A44292C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DB7-C3B2-421E-A723-0078EDD29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52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74E47-E161-4857-91E2-05D81592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E09BD5-EDEB-4B29-9640-F692BD00B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E66F2E-65D7-49B4-9BD2-D0501B6E5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588F5B-B9B9-4C69-853C-86BE53FAF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DAE1-169C-439A-B16B-DEA900253BD8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8F6F64-88B1-41D7-98B4-717ADCB7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9E9439-926D-46A1-A15C-7476458D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DB7-C3B2-421E-A723-0078EDD29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06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1A93C2-C8A7-485E-9BA1-A70F8498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8DF63F5-28E4-4CF1-A14C-E5A45E792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6510B3-296D-4314-84ED-F6B74C65A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C09276-011C-4887-BD94-FED5111B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DAE1-169C-439A-B16B-DEA900253BD8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2F4078-2EF9-47DE-9247-385C6443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AA3C7F-C59D-443D-8752-D7CA7B6F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DB7-C3B2-421E-A723-0078EDD29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85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BACC74B-A7B5-42BF-A915-C8FD0F9B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7F4B77-44BD-48A9-A419-119FAA6C3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21635F-840D-4C7F-A048-7BA890857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DAE1-169C-439A-B16B-DEA900253BD8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CB327F-6D9A-4241-90F7-EFDDE553E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9E871A-2B35-42C1-B21D-B859AB78A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7DB7-C3B2-421E-A723-0078EDD29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54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8885655-99FD-4C55-8DC0-BC43F8BD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C937B4-5020-4BB6-82E2-C8D2971E3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6523AD-A53D-4C89-A830-296211682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042D-FA2B-4520-A4E8-680DD2FB6C32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8E3124-A553-4526-8187-51804797C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4C9A9A-191A-4583-9036-FFF97721F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7118B-9E86-4A07-8C68-9BF4847264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86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F173D-7FE3-466B-B34B-D154601B0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0237"/>
            <a:ext cx="12180163" cy="2225306"/>
          </a:xfr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Arial Rounded MT Bold" panose="020F0704030504030204" pitchFamily="34" charset="0"/>
              </a:rPr>
              <a:t>Funzione Strumentale 1 </a:t>
            </a:r>
            <a:br>
              <a:rPr lang="it-IT" dirty="0">
                <a:latin typeface="Arial Rounded MT Bold" panose="020F0704030504030204" pitchFamily="34" charset="0"/>
              </a:rPr>
            </a:br>
            <a:r>
              <a:rPr lang="it-IT" dirty="0">
                <a:latin typeface="Arial Rounded MT Bold" panose="020F0704030504030204" pitchFamily="34" charset="0"/>
              </a:rPr>
              <a:t>Alunni - Intercultura </a:t>
            </a:r>
            <a:br>
              <a:rPr lang="it-IT" dirty="0">
                <a:latin typeface="Arial Rounded MT Bold" panose="020F0704030504030204" pitchFamily="34" charset="0"/>
              </a:rPr>
            </a:br>
            <a:r>
              <a:rPr lang="it-IT" dirty="0">
                <a:latin typeface="Arial Rounded MT Bold" panose="020F0704030504030204" pitchFamily="34" charset="0"/>
              </a:rPr>
              <a:t>(a. s. 2020/2021)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F64FA2-362C-4222-8C26-E66971780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675542"/>
            <a:ext cx="12192000" cy="2171426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it-IT" dirty="0"/>
          </a:p>
          <a:p>
            <a:pPr marL="0" indent="0" algn="ctr">
              <a:buNone/>
            </a:pPr>
            <a:r>
              <a:rPr lang="it-IT" sz="3600" dirty="0">
                <a:latin typeface="Arial Rounded MT Bold" panose="020F0704030504030204" pitchFamily="34" charset="0"/>
              </a:rPr>
              <a:t>Attività e prodotti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1D72C7C-3806-4761-B4B9-53C99825A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1" y="11032"/>
            <a:ext cx="11578257" cy="24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6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6C6DD5-6A8D-4621-94A8-38677DF6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5171"/>
            <a:ext cx="12192000" cy="1814174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br>
              <a:rPr lang="it-IT" dirty="0"/>
            </a:br>
            <a:r>
              <a:rPr lang="it-IT" dirty="0"/>
              <a:t>follow-up </a:t>
            </a:r>
            <a:r>
              <a:rPr lang="it-IT" dirty="0" err="1"/>
              <a:t>DiM</a:t>
            </a:r>
            <a:r>
              <a:rPr lang="it-IT" dirty="0"/>
              <a:t> Project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7843B63-869F-4979-8084-694829969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56" y="3055394"/>
            <a:ext cx="5572522" cy="3619891"/>
          </a:xfrm>
          <a:solidFill>
            <a:srgbClr val="FFC000"/>
          </a:solidFill>
          <a:ln w="76200">
            <a:solidFill>
              <a:schemeClr val="accent2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FD39B2-F226-47F5-96F7-228B98855A33}"/>
              </a:ext>
            </a:extLst>
          </p:cNvPr>
          <p:cNvSpPr txBox="1"/>
          <p:nvPr/>
        </p:nvSpPr>
        <p:spPr>
          <a:xfrm>
            <a:off x="5798035" y="3210962"/>
            <a:ext cx="6281209" cy="299158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060065" algn="ctr"/>
                <a:tab pos="3686810" algn="l"/>
              </a:tabLs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Modera:  Lia </a:t>
            </a:r>
            <a:r>
              <a:rPr lang="it-I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Pensabene </a:t>
            </a:r>
            <a:endParaRPr lang="it-IT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060065" algn="ctr"/>
                <a:tab pos="3686810" algn="l"/>
              </a:tabLst>
            </a:pPr>
            <a:r>
              <a:rPr lang="it-I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Relatori: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060065" algn="ctr"/>
                <a:tab pos="3686810" algn="l"/>
              </a:tabLs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Direttore Generale MIUR 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Campania 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Luisa Franzese </a:t>
            </a:r>
            <a:endParaRPr lang="it-IT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060065" algn="ctr"/>
                <a:tab pos="3686810" algn="l"/>
              </a:tabLs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D.S. CPIA Avellino Maria Stella Battista</a:t>
            </a:r>
            <a:endParaRPr lang="it-IT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060065" algn="ctr"/>
                <a:tab pos="3686810" algn="l"/>
              </a:tabLs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D.S. MIUR Campania Angela Mormone </a:t>
            </a:r>
            <a:endParaRPr lang="it-I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060065" algn="ctr"/>
                <a:tab pos="3686810" algn="l"/>
              </a:tabLst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Docente CPIA Avellino Antonio Vasco</a:t>
            </a:r>
            <a:endParaRPr lang="it-I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Docente CPIA Avellino 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Pietro Toro </a:t>
            </a:r>
            <a:endParaRPr lang="it-IT" sz="20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2FE0B04-AF65-4A25-BEE7-9B79649296E8}"/>
              </a:ext>
            </a:extLst>
          </p:cNvPr>
          <p:cNvSpPr/>
          <p:nvPr/>
        </p:nvSpPr>
        <p:spPr>
          <a:xfrm>
            <a:off x="3042080" y="3429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4CA2190-3D6F-41ED-9B58-2AB375061BEF}"/>
              </a:ext>
            </a:extLst>
          </p:cNvPr>
          <p:cNvSpPr/>
          <p:nvPr/>
        </p:nvSpPr>
        <p:spPr>
          <a:xfrm>
            <a:off x="0" y="1610879"/>
            <a:ext cx="12191999" cy="15026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it-IT" dirty="0"/>
            </a:br>
            <a:r>
              <a:rPr lang="it-IT" sz="2800" dirty="0">
                <a:solidFill>
                  <a:schemeClr val="tx1"/>
                </a:solidFill>
              </a:rPr>
              <a:t>Tre Giorni per la Scuola (a cura di citta della scienza)</a:t>
            </a:r>
            <a:br>
              <a:rPr lang="it-IT" sz="2800" dirty="0">
                <a:solidFill>
                  <a:schemeClr val="tx1"/>
                </a:solidFill>
              </a:rPr>
            </a:br>
            <a:r>
              <a:rPr lang="it-IT" sz="2800" dirty="0">
                <a:solidFill>
                  <a:schemeClr val="tx1"/>
                </a:solidFill>
              </a:rPr>
              <a:t>3 dicembre 2020</a:t>
            </a:r>
            <a:br>
              <a:rPr lang="it-IT" sz="2800" dirty="0"/>
            </a:b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4003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702F9A-E397-4157-97CC-A626BA4590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Partecipazione al webinar per beneficiari 2020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0A271F6-0280-415C-9432-FF864ECE0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507" y="1825625"/>
            <a:ext cx="8746986" cy="4351338"/>
          </a:xfrm>
        </p:spPr>
      </p:pic>
    </p:spTree>
    <p:extLst>
      <p:ext uri="{BB962C8B-B14F-4D97-AF65-F5344CB8AC3E}">
        <p14:creationId xmlns:p14="http://schemas.microsoft.com/office/powerpoint/2010/main" val="82264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80F85-9E57-4FAF-8DBD-B6CF7F5858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it-IT" b="1" dirty="0"/>
              <a:t>Esperienza partenariato strategico KA204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CA95F1-1D10-40B6-A09F-AF651BA36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688" y="1798992"/>
            <a:ext cx="6282624" cy="4813300"/>
          </a:xfr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53722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4F06B4-CB92-4166-B1DF-7A52CE8B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94421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it-IT" dirty="0" err="1"/>
              <a:t>DiM</a:t>
            </a:r>
            <a:r>
              <a:rPr lang="it-IT" dirty="0"/>
              <a:t> Book Call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C25CC-E385-4F82-856D-A6BA92D0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4210"/>
            <a:ext cx="12192000" cy="5024761"/>
          </a:xfrm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Dal webinar dell’ Evento moltiplicatore è nata la proposta della Prof. I. Micheli dell’Università di Trieste di raccogliere in una pubblicazione accademica una versione estesa e più approfondita degli interventi presentati insieme ad altri contributi di accademici di altre università. Il libro sarà pubblicato dall'EUT (Edizioni Università di Trieste) nella collana </a:t>
            </a:r>
            <a:r>
              <a:rPr lang="it-IT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ATrA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it-IT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African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il titolo:</a:t>
            </a:r>
            <a:endParaRPr lang="en-US" sz="2000" i="0" u="none" strike="noStrike" baseline="0" dirty="0">
              <a:solidFill>
                <a:srgbClr val="000000"/>
              </a:solidFill>
              <a:latin typeface="AAAAAC+AvenirNext-Bold"/>
            </a:endParaRPr>
          </a:p>
          <a:p>
            <a:r>
              <a:rPr lang="en-US" sz="2000" b="1" i="1" u="none" strike="noStrike" baseline="0" dirty="0">
                <a:solidFill>
                  <a:srgbClr val="000000"/>
                </a:solidFill>
                <a:latin typeface="AAAAAC+AvenirNext-Bold"/>
              </a:rPr>
              <a:t>”Language and identity. Theories and experiences in lexicography and linguistic policies in a global world”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comitato scientifico composto da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AAAB+AvenirNext-Regular"/>
                <a:ea typeface="+mn-ea"/>
                <a:cs typeface="+mn-cs"/>
              </a:rPr>
              <a:t>Ilaria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AAAB+AvenirNext-Regular"/>
                <a:ea typeface="+mn-ea"/>
                <a:cs typeface="+mn-cs"/>
              </a:rPr>
              <a:t>Micheli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AAAB+AvenirNext-Regular"/>
                <a:ea typeface="+mn-ea"/>
                <a:cs typeface="+mn-cs"/>
              </a:rPr>
              <a:t> (University of Trieste), Flavia Aiello,  Maddalena Toscano (University of Naples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AAAB+AvenirNext-Regular"/>
                <a:ea typeface="+mn-ea"/>
                <a:cs typeface="+mn-cs"/>
              </a:rPr>
              <a:t>L’Orientale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AAAB+AvenirNext-Regular"/>
                <a:ea typeface="+mn-ea"/>
                <a:cs typeface="+mn-cs"/>
              </a:rPr>
              <a:t>”) e Lia Pensabene (CPIA Avellino)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AAAAAB+AvenirNext-Regular"/>
              </a:rPr>
              <a:t>Part 1 - Lexicography and Didactics of L2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B+AvenirNext-Regular"/>
              </a:rPr>
              <a:t>; </a:t>
            </a: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AAAAAB+AvenirNext-Regular"/>
              </a:rPr>
              <a:t>Part 2 - Relationships between orality and writing in multilingual contexts, linguistic policies and case studies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AAAAB+AvenirNext-Regular"/>
              </a:rPr>
              <a:t>. </a:t>
            </a:r>
          </a:p>
          <a:p>
            <a:r>
              <a:rPr lang="it-IT" sz="2000" b="0" i="0" u="none" strike="noStrike" baseline="0" dirty="0">
                <a:solidFill>
                  <a:srgbClr val="000000"/>
                </a:solidFill>
                <a:latin typeface="AAAAAB+AvenirNext-Regular"/>
              </a:rPr>
              <a:t>“A bottom-up </a:t>
            </a:r>
            <a:r>
              <a:rPr lang="it-IT" sz="2000" b="0" i="0" u="none" strike="noStrike" baseline="0" dirty="0" err="1">
                <a:solidFill>
                  <a:srgbClr val="000000"/>
                </a:solidFill>
                <a:latin typeface="AAAAAB+AvenirNext-Regular"/>
              </a:rPr>
              <a:t>experience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AAAAAB+AvenirNext-Regular"/>
              </a:rPr>
              <a:t>: the </a:t>
            </a:r>
            <a:r>
              <a:rPr lang="it-IT" sz="2000" b="0" i="0" u="none" strike="noStrike" baseline="0" dirty="0" err="1">
                <a:solidFill>
                  <a:srgbClr val="000000"/>
                </a:solidFill>
                <a:latin typeface="AAAAAB+AvenirNext-Regular"/>
              </a:rPr>
              <a:t>DiM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AAAAAB+AvenirNext-Regular"/>
              </a:rPr>
              <a:t> project” (Mormone A. - USR Campania, Battista M. S. - CPIA Avellino, Pensabene L. - CPIA Avellino)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4504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03087A-6E2D-4DA1-8041-8BD24584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150868"/>
            <a:ext cx="10515600" cy="469272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6000" dirty="0"/>
          </a:p>
          <a:p>
            <a:pPr marL="0" indent="0" algn="ctr">
              <a:buNone/>
            </a:pPr>
            <a:r>
              <a:rPr lang="it-IT" sz="4000" dirty="0"/>
              <a:t>Questionario gradimento</a:t>
            </a:r>
          </a:p>
          <a:p>
            <a:pPr marL="0" indent="0" algn="ctr">
              <a:buNone/>
            </a:pPr>
            <a:r>
              <a:rPr lang="it-IT" sz="4000" dirty="0"/>
              <a:t>Progetto extracurriculare</a:t>
            </a:r>
          </a:p>
          <a:p>
            <a:pPr marL="0" indent="0" algn="ctr">
              <a:buNone/>
            </a:pPr>
            <a:r>
              <a:rPr lang="it-IT" sz="4000" dirty="0"/>
              <a:t>Cinema “ Identità e pluralità, conoscere per essere”</a:t>
            </a:r>
          </a:p>
          <a:p>
            <a:pPr marL="0" indent="0" algn="ctr">
              <a:buNone/>
            </a:pPr>
            <a:r>
              <a:rPr lang="it-IT" sz="4000" dirty="0"/>
              <a:t> </a:t>
            </a:r>
            <a:r>
              <a:rPr lang="it-IT" sz="4000" dirty="0" err="1"/>
              <a:t>Cpia</a:t>
            </a:r>
            <a:r>
              <a:rPr lang="it-IT" sz="4000" dirty="0"/>
              <a:t> Avellino a.s.2020/2021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4288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B1EF42D3-D3BA-4C1D-8327-627AE97F1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634" y="465522"/>
            <a:ext cx="6691470" cy="28192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BCDFF76-24CB-43F1-95CC-BE046C77F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874" y="609785"/>
            <a:ext cx="6377126" cy="281921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24A8B87-EAF1-4808-BC00-CE25609CC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120" y="3429000"/>
            <a:ext cx="614530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2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5983E-C8DF-4283-8263-1D8E7A75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76348"/>
            <a:ext cx="11087470" cy="139265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t-IT" dirty="0"/>
              <a:t>Età apprendenti</a:t>
            </a:r>
          </a:p>
        </p:txBody>
      </p:sp>
      <p:pic>
        <p:nvPicPr>
          <p:cNvPr id="1026" name="Picture 2" descr="Grafico delle risposte di Moduli. Titolo della domanda: Età. Numero di risposte: 46 risposte.">
            <a:extLst>
              <a:ext uri="{FF2B5EF4-FFF2-40B4-BE49-F238E27FC236}">
                <a16:creationId xmlns:a16="http://schemas.microsoft.com/office/drawing/2014/main" id="{F6DD32ED-D915-4346-8395-98BE2C7D50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0" y="1755146"/>
            <a:ext cx="11069715" cy="526265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364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6FBF7536-699C-415C-8682-24ECAD767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8" y="3852908"/>
            <a:ext cx="6120914" cy="25788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91DDCB9-E138-4EE4-B529-BAC5DD20C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045" y="3852908"/>
            <a:ext cx="6120914" cy="2578832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6414CC43-A858-45E9-96C5-6374FEB8F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131" y="1018010"/>
            <a:ext cx="6120914" cy="257883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3809D5A-550E-4D58-9624-91E709DE6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74076"/>
            <a:ext cx="6120914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2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BE110B1B-07DC-43B2-9488-C84E1E6B7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088" y="711628"/>
            <a:ext cx="6120914" cy="257883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D773628-518E-4955-86D2-97B283495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4" y="536209"/>
            <a:ext cx="6120914" cy="257883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CC62BD4-FC80-4D1C-9A90-ABCF833D4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24" y="3404760"/>
            <a:ext cx="6120914" cy="25788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04ADD35-F417-4A74-B686-64D1B136D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088" y="3429000"/>
            <a:ext cx="6120914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0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C3909-3774-4062-955D-DA112F92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8400" cy="9665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it-IT" sz="3200" dirty="0"/>
              <a:t>Suggerimenti/proposte da fare per migliorare il progetto</a:t>
            </a: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63ECBC5-9182-4BC4-A8BC-3CA5A45BD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21635D1-8E64-445E-9DF9-F3D4497BA91B}"/>
              </a:ext>
            </a:extLst>
          </p:cNvPr>
          <p:cNvSpPr/>
          <p:nvPr/>
        </p:nvSpPr>
        <p:spPr>
          <a:xfrm>
            <a:off x="838200" y="1916297"/>
            <a:ext cx="3982375" cy="43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film con sottotitoli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prossimi film anche per film da Mio paese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-il film del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burca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mi è piaciuto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-esistono film anche da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latinoamerica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molti dal Cile e Argentina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bisogna che film non parlano di islam e di donne, non è buono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vedere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piu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no, è stato bello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vedere film italiani-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143ACF0-6F7F-49D6-A41F-75688565EE14}"/>
              </a:ext>
            </a:extLst>
          </p:cNvPr>
          <p:cNvSpPr/>
          <p:nvPr/>
        </p:nvSpPr>
        <p:spPr>
          <a:xfrm>
            <a:off x="4820575" y="2015231"/>
            <a:ext cx="6155184" cy="4252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no, bello cosi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Vedere anche film del mio paese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è interessante vedere altri film che parlano di culture che non conosco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altri film interessanti come questi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fa piacere che altri conoscono nostra religione e che dio è uno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è bello il cinema nella scuola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 scuola deve continuare a fare pure questo per conoscere nostro mondo e capire senza giudicare</a:t>
            </a:r>
          </a:p>
        </p:txBody>
      </p:sp>
    </p:spTree>
    <p:extLst>
      <p:ext uri="{BB962C8B-B14F-4D97-AF65-F5344CB8AC3E}">
        <p14:creationId xmlns:p14="http://schemas.microsoft.com/office/powerpoint/2010/main" val="352113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9124AC-A1FB-4796-B524-AFC869B2C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544"/>
            <a:ext cx="10402824" cy="4108703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it-IT" b="1" dirty="0">
              <a:solidFill>
                <a:srgbClr val="40404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rgbClr val="40404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“È solo la lingua che rende uguali. Uguale è chi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40404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sa esprimersi e intendere l’espressione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40404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altrui.”</a:t>
            </a:r>
          </a:p>
          <a:p>
            <a:pPr marL="0" indent="0" algn="r">
              <a:buNone/>
            </a:pPr>
            <a:r>
              <a:rPr lang="it-IT" b="1" dirty="0">
                <a:solidFill>
                  <a:srgbClr val="40404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LORENZO MILANI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9414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CE4F66-5A61-4069-93FC-BAF767E8EB50}"/>
              </a:ext>
            </a:extLst>
          </p:cNvPr>
          <p:cNvSpPr txBox="1"/>
          <p:nvPr/>
        </p:nvSpPr>
        <p:spPr>
          <a:xfrm>
            <a:off x="1296140" y="2367171"/>
            <a:ext cx="8930936" cy="240065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prstClr val="black"/>
                </a:solidFill>
                <a:ea typeface="+mj-ea"/>
                <a:cs typeface="+mj-cs"/>
              </a:rPr>
              <a:t>QUESTIONARIO gradimento</a:t>
            </a:r>
            <a:br>
              <a:rPr lang="it-IT" sz="4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it-IT" sz="4400" dirty="0">
                <a:solidFill>
                  <a:prstClr val="black"/>
                </a:solidFill>
                <a:ea typeface="+mj-ea"/>
                <a:cs typeface="+mj-cs"/>
              </a:rPr>
              <a:t>APPRENDENTI</a:t>
            </a:r>
          </a:p>
          <a:p>
            <a:pPr algn="ctr"/>
            <a:r>
              <a:rPr lang="it-IT" sz="4400" dirty="0" err="1"/>
              <a:t>Cpia</a:t>
            </a:r>
            <a:r>
              <a:rPr lang="it-IT" sz="4400" dirty="0"/>
              <a:t> Avellino a.s.2020/2021</a:t>
            </a:r>
            <a:r>
              <a:rPr lang="it-IT" sz="4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br>
              <a:rPr lang="it-IT" sz="4400" dirty="0">
                <a:solidFill>
                  <a:prstClr val="black"/>
                </a:solidFill>
                <a:ea typeface="+mj-ea"/>
                <a:cs typeface="+mj-cs"/>
              </a:rPr>
            </a:br>
            <a:endParaRPr lang="it-IT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AF8EFFCF-0A59-47A0-B34B-2B69A37D70AB}"/>
              </a:ext>
            </a:extLst>
          </p:cNvPr>
          <p:cNvSpPr/>
          <p:nvPr/>
        </p:nvSpPr>
        <p:spPr>
          <a:xfrm>
            <a:off x="5370990" y="270768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151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E7347E-94FC-4D2C-B0E7-D878392B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E4E797C-1838-4D11-9E08-C0F74D81A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98" y="28852"/>
            <a:ext cx="7075503" cy="30271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9261D4F-8EBB-4709-BBDA-DC780F24D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8" y="3231448"/>
            <a:ext cx="6847643" cy="302710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EF8CAD1-5268-4334-A14E-EFF359745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257" y="103876"/>
            <a:ext cx="7273158" cy="30665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7BAEAF3-6D1D-4F92-ABDB-B39FA8949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187" y="3231448"/>
            <a:ext cx="7651143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53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A75AA-1BCB-414A-833C-CB02EAA1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02" y="338492"/>
            <a:ext cx="10537424" cy="967347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t-IT" dirty="0"/>
              <a:t>Nazionalità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69D45AE-654C-4209-832E-360EFF962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108" y="1305839"/>
            <a:ext cx="9189783" cy="55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83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B46BC4-9683-44D5-850B-1963CF76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790" y="479394"/>
            <a:ext cx="8975324" cy="1310721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t-IT" dirty="0"/>
              <a:t>	</a:t>
            </a:r>
            <a:r>
              <a:rPr lang="it-IT" b="1" dirty="0" err="1"/>
              <a:t>Eta’</a:t>
            </a:r>
            <a:r>
              <a:rPr lang="it-IT" b="1" dirty="0"/>
              <a:t> Apprendenti</a:t>
            </a:r>
          </a:p>
        </p:txBody>
      </p:sp>
      <p:pic>
        <p:nvPicPr>
          <p:cNvPr id="1026" name="Picture 2" descr="Grafico delle risposte di Moduli. Titolo della domanda: Età. Numero di risposte: 104 risposte.">
            <a:extLst>
              <a:ext uri="{FF2B5EF4-FFF2-40B4-BE49-F238E27FC236}">
                <a16:creationId xmlns:a16="http://schemas.microsoft.com/office/drawing/2014/main" id="{99C232DF-B4C9-4B1E-886C-2F41B64F70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00" y="1790115"/>
            <a:ext cx="91528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60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1652EA-652A-42C4-AF3E-3AAEABD66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4858D0F-617C-4B8F-A330-7F7B8C556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1" y="-1"/>
            <a:ext cx="6974617" cy="293851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697601-7F83-4C40-AB85-72314AD54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601" y="37445"/>
            <a:ext cx="6885738" cy="290106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6F107C5-857F-4DA2-86F7-FF2A1EC94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1" y="3429000"/>
            <a:ext cx="7980356" cy="336528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5962B6D-3B6D-42C6-9E0C-ADBA541ED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69340"/>
            <a:ext cx="7286920" cy="301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70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EDC053-E3DE-459D-A072-B27CB977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AE062B5-EE58-44AE-BB34-73B58576D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618680" cy="320986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4D5C67F-5C6A-4D76-B3EC-BCB8FD775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" y="3334295"/>
            <a:ext cx="8144962" cy="342624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2B408DB-80B4-437E-9F08-42AC0219A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459" y="3331248"/>
            <a:ext cx="8138865" cy="343234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EC0A020-1FED-409D-B57B-F7A31C9E1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682" y="94407"/>
            <a:ext cx="7914730" cy="33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44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D78C64-B6B6-4D7E-B75C-34FAA5C5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AD928D2-CFB7-41A8-BF3B-DDCB6283B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53" y="37055"/>
            <a:ext cx="6587356" cy="27753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3A1E2B-F572-4FA0-A4B2-A357E213D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598" y="37055"/>
            <a:ext cx="6120914" cy="25788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42E1EAB-F3B9-464C-8CC2-464F6ADEE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325" y="3429000"/>
            <a:ext cx="6120914" cy="257883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EEF1996-CA06-4A97-A9E0-DEB8D17A6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22" y="3281125"/>
            <a:ext cx="6120914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7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2437CC-A37C-412F-9E13-0C53FA5B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BC91D0E-E1AA-43FF-AB44-9C0A7CD6F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66" y="0"/>
            <a:ext cx="6120914" cy="257883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8280643-C578-46CD-A4C6-3E2286CE7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71" y="0"/>
            <a:ext cx="6120914" cy="278001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46A23BD-3C34-4E2C-915E-2715C5C83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95" y="3267048"/>
            <a:ext cx="6120914" cy="257883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721AE08-A81A-4FD8-A88D-88667CC67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071" y="3429000"/>
            <a:ext cx="6120914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45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3DA58B-4CEE-448B-A92A-ADE16256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ECAF6B3-0D4B-41DE-8D87-8C1BFED04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120914" cy="257883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963A926-376D-4C33-A4BC-52D059B8D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74" y="0"/>
            <a:ext cx="6120914" cy="25788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B9DF9D0-90A0-47D6-9EE2-A390580E4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02559"/>
            <a:ext cx="6120914" cy="257883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DEBDDEF-6163-47CA-B6EE-6C8E28595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274" y="3302559"/>
            <a:ext cx="6120914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51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19E0E-7CFF-4953-A4BD-8E563505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0" y="365125"/>
            <a:ext cx="10892161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it-IT" dirty="0"/>
              <a:t>SCRIVI QUALCOSA PER</a:t>
            </a:r>
            <a:br>
              <a:rPr lang="it-IT" dirty="0"/>
            </a:br>
            <a:r>
              <a:rPr lang="it-IT" dirty="0"/>
              <a:t>MIGLIORARE LA TUA SCUOLA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8D9B8E-728E-4F41-81D9-18E85CF8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2" y="1690688"/>
            <a:ext cx="10892160" cy="4885770"/>
          </a:xfrm>
          <a:ln w="76200">
            <a:solidFill>
              <a:srgbClr val="7030A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/>
              <a:t>Avere più spazi (7 volte)</a:t>
            </a:r>
          </a:p>
          <a:p>
            <a:pPr marL="0" indent="0">
              <a:buNone/>
            </a:pPr>
            <a:r>
              <a:rPr lang="it-IT" dirty="0"/>
              <a:t>Imparo di più scuola, l'unico problema è che perso 1 ora tutti i giorni</a:t>
            </a:r>
          </a:p>
          <a:p>
            <a:pPr marL="0" indent="0">
              <a:buNone/>
            </a:pPr>
            <a:r>
              <a:rPr lang="it-IT" dirty="0"/>
              <a:t>Una scuola pulita e le maestre sono disponibile a dare il massimo, grazie tanto a loro.</a:t>
            </a:r>
          </a:p>
          <a:p>
            <a:pPr marL="0" indent="0">
              <a:buNone/>
            </a:pPr>
            <a:r>
              <a:rPr lang="it-IT" dirty="0"/>
              <a:t>Molto buono</a:t>
            </a:r>
          </a:p>
          <a:p>
            <a:pPr marL="0" indent="0">
              <a:buNone/>
            </a:pPr>
            <a:r>
              <a:rPr lang="it-IT" dirty="0" err="1"/>
              <a:t>Abastanza</a:t>
            </a:r>
            <a:r>
              <a:rPr lang="it-IT" dirty="0"/>
              <a:t> bene</a:t>
            </a:r>
          </a:p>
          <a:p>
            <a:pPr marL="0" indent="0">
              <a:buNone/>
            </a:pPr>
            <a:r>
              <a:rPr lang="it-IT" dirty="0"/>
              <a:t>fare scuola solo pomeriggio e molto buono</a:t>
            </a:r>
          </a:p>
          <a:p>
            <a:pPr marL="0" indent="0">
              <a:buNone/>
            </a:pPr>
            <a:r>
              <a:rPr lang="it-IT" dirty="0"/>
              <a:t>mi piace così</a:t>
            </a:r>
          </a:p>
          <a:p>
            <a:pPr marL="0" indent="0">
              <a:buNone/>
            </a:pPr>
            <a:r>
              <a:rPr lang="it-IT" dirty="0"/>
              <a:t>Fornire attrezzature scolastiche(foto copia)</a:t>
            </a:r>
          </a:p>
          <a:p>
            <a:pPr marL="0" indent="0">
              <a:buNone/>
            </a:pPr>
            <a:r>
              <a:rPr lang="it-IT" dirty="0"/>
              <a:t>è una bella scuola</a:t>
            </a:r>
          </a:p>
          <a:p>
            <a:pPr marL="0" indent="0">
              <a:buNone/>
            </a:pPr>
            <a:r>
              <a:rPr lang="it-IT" dirty="0"/>
              <a:t>PER ME VA BENNISSIMO COSI E SE POSSO CI RITORNO</a:t>
            </a:r>
          </a:p>
          <a:p>
            <a:pPr marL="0" indent="0">
              <a:buNone/>
            </a:pPr>
            <a:r>
              <a:rPr lang="it-IT" dirty="0"/>
              <a:t>Sono molto contento per la scuola, la scuola hanno </a:t>
            </a:r>
            <a:r>
              <a:rPr lang="it-IT" dirty="0" err="1"/>
              <a:t>bounissima</a:t>
            </a:r>
            <a:r>
              <a:rPr lang="it-IT" dirty="0"/>
              <a:t> è tranquille dell’insegnante.</a:t>
            </a:r>
          </a:p>
          <a:p>
            <a:pPr marL="0" indent="0">
              <a:buNone/>
            </a:pPr>
            <a:r>
              <a:rPr lang="it-IT" dirty="0"/>
              <a:t>Sta funzionando bene.</a:t>
            </a:r>
          </a:p>
          <a:p>
            <a:pPr marL="0" indent="0">
              <a:buNone/>
            </a:pPr>
            <a:r>
              <a:rPr lang="it-IT" dirty="0"/>
              <a:t>sono tutti bravi</a:t>
            </a:r>
          </a:p>
          <a:p>
            <a:pPr marL="0" indent="0">
              <a:buNone/>
            </a:pPr>
            <a:r>
              <a:rPr lang="it-IT" dirty="0"/>
              <a:t>fare scuola notte buono per me</a:t>
            </a:r>
          </a:p>
          <a:p>
            <a:pPr marL="0" indent="0">
              <a:buNone/>
            </a:pPr>
            <a:r>
              <a:rPr lang="it-IT" dirty="0"/>
              <a:t>niente e bella cosi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574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87C165-04AB-458D-A1B1-824E755C0AB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t-IT" dirty="0"/>
              <a:t>Contesto multilinguistico e multiculturale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A926C38-C7B5-434F-9939-255E1601E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543" y="2132708"/>
            <a:ext cx="6120914" cy="373717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6020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00D89A-0603-4EB4-8993-D8262D813AE6}"/>
              </a:ext>
            </a:extLst>
          </p:cNvPr>
          <p:cNvSpPr txBox="1"/>
          <p:nvPr/>
        </p:nvSpPr>
        <p:spPr>
          <a:xfrm>
            <a:off x="2190750" y="3118217"/>
            <a:ext cx="78105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Esiti prove intermedie di verifica disciplinare d’Istituto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a.s.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2020/2021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3AAFAA-4A44-460F-8F36-498A94DEC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1" y="102987"/>
            <a:ext cx="11578257" cy="2535835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942639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811F2B8-3073-4819-BC89-BEA216A20B33}"/>
              </a:ext>
            </a:extLst>
          </p:cNvPr>
          <p:cNvSpPr/>
          <p:nvPr/>
        </p:nvSpPr>
        <p:spPr>
          <a:xfrm>
            <a:off x="7458075" y="478186"/>
            <a:ext cx="3704485" cy="100771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FINALI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A1 (59 apprendenti)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0F664A6-5ECC-40ED-8F3C-81D3B9AD298B}"/>
              </a:ext>
            </a:extLst>
          </p:cNvPr>
          <p:cNvSpPr/>
          <p:nvPr/>
        </p:nvSpPr>
        <p:spPr>
          <a:xfrm>
            <a:off x="1481825" y="478188"/>
            <a:ext cx="4267200" cy="10077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INGRESSO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A1 (166 apprendenti)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D5CDBC8-9A57-4E04-BFF5-BB25DF94B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11" y="1837445"/>
            <a:ext cx="5589328" cy="36457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D53293E-6586-416F-B149-90781C3E0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397" y="1819689"/>
            <a:ext cx="3926164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78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811F2B8-3073-4819-BC89-BEA216A20B33}"/>
              </a:ext>
            </a:extLst>
          </p:cNvPr>
          <p:cNvSpPr/>
          <p:nvPr/>
        </p:nvSpPr>
        <p:spPr>
          <a:xfrm>
            <a:off x="7458075" y="478186"/>
            <a:ext cx="3704485" cy="100771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FINALI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2 (97 apprendenti)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0F664A6-5ECC-40ED-8F3C-81D3B9AD298B}"/>
              </a:ext>
            </a:extLst>
          </p:cNvPr>
          <p:cNvSpPr/>
          <p:nvPr/>
        </p:nvSpPr>
        <p:spPr>
          <a:xfrm>
            <a:off x="1481825" y="478188"/>
            <a:ext cx="4267200" cy="10077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INGRESSO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A2 (53 apprendenti)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CBB787-298B-450F-960A-8108B0D5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" y="2110408"/>
            <a:ext cx="5736752" cy="364572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D00D060-EC02-43B5-9174-54265F41A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235" y="2282413"/>
            <a:ext cx="3926164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98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B9F6AA-5E4A-4E84-8AB2-C0684F87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122682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t-IT" dirty="0"/>
              <a:t>Esiti voti alfabetizzazione livello A1 e A2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5AED81-2EBA-4394-96C5-A6901EF43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4"/>
            <a:ext cx="12192000" cy="5532436"/>
          </a:xfrm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it-IT" sz="1800" dirty="0"/>
          </a:p>
          <a:p>
            <a:r>
              <a:rPr lang="it-IT" sz="2000" dirty="0"/>
              <a:t>Le </a:t>
            </a:r>
            <a:r>
              <a:rPr lang="it-IT" sz="2000" b="1" dirty="0"/>
              <a:t>prove di ingresso </a:t>
            </a:r>
            <a:r>
              <a:rPr lang="it-IT" sz="2000" dirty="0"/>
              <a:t>per il </a:t>
            </a:r>
            <a:r>
              <a:rPr lang="it-IT" sz="2000" b="1" dirty="0"/>
              <a:t>livello A1 </a:t>
            </a:r>
            <a:r>
              <a:rPr lang="it-IT" sz="2000" dirty="0"/>
              <a:t>evidenziano che il 12% degli apprendenti presenta una grave insufficienza (voto 4); il 12% una preparazione insufficiente (voto 5); il 37% raggiunge la sufficienza; il 19% presenta una discreta preparazione; il 5% una buona preparazione e il 2% un’ottima preparazione (voti 9 e 10).</a:t>
            </a:r>
          </a:p>
          <a:p>
            <a:r>
              <a:rPr lang="it-IT" sz="2000" dirty="0"/>
              <a:t>Le </a:t>
            </a:r>
            <a:r>
              <a:rPr lang="it-IT" sz="2000" b="1" dirty="0"/>
              <a:t>prove finali </a:t>
            </a:r>
            <a:r>
              <a:rPr lang="it-IT" sz="2000" dirty="0"/>
              <a:t>per il </a:t>
            </a:r>
            <a:r>
              <a:rPr lang="it-IT" sz="2000" b="1" dirty="0"/>
              <a:t>livello A1 </a:t>
            </a:r>
            <a:r>
              <a:rPr lang="it-IT" sz="2000" dirty="0"/>
              <a:t>evidenziano i seguenti risultati: il 37% raggiunge la sufficienza; il 14% una discreta preparazione; il 5% presenta una buona preparazione e il 2% un’ottima preparazione.</a:t>
            </a:r>
          </a:p>
          <a:p>
            <a:r>
              <a:rPr lang="it-IT" sz="2000" dirty="0"/>
              <a:t>Le </a:t>
            </a:r>
            <a:r>
              <a:rPr lang="it-IT" sz="2000" b="1" dirty="0"/>
              <a:t>prove di ingresso </a:t>
            </a:r>
            <a:r>
              <a:rPr lang="it-IT" sz="2000" dirty="0"/>
              <a:t>per il </a:t>
            </a:r>
            <a:r>
              <a:rPr lang="it-IT" sz="2000" b="1" dirty="0"/>
              <a:t>livello A2 </a:t>
            </a:r>
            <a:r>
              <a:rPr lang="it-IT" sz="2000" dirty="0"/>
              <a:t>evidenziano che il 5% degli apprendenti presenta una grave insufficienza (voto 4); il 25% una preparazione insufficiente (voto 5); il 37% raggiunge la sufficienza; il 19% una discreta preparazione; il 5% una buona preparazione e l’ 1% un’ottima preparazione.</a:t>
            </a:r>
          </a:p>
          <a:p>
            <a:r>
              <a:rPr lang="it-IT" sz="2000" dirty="0"/>
              <a:t>Le </a:t>
            </a:r>
            <a:r>
              <a:rPr lang="it-IT" sz="2000" b="1" dirty="0"/>
              <a:t>prove finali </a:t>
            </a:r>
            <a:r>
              <a:rPr lang="it-IT" sz="2000" dirty="0"/>
              <a:t>per il </a:t>
            </a:r>
            <a:r>
              <a:rPr lang="it-IT" sz="2000" b="1" dirty="0"/>
              <a:t>livello A2 </a:t>
            </a:r>
            <a:r>
              <a:rPr lang="it-IT" sz="2000" dirty="0"/>
              <a:t>evidenziano i seguenti risultati: il 2% degli apprendenti presenta una grave insufficienza (voto 4); il 3% una preparazione insufficiente (voto 5);  il 51% raggiunge la sufficienza; il 23% una discreta preparazione; il 14% una buona preparazione e il 5% un’ottima preparazione.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131792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811F2B8-3073-4819-BC89-BEA216A20B33}"/>
              </a:ext>
            </a:extLst>
          </p:cNvPr>
          <p:cNvSpPr/>
          <p:nvPr/>
        </p:nvSpPr>
        <p:spPr>
          <a:xfrm>
            <a:off x="7269627" y="501444"/>
            <a:ext cx="3704485" cy="10077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FINALI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ITALIANO (34 apprendenti)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0F664A6-5ECC-40ED-8F3C-81D3B9AD298B}"/>
              </a:ext>
            </a:extLst>
          </p:cNvPr>
          <p:cNvSpPr/>
          <p:nvPr/>
        </p:nvSpPr>
        <p:spPr>
          <a:xfrm>
            <a:off x="1481825" y="478188"/>
            <a:ext cx="4267200" cy="10077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INGRESSO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ITALIANO (57 apprendenti)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6B9EA2E-3F68-47A3-8056-F08C43F03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43" y="1898358"/>
            <a:ext cx="3895682" cy="38042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F2DF955-49A8-4E1C-89E4-1BC3F9BF7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237" y="1941034"/>
            <a:ext cx="3907875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48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811F2B8-3073-4819-BC89-BEA216A20B33}"/>
              </a:ext>
            </a:extLst>
          </p:cNvPr>
          <p:cNvSpPr/>
          <p:nvPr/>
        </p:nvSpPr>
        <p:spPr>
          <a:xfrm>
            <a:off x="7269627" y="501444"/>
            <a:ext cx="3704485" cy="10077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FINALI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STORIA/GEOGRAFIA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(32 apprendenti)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0F664A6-5ECC-40ED-8F3C-81D3B9AD298B}"/>
              </a:ext>
            </a:extLst>
          </p:cNvPr>
          <p:cNvSpPr/>
          <p:nvPr/>
        </p:nvSpPr>
        <p:spPr>
          <a:xfrm>
            <a:off x="1563319" y="501444"/>
            <a:ext cx="4267200" cy="10077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INGRESSO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STORIA/GEOGRAFIA (55 apprendenti)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40F1CA7-6DC4-4618-8EC4-F86147181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644" y="1876695"/>
            <a:ext cx="3907875" cy="376155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709C43D-5810-4C46-ADFD-0FC6AB6F5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948" y="2200942"/>
            <a:ext cx="3926164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55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811F2B8-3073-4819-BC89-BEA216A20B33}"/>
              </a:ext>
            </a:extLst>
          </p:cNvPr>
          <p:cNvSpPr/>
          <p:nvPr/>
        </p:nvSpPr>
        <p:spPr>
          <a:xfrm>
            <a:off x="7269627" y="501444"/>
            <a:ext cx="3704485" cy="10077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FINALI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INGLESE (34 apprendenti)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0F664A6-5ECC-40ED-8F3C-81D3B9AD298B}"/>
              </a:ext>
            </a:extLst>
          </p:cNvPr>
          <p:cNvSpPr/>
          <p:nvPr/>
        </p:nvSpPr>
        <p:spPr>
          <a:xfrm>
            <a:off x="1481825" y="478188"/>
            <a:ext cx="4267200" cy="10077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INGRESSO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INGLESE (57 apprendenti)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CDC68C4-1478-4828-8281-F2494C77B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47" y="1905574"/>
            <a:ext cx="3901778" cy="38103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29904F9-8E9A-4EF6-8FFA-7CA3BAD64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237" y="2098636"/>
            <a:ext cx="3907875" cy="374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50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811F2B8-3073-4819-BC89-BEA216A20B33}"/>
              </a:ext>
            </a:extLst>
          </p:cNvPr>
          <p:cNvSpPr/>
          <p:nvPr/>
        </p:nvSpPr>
        <p:spPr>
          <a:xfrm>
            <a:off x="7269627" y="501444"/>
            <a:ext cx="3704485" cy="10077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FINALI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MATEMATICA (35 apprendenti)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0F664A6-5ECC-40ED-8F3C-81D3B9AD298B}"/>
              </a:ext>
            </a:extLst>
          </p:cNvPr>
          <p:cNvSpPr/>
          <p:nvPr/>
        </p:nvSpPr>
        <p:spPr>
          <a:xfrm>
            <a:off x="1481825" y="478188"/>
            <a:ext cx="4267200" cy="10077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INGRESSO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MATEMATICA (58 apprendenti)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9F438E-EBD2-43D2-923C-28B80239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43" y="2006277"/>
            <a:ext cx="3895682" cy="380423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50424B2-F2AB-4841-B1A0-BF08F0FCC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569" y="2006277"/>
            <a:ext cx="4139543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65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811F2B8-3073-4819-BC89-BEA216A20B33}"/>
              </a:ext>
            </a:extLst>
          </p:cNvPr>
          <p:cNvSpPr/>
          <p:nvPr/>
        </p:nvSpPr>
        <p:spPr>
          <a:xfrm>
            <a:off x="7269627" y="501444"/>
            <a:ext cx="3704485" cy="10077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FINALI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SCIENZE (35 apprendenti)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0F664A6-5ECC-40ED-8F3C-81D3B9AD298B}"/>
              </a:ext>
            </a:extLst>
          </p:cNvPr>
          <p:cNvSpPr/>
          <p:nvPr/>
        </p:nvSpPr>
        <p:spPr>
          <a:xfrm>
            <a:off x="1481825" y="478188"/>
            <a:ext cx="4267200" cy="10077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INGRESSO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SCIENZE (59 apprendenti)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6CBC4FC-9476-488C-806C-D26DCAF19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150" y="1832306"/>
            <a:ext cx="3907875" cy="376155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8172017-A7E2-4CDC-B8D3-365016C4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139" y="1890223"/>
            <a:ext cx="3926164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49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811F2B8-3073-4819-BC89-BEA216A20B33}"/>
              </a:ext>
            </a:extLst>
          </p:cNvPr>
          <p:cNvSpPr/>
          <p:nvPr/>
        </p:nvSpPr>
        <p:spPr>
          <a:xfrm>
            <a:off x="7269627" y="501444"/>
            <a:ext cx="3704485" cy="10077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FINALI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TECNOLOGIA (32 apprendenti)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0F664A6-5ECC-40ED-8F3C-81D3B9AD298B}"/>
              </a:ext>
            </a:extLst>
          </p:cNvPr>
          <p:cNvSpPr/>
          <p:nvPr/>
        </p:nvSpPr>
        <p:spPr>
          <a:xfrm>
            <a:off x="1481825" y="478188"/>
            <a:ext cx="4267200" cy="10077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INGRESSO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TECNOLOGIA (50 apprendenti)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A74FAFD-7ED8-4AB9-AFBC-7AD87ED1C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150" y="1921083"/>
            <a:ext cx="3907875" cy="376155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AADB479-E47F-422D-BA22-4BA2B3BB3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726" y="1979720"/>
            <a:ext cx="3864961" cy="37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9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0908A-F4F0-412C-9798-ABB61E60EC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it-IT" dirty="0"/>
              <a:t>Dati iscritti al CPIA Avellino a. s. 2020/2021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DCF407-0AD1-480A-A512-95AD9F1C988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txBody>
          <a:bodyPr/>
          <a:lstStyle/>
          <a:p>
            <a:r>
              <a:rPr lang="it-IT" dirty="0"/>
              <a:t>Totale iscritti 	621</a:t>
            </a:r>
          </a:p>
          <a:p>
            <a:r>
              <a:rPr lang="it-IT" dirty="0"/>
              <a:t>Femmine		123 (19,81%)</a:t>
            </a:r>
          </a:p>
          <a:p>
            <a:r>
              <a:rPr lang="it-IT" dirty="0"/>
              <a:t>Maschi		498 (80,19%)</a:t>
            </a:r>
          </a:p>
          <a:p>
            <a:r>
              <a:rPr lang="it-IT" dirty="0"/>
              <a:t>Minori		37 (5,95%)</a:t>
            </a:r>
          </a:p>
          <a:p>
            <a:r>
              <a:rPr lang="it-IT" dirty="0"/>
              <a:t>Stranieri		550 (88,57%)</a:t>
            </a:r>
          </a:p>
          <a:p>
            <a:r>
              <a:rPr lang="it-IT" dirty="0"/>
              <a:t>Italiani		71 (11,43%)</a:t>
            </a:r>
          </a:p>
        </p:txBody>
      </p:sp>
    </p:spTree>
    <p:extLst>
      <p:ext uri="{BB962C8B-B14F-4D97-AF65-F5344CB8AC3E}">
        <p14:creationId xmlns:p14="http://schemas.microsoft.com/office/powerpoint/2010/main" val="4239218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3CA12A-9534-4B31-8C35-589990BE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26897" cy="1325563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it-IT" dirty="0"/>
              <a:t>Esiti voti prove ingresso Primo Periodo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8FD3CD-BE78-41D0-92E4-09AF66DAC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5" y="1325563"/>
            <a:ext cx="12058835" cy="5375430"/>
          </a:xfr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endParaRPr lang="it-IT" sz="3400" dirty="0"/>
          </a:p>
          <a:p>
            <a:r>
              <a:rPr lang="it-IT" sz="3400" dirty="0"/>
              <a:t>La lettura dei grafici relativi alle prove di ingresso del Primo Periodo evidenziano un livello insufficiente (voto 4 e 5) di conoscenza  con le seguenti percentuali: 40% in Inglese, 37% in Italiano; 34% in Matematica;  13% in Tecnologia, Scienze, 37%, Storia e Geografia.</a:t>
            </a:r>
          </a:p>
          <a:p>
            <a:r>
              <a:rPr lang="it-IT" sz="3400" dirty="0"/>
              <a:t>Gli apprendenti si attestano su un livello sufficiente (voto 6) di conoscenza  con le seguenti percentuali: 37% in Italiano; 31% in Inglese; 29% in Matematica; 26% in Storia e Geografia, Tecnologia e Scienze.</a:t>
            </a:r>
          </a:p>
          <a:p>
            <a:r>
              <a:rPr lang="it-IT" sz="3400" dirty="0"/>
              <a:t>Livelli discreti (voto 7) sono stati raggiunti per il 33% in Storia e Geografia, Scienze e Tecnologia; 19% in Italiano; 17% in Inglese e il 15% in Matematica. </a:t>
            </a:r>
          </a:p>
          <a:p>
            <a:r>
              <a:rPr lang="it-IT" sz="3400" dirty="0"/>
              <a:t>Dei buoni risultati con voto 8 sono stati raggiunti dagli apprendenti con le percentuali del 15% in Storia e geografia, Scienze e Tecnologia; 10% in Inglese; 7% in Matematica;  5% in Italiano </a:t>
            </a:r>
          </a:p>
          <a:p>
            <a:r>
              <a:rPr lang="it-IT" sz="3400" dirty="0"/>
              <a:t>Ottimi risultati con voti 9 e 10 sono stati raggiunti dal 13% degli apprendenti in Storia e geografia, Scienze e Tecnologia e dal 2% in Italiano e Inglese.</a:t>
            </a:r>
          </a:p>
          <a:p>
            <a:r>
              <a:rPr lang="it-IT" sz="3400" dirty="0"/>
              <a:t>Si nota che le maggiori carenze si incontrano per lo più nelle materie dell’asse linguistico (italiano e inglese) , al contrario delle eccellenze si riscontrano in generale nelle materie orali e pratiche rispetto a quelle scritte (Storia e geografia, Scienze e Tecnologia).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504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C3D007-1C41-4BF4-8195-F5F7692F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7" y="0"/>
            <a:ext cx="12091386" cy="1313895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it-IT" dirty="0"/>
              <a:t>Esiti voti prove finali Primo Periodo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16656B-2DE8-487C-991E-CAD999A0D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7" y="1313895"/>
            <a:ext cx="12091386" cy="5544104"/>
          </a:xfrm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lettura dei grafici relativi alle prove finali del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Periodo 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evidenziano un livello insufficiente (voto 5) di conoscenza  con le seguenti percentuali: 13%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12%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Scienze;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Italiano,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Matematica 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Storia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Geografia.</a:t>
            </a:r>
            <a:endParaRPr lang="it-I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apprendenti si attestano su un livello sufficiente (voto 6) di conoscenza  con le seguenti percentuali: 51%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Italiano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46% in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Inglese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35%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Storia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Geografia; 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Matematica;; 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Tecnologia; 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23% in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Scienze.</a:t>
            </a:r>
            <a:endParaRPr lang="it-I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Livelli discreti (voto 7) sono stati raggiunti per il 38% in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Scienze; 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37%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Matematica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34% in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Storia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Geografia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Italiano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25%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il 21%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Inglese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buoni risultati con voto 8 sono stati raggiunti dagli apprendenti con le percentuali del 28%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Tecnologia; 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21%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Scienze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Inglese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17%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Matematica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16% in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Storia e geografia, 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Italiano.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Ottimi risultati con voti 9 e 10 sono stati raggiunti dal 14% degli apprendenti in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Matematica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12% in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Storia e geografia 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Inglese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9% in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Tecnologia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6% in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Scienze 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4% in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Italiano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nota che il maggior numero di insufficienze sono presenti in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Tecnologia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Scienze </a:t>
            </a:r>
            <a:r>
              <a:rPr lang="it-IT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mentre la maggioranza degli apprendenti si attesta su un livello sufficiente di preparazione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88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85378A-12AE-4D82-B21A-B7CD290A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8586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it-IT" dirty="0"/>
              <a:t>Voti prova ingresso II Periodo sede Avellino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2794652-F2DA-4D73-BE33-9245D7D11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5" y="1207364"/>
            <a:ext cx="5581007" cy="2802082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2DF92C8-BFB9-4497-90C9-062DC2B56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847" y="3500492"/>
            <a:ext cx="6269328" cy="335750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82BEC83-74F2-4CEA-A5E0-83195EB3B7D9}"/>
              </a:ext>
            </a:extLst>
          </p:cNvPr>
          <p:cNvSpPr/>
          <p:nvPr/>
        </p:nvSpPr>
        <p:spPr>
          <a:xfrm>
            <a:off x="5761022" y="2744977"/>
            <a:ext cx="6430978" cy="68402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M(4 4444</a:t>
            </a:r>
          </a:p>
        </p:txBody>
      </p:sp>
    </p:spTree>
    <p:extLst>
      <p:ext uri="{BB962C8B-B14F-4D97-AF65-F5344CB8AC3E}">
        <p14:creationId xmlns:p14="http://schemas.microsoft.com/office/powerpoint/2010/main" val="3770349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2584A-4295-45F2-954C-CB1FB798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195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t-IT" dirty="0"/>
              <a:t>Voti prova finale II Periodo sede Avellino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38884D3-DC00-4204-BC11-1B866AA9B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956" y="2974019"/>
            <a:ext cx="6589075" cy="358657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82E02B2-46A5-409F-8F52-1BFFDA16EC90}"/>
              </a:ext>
            </a:extLst>
          </p:cNvPr>
          <p:cNvSpPr/>
          <p:nvPr/>
        </p:nvSpPr>
        <p:spPr>
          <a:xfrm>
            <a:off x="5397620" y="2383093"/>
            <a:ext cx="6794380" cy="497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62B1156-5AEC-45B9-B002-314EC60DB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09" y="1130781"/>
            <a:ext cx="4988550" cy="2504624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1589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3E1E46-3D10-4085-BBA4-6B03E4136A68}"/>
              </a:ext>
            </a:extLst>
          </p:cNvPr>
          <p:cNvSpPr txBox="1"/>
          <p:nvPr/>
        </p:nvSpPr>
        <p:spPr>
          <a:xfrm>
            <a:off x="647700" y="447675"/>
            <a:ext cx="366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CPIA AVELLINO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Esiti prove intermedie II Periodo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1213083-919C-4C0C-8D35-4D54B0ADD567}"/>
              </a:ext>
            </a:extLst>
          </p:cNvPr>
          <p:cNvSpPr/>
          <p:nvPr/>
        </p:nvSpPr>
        <p:spPr>
          <a:xfrm>
            <a:off x="647700" y="1426161"/>
            <a:ext cx="11077576" cy="452431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lettura dei grafici  relativi al II  Periodo  evidenziano che la maggioranza degli apprendenti si attesta su un livello sufficiente (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voto 6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di conoscenza  con le seguenti percentuali: 55%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48%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Matematica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47%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Italiano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30%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Storia e Geografia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per il 29%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Inglese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Livelli discreti (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voto 7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sono stati raggiunti per il 44%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Italiano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Storia e Geografia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il 36%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Inglese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il 31%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il 28%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Matematica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 buoni risultati con voto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sono stati raggiunti dagli apprendenti con le percentuali del 16%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Inglese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 15%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Storia e geografia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10% in Scienze, 9% in Italiano e 7%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Matematica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Ottimi risultati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voti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sono stati raggiunti dal 13% degli apprendenti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Inglese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Matematica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dal 4%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insufficienze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voto 5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rilevano per l’11%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Storia e Geografia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il 4% in 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Matematica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il 3% in Inglese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nota che le difficoltà maggiori si incontrano per lo più nelle materie letterarie orali, al contrario delle eccellenze si riscontrano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Matematica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Inglese</a:t>
            </a:r>
          </a:p>
        </p:txBody>
      </p:sp>
    </p:spTree>
    <p:extLst>
      <p:ext uri="{BB962C8B-B14F-4D97-AF65-F5344CB8AC3E}">
        <p14:creationId xmlns:p14="http://schemas.microsoft.com/office/powerpoint/2010/main" val="494328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42F34D-AC7A-4E00-BE4D-BD6CDA72BDC4}"/>
              </a:ext>
            </a:extLst>
          </p:cNvPr>
          <p:cNvSpPr txBox="1"/>
          <p:nvPr/>
        </p:nvSpPr>
        <p:spPr>
          <a:xfrm>
            <a:off x="960453" y="2136338"/>
            <a:ext cx="10047857" cy="258532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endParaRPr lang="it-IT" sz="5400" dirty="0"/>
          </a:p>
          <a:p>
            <a:pPr algn="ctr"/>
            <a:r>
              <a:rPr lang="it-IT" sz="5400" dirty="0"/>
              <a:t>grazie a tutti per la collaborazione</a:t>
            </a:r>
          </a:p>
          <a:p>
            <a:pPr algn="ctr"/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52355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6408D-8988-4282-A964-75C0DA56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7" y="365125"/>
            <a:ext cx="10528916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t-IT" dirty="0"/>
              <a:t>Nazionalità presenti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95C0925-A8AC-446A-A700-8216C98FA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737" y="1690688"/>
            <a:ext cx="3268095" cy="4668340"/>
          </a:xfrm>
          <a:ln w="76200">
            <a:solidFill>
              <a:srgbClr val="7030A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3567BFB-0B1B-4FE6-9363-048D7834F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677" y="1683460"/>
            <a:ext cx="3543487" cy="475362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1B1ADC2-4957-4312-9617-96BF4E4A7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010" y="1683460"/>
            <a:ext cx="3327234" cy="468279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3511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E42EBC-C27F-4F79-A1D6-615BACD8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Coordinamento fase finale </a:t>
            </a:r>
            <a:r>
              <a:rPr lang="it-IT" dirty="0" err="1"/>
              <a:t>DiM</a:t>
            </a:r>
            <a:r>
              <a:rPr lang="it-IT" dirty="0"/>
              <a:t> Project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BF38BDE-88A8-495E-965F-0CFE0FB84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5085"/>
            <a:ext cx="10515600" cy="36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5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6D4FF-F734-4331-803B-1A68E218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337134"/>
            <a:ext cx="9658350" cy="95274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it-IT" sz="3200" b="1" dirty="0"/>
              <a:t>Evento moltiplicatore </a:t>
            </a:r>
            <a:r>
              <a:rPr lang="it-IT" sz="3200" b="1" dirty="0" err="1"/>
              <a:t>DiM</a:t>
            </a:r>
            <a:r>
              <a:rPr lang="it-IT" sz="3200" b="1" dirty="0"/>
              <a:t> Project</a:t>
            </a:r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BEA6B483-FFBB-4FEF-BF67-11E7BA1D2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825" y="1289882"/>
            <a:ext cx="9658350" cy="5469693"/>
          </a:xfrm>
        </p:spPr>
      </p:pic>
    </p:spTree>
    <p:extLst>
      <p:ext uri="{BB962C8B-B14F-4D97-AF65-F5344CB8AC3E}">
        <p14:creationId xmlns:p14="http://schemas.microsoft.com/office/powerpoint/2010/main" val="46319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1F092-259B-4544-835F-3D4FD993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626"/>
          </a:xfrm>
        </p:spPr>
        <p:txBody>
          <a:bodyPr/>
          <a:lstStyle/>
          <a:p>
            <a:pPr algn="ctr"/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43854B2-6F34-414A-8DCC-BB63713CE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68098"/>
            <a:ext cx="12049101" cy="3407910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1A887A7-5771-436F-B373-824731BB3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14889" cy="32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9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C36EA-67FC-40CE-B87E-9B360032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784656B-A866-43B7-9FE1-66E6FF77D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9586" y="97537"/>
            <a:ext cx="12018602" cy="6760464"/>
          </a:xfrm>
        </p:spPr>
      </p:pic>
    </p:spTree>
    <p:extLst>
      <p:ext uri="{BB962C8B-B14F-4D97-AF65-F5344CB8AC3E}">
        <p14:creationId xmlns:p14="http://schemas.microsoft.com/office/powerpoint/2010/main" val="1146014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1820</Words>
  <Application>Microsoft Office PowerPoint</Application>
  <PresentationFormat>Widescreen</PresentationFormat>
  <Paragraphs>156</Paragraphs>
  <Slides>45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45</vt:i4>
      </vt:variant>
    </vt:vector>
  </HeadingPairs>
  <TitlesOfParts>
    <vt:vector size="55" baseType="lpstr">
      <vt:lpstr>AAAAAB+AvenirNext-Regular</vt:lpstr>
      <vt:lpstr>AAAAAC+AvenirNext-Bold</vt:lpstr>
      <vt:lpstr>Arial</vt:lpstr>
      <vt:lpstr>Arial Black</vt:lpstr>
      <vt:lpstr>Arial Rounded MT Bold</vt:lpstr>
      <vt:lpstr>Calibri</vt:lpstr>
      <vt:lpstr>Calibri Light</vt:lpstr>
      <vt:lpstr>Courier New</vt:lpstr>
      <vt:lpstr>Tema di Office</vt:lpstr>
      <vt:lpstr>1_Tema di Office</vt:lpstr>
      <vt:lpstr>Funzione Strumentale 1  Alunni - Intercultura  (a. s. 2020/2021)</vt:lpstr>
      <vt:lpstr>Presentazione standard di PowerPoint</vt:lpstr>
      <vt:lpstr>Contesto multilinguistico e multiculturale</vt:lpstr>
      <vt:lpstr>Dati iscritti al CPIA Avellino a. s. 2020/2021</vt:lpstr>
      <vt:lpstr>Nazionalità presenti</vt:lpstr>
      <vt:lpstr>Coordinamento fase finale DiM Project</vt:lpstr>
      <vt:lpstr>Evento moltiplicatore DiM Project</vt:lpstr>
      <vt:lpstr>Presentazione standard di PowerPoint</vt:lpstr>
      <vt:lpstr>Presentazione standard di PowerPoint</vt:lpstr>
      <vt:lpstr> follow-up DiM Project</vt:lpstr>
      <vt:lpstr>Partecipazione al webinar per beneficiari 2020</vt:lpstr>
      <vt:lpstr>Esperienza partenariato strategico KA204</vt:lpstr>
      <vt:lpstr>DiM Book Call</vt:lpstr>
      <vt:lpstr>Presentazione standard di PowerPoint</vt:lpstr>
      <vt:lpstr>Presentazione standard di PowerPoint</vt:lpstr>
      <vt:lpstr>Età apprendenti</vt:lpstr>
      <vt:lpstr>Presentazione standard di PowerPoint</vt:lpstr>
      <vt:lpstr>Presentazione standard di PowerPoint</vt:lpstr>
      <vt:lpstr>Suggerimenti/proposte da fare per migliorare il progetto</vt:lpstr>
      <vt:lpstr>Presentazione standard di PowerPoint</vt:lpstr>
      <vt:lpstr>Presentazione standard di PowerPoint</vt:lpstr>
      <vt:lpstr>Nazionalità</vt:lpstr>
      <vt:lpstr> Eta’ Apprendenti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SCRIVI QUALCOSA PER MIGLIORARE LA TUA SCUOLA</vt:lpstr>
      <vt:lpstr>Presentazione standard di PowerPoint</vt:lpstr>
      <vt:lpstr>Presentazione standard di PowerPoint</vt:lpstr>
      <vt:lpstr>Presentazione standard di PowerPoint</vt:lpstr>
      <vt:lpstr>Esiti voti alfabetizzazione livello A1 e A2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Esiti voti prove ingresso Primo Periodo</vt:lpstr>
      <vt:lpstr>Esiti voti prove finali Primo Periodo</vt:lpstr>
      <vt:lpstr>Voti prova ingresso II Periodo sede Avellino</vt:lpstr>
      <vt:lpstr>Voti prova finale II Periodo sede Avellino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Attività e prodotti</dc:title>
  <dc:creator>Lia Pensabene</dc:creator>
  <cp:lastModifiedBy>Lia Pensabene</cp:lastModifiedBy>
  <cp:revision>137</cp:revision>
  <cp:lastPrinted>2021-06-30T06:12:47Z</cp:lastPrinted>
  <dcterms:created xsi:type="dcterms:W3CDTF">2020-06-23T16:09:18Z</dcterms:created>
  <dcterms:modified xsi:type="dcterms:W3CDTF">2021-06-30T06:54:47Z</dcterms:modified>
</cp:coreProperties>
</file>